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95" r:id="rId2"/>
    <p:sldId id="257" r:id="rId3"/>
    <p:sldId id="5496" r:id="rId4"/>
    <p:sldId id="265" r:id="rId5"/>
    <p:sldId id="5497"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4" autoAdjust="0"/>
    <p:restoredTop sz="94660"/>
  </p:normalViewPr>
  <p:slideViewPr>
    <p:cSldViewPr snapToGrid="0">
      <p:cViewPr varScale="1">
        <p:scale>
          <a:sx n="74" d="100"/>
          <a:sy n="74"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EE6D-41C4-0845-9E5A-19352A3AF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EBE67-1A2F-5448-B19B-4F389FD81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70FA68-CB82-394A-89E5-3EAD93ADA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32F3C23-E1FA-FB4D-BBBF-5E2E81D204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CDBF19-C5AF-A344-880D-DAA6F28F2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36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1C48-6A0A-D840-8ED0-4BA93826DE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2662B3-00EA-6C4F-AE1D-55FEFCA1A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2BF2E-061C-0D4A-BCA8-F5FFAFE0E4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8B3B71E-19B9-7D4E-84B3-FBBE3EFB93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509EB4-68B3-DC43-9CA8-E355D01E8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03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E9A16-4871-D940-B60C-6D2757CD12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57BC77-F78B-B641-8240-08C1B86C98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3643B-69EB-5243-8003-D1B82540E7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AA813C-7379-1E45-8ACA-3222ACB25B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FCF62-41CD-234A-8A0B-C8EBA840E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9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 Title + Subtitle ">
    <p:spTree>
      <p:nvGrpSpPr>
        <p:cNvPr id="1" name=""/>
        <p:cNvGrpSpPr/>
        <p:nvPr/>
      </p:nvGrpSpPr>
      <p:grpSpPr>
        <a:xfrm>
          <a:off x="0" y="0"/>
          <a:ext cx="0" cy="0"/>
          <a:chOff x="0" y="0"/>
          <a:chExt cx="0" cy="0"/>
        </a:xfrm>
      </p:grpSpPr>
      <p:sp>
        <p:nvSpPr>
          <p:cNvPr id="6" name="Text Placeholder 5"/>
          <p:cNvSpPr>
            <a:spLocks noGrp="1"/>
          </p:cNvSpPr>
          <p:nvPr>
            <p:ph type="body" sz="quarter" idx="19" hasCustomPrompt="1"/>
          </p:nvPr>
        </p:nvSpPr>
        <p:spPr>
          <a:xfrm>
            <a:off x="304799" y="1054100"/>
            <a:ext cx="11599984" cy="444500"/>
          </a:xfrm>
        </p:spPr>
        <p:txBody>
          <a:bodyPr tIns="0">
            <a:noAutofit/>
          </a:bodyPr>
          <a:lstStyle>
            <a:lvl1pPr marL="0" indent="0">
              <a:lnSpc>
                <a:spcPct val="100000"/>
              </a:lnSpc>
              <a:buNone/>
              <a:defRPr sz="1600" b="0">
                <a:solidFill>
                  <a:schemeClr val="tx1">
                    <a:lumMod val="75000"/>
                    <a:lumOff val="25000"/>
                  </a:schemeClr>
                </a:solidFill>
                <a:latin typeface="+mn-lt"/>
              </a:defRPr>
            </a:lvl1pPr>
          </a:lstStyle>
          <a:p>
            <a:pPr lvl="0"/>
            <a:r>
              <a:rPr lang="en-US"/>
              <a:t>Sub-headline</a:t>
            </a:r>
          </a:p>
        </p:txBody>
      </p:sp>
      <p:sp>
        <p:nvSpPr>
          <p:cNvPr id="5" name="Footer Placeholder 4"/>
          <p:cNvSpPr>
            <a:spLocks noGrp="1"/>
          </p:cNvSpPr>
          <p:nvPr>
            <p:ph type="ftr" sz="quarter" idx="20"/>
          </p:nvPr>
        </p:nvSpPr>
        <p:spPr/>
        <p:txBody>
          <a:bodyPr/>
          <a:lstStyle/>
          <a:p>
            <a:pPr marL="228600" indent="-228600">
              <a:lnSpc>
                <a:spcPct val="90000"/>
              </a:lnSpc>
              <a:spcBef>
                <a:spcPts val="1000"/>
              </a:spcBef>
              <a:buFont typeface="Arial" panose="020B0604020202020204" pitchFamily="34" charset="0"/>
              <a:buNone/>
            </a:pPr>
            <a:endParaRPr>
              <a:solidFill>
                <a:srgbClr val="343A40">
                  <a:lumMod val="40000"/>
                  <a:lumOff val="60000"/>
                </a:srgbClr>
              </a:solidFill>
            </a:endParaRPr>
          </a:p>
        </p:txBody>
      </p:sp>
      <p:sp>
        <p:nvSpPr>
          <p:cNvPr id="7" name="Slide Number Placeholder 6"/>
          <p:cNvSpPr>
            <a:spLocks noGrp="1"/>
          </p:cNvSpPr>
          <p:nvPr>
            <p:ph type="sldNum" sz="quarter" idx="21"/>
          </p:nvPr>
        </p:nvSpPr>
        <p:spPr/>
        <p:txBody>
          <a:bodyPr/>
          <a:lstStyle>
            <a:lvl1pPr>
              <a:defRPr/>
            </a:lvl1pPr>
          </a:lstStyle>
          <a:p>
            <a:pPr fontAlgn="base">
              <a:spcBef>
                <a:spcPct val="0"/>
              </a:spcBef>
              <a:spcAft>
                <a:spcPct val="0"/>
              </a:spcAft>
            </a:pPr>
            <a:fld id="{B08A674D-5E6A-4CA5-99EF-3E0C735008A3}" type="slidenum">
              <a:rPr smtClean="0">
                <a:solidFill>
                  <a:srgbClr val="343A40">
                    <a:lumMod val="40000"/>
                    <a:lumOff val="60000"/>
                  </a:srgbClr>
                </a:solidFill>
              </a:rPr>
              <a:pPr fontAlgn="base">
                <a:spcBef>
                  <a:spcPct val="0"/>
                </a:spcBef>
                <a:spcAft>
                  <a:spcPct val="0"/>
                </a:spcAft>
              </a:pPr>
              <a:t>‹#›</a:t>
            </a:fld>
            <a:endParaRPr>
              <a:solidFill>
                <a:srgbClr val="343A40">
                  <a:lumMod val="40000"/>
                  <a:lumOff val="60000"/>
                </a:srgbClr>
              </a:solidFill>
            </a:endParaRPr>
          </a:p>
        </p:txBody>
      </p:sp>
      <p:sp>
        <p:nvSpPr>
          <p:cNvPr id="3" name="Title 2"/>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15839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ING - WITH SUBTITLE">
    <p:spTree>
      <p:nvGrpSpPr>
        <p:cNvPr id="1" name=""/>
        <p:cNvGrpSpPr/>
        <p:nvPr/>
      </p:nvGrpSpPr>
      <p:grpSpPr>
        <a:xfrm>
          <a:off x="0" y="0"/>
          <a:ext cx="0" cy="0"/>
          <a:chOff x="0" y="0"/>
          <a:chExt cx="0" cy="0"/>
        </a:xfrm>
      </p:grpSpPr>
      <p:sp>
        <p:nvSpPr>
          <p:cNvPr id="10" name="Text Placeholder 2"/>
          <p:cNvSpPr>
            <a:spLocks noGrp="1"/>
          </p:cNvSpPr>
          <p:nvPr>
            <p:ph type="body" sz="quarter" idx="18" hasCustomPrompt="1"/>
          </p:nvPr>
        </p:nvSpPr>
        <p:spPr>
          <a:xfrm>
            <a:off x="304799" y="1566861"/>
            <a:ext cx="11599984" cy="263091"/>
          </a:xfrm>
          <a:prstGeom prst="rect">
            <a:avLst/>
          </a:prstGeom>
        </p:spPr>
        <p:txBody>
          <a:bodyPr vert="horz" lIns="91440" tIns="73152" rIns="91440" bIns="91440" rtlCol="0">
            <a:noAutofit/>
          </a:bodyPr>
          <a:lstStyle>
            <a:lvl1pPr marL="0" indent="0">
              <a:buFont typeface="Arial" panose="020B0604020202020204" pitchFamily="34" charset="0"/>
              <a:buNone/>
              <a:defRPr lang="en-US" sz="1400" b="1" dirty="0" smtClean="0">
                <a:solidFill>
                  <a:schemeClr val="tx2">
                    <a:lumMod val="40000"/>
                    <a:lumOff val="60000"/>
                  </a:schemeClr>
                </a:solidFill>
                <a:latin typeface="+mj-lt"/>
              </a:defRPr>
            </a:lvl1pPr>
          </a:lstStyle>
          <a:p>
            <a:pPr lvl="0"/>
            <a:r>
              <a:rPr lang="en-US"/>
              <a:t>CHART TITLE</a:t>
            </a:r>
          </a:p>
        </p:txBody>
      </p:sp>
      <p:sp>
        <p:nvSpPr>
          <p:cNvPr id="11" name="Text Placeholder 2"/>
          <p:cNvSpPr>
            <a:spLocks noGrp="1"/>
          </p:cNvSpPr>
          <p:nvPr>
            <p:ph type="body" sz="quarter" idx="19" hasCustomPrompt="1"/>
          </p:nvPr>
        </p:nvSpPr>
        <p:spPr>
          <a:xfrm>
            <a:off x="304799" y="1901026"/>
            <a:ext cx="11599984" cy="210391"/>
          </a:xfrm>
          <a:prstGeom prst="rect">
            <a:avLst/>
          </a:prstGeom>
        </p:spPr>
        <p:txBody>
          <a:bodyPr vert="horz" lIns="91440" tIns="0" rIns="91440" bIns="91440" rtlCol="0">
            <a:noAutofit/>
          </a:bodyPr>
          <a:lstStyle>
            <a:lvl1pPr marL="0" indent="0">
              <a:buFont typeface="Arial" panose="020B0604020202020204" pitchFamily="34" charset="0"/>
              <a:buNone/>
              <a:defRPr lang="en-US" sz="1100" b="0" i="0" dirty="0" smtClean="0">
                <a:solidFill>
                  <a:schemeClr val="tx2">
                    <a:lumMod val="40000"/>
                    <a:lumOff val="60000"/>
                  </a:schemeClr>
                </a:solidFill>
                <a:latin typeface="+mn-lt"/>
              </a:defRPr>
            </a:lvl1pPr>
          </a:lstStyle>
          <a:p>
            <a:pPr marL="228600" lvl="0" indent="-228600"/>
            <a:r>
              <a:rPr lang="en-US"/>
              <a:t>Among/Base</a:t>
            </a:r>
          </a:p>
        </p:txBody>
      </p:sp>
      <p:sp>
        <p:nvSpPr>
          <p:cNvPr id="5" name="Footer Placeholder 4"/>
          <p:cNvSpPr>
            <a:spLocks noGrp="1"/>
          </p:cNvSpPr>
          <p:nvPr>
            <p:ph type="ftr" sz="quarter" idx="21"/>
          </p:nvPr>
        </p:nvSpPr>
        <p:spPr/>
        <p:txBody>
          <a:bodyPr/>
          <a:lstStyle/>
          <a:p>
            <a:pPr marL="228600" indent="-228600">
              <a:lnSpc>
                <a:spcPct val="90000"/>
              </a:lnSpc>
              <a:spcBef>
                <a:spcPts val="1000"/>
              </a:spcBef>
              <a:buFont typeface="Arial" panose="020B0604020202020204" pitchFamily="34" charset="0"/>
              <a:buNone/>
            </a:pPr>
            <a:endParaRPr>
              <a:solidFill>
                <a:srgbClr val="343A40">
                  <a:lumMod val="40000"/>
                  <a:lumOff val="60000"/>
                </a:srgbClr>
              </a:solidFill>
            </a:endParaRPr>
          </a:p>
        </p:txBody>
      </p:sp>
      <p:sp>
        <p:nvSpPr>
          <p:cNvPr id="6" name="Slide Number Placeholder 5"/>
          <p:cNvSpPr>
            <a:spLocks noGrp="1"/>
          </p:cNvSpPr>
          <p:nvPr>
            <p:ph type="sldNum" sz="quarter" idx="22"/>
          </p:nvPr>
        </p:nvSpPr>
        <p:spPr/>
        <p:txBody>
          <a:bodyPr/>
          <a:lstStyle>
            <a:lvl1pPr>
              <a:defRPr/>
            </a:lvl1pPr>
          </a:lstStyle>
          <a:p>
            <a:pPr fontAlgn="base">
              <a:spcBef>
                <a:spcPct val="0"/>
              </a:spcBef>
              <a:spcAft>
                <a:spcPct val="0"/>
              </a:spcAft>
            </a:pPr>
            <a:fld id="{B08A674D-5E6A-4CA5-99EF-3E0C735008A3}" type="slidenum">
              <a:rPr smtClean="0">
                <a:solidFill>
                  <a:srgbClr val="343A40">
                    <a:lumMod val="40000"/>
                    <a:lumOff val="60000"/>
                  </a:srgbClr>
                </a:solidFill>
              </a:rPr>
              <a:pPr fontAlgn="base">
                <a:spcBef>
                  <a:spcPct val="0"/>
                </a:spcBef>
                <a:spcAft>
                  <a:spcPct val="0"/>
                </a:spcAft>
              </a:pPr>
              <a:t>‹#›</a:t>
            </a:fld>
            <a:endParaRPr>
              <a:solidFill>
                <a:srgbClr val="343A40">
                  <a:lumMod val="40000"/>
                  <a:lumOff val="60000"/>
                </a:srgbClr>
              </a:solidFill>
            </a:endParaRPr>
          </a:p>
        </p:txBody>
      </p:sp>
      <p:sp>
        <p:nvSpPr>
          <p:cNvPr id="12" name="Text Placeholder 5"/>
          <p:cNvSpPr>
            <a:spLocks noGrp="1"/>
          </p:cNvSpPr>
          <p:nvPr>
            <p:ph type="body" sz="quarter" idx="23" hasCustomPrompt="1"/>
          </p:nvPr>
        </p:nvSpPr>
        <p:spPr>
          <a:xfrm>
            <a:off x="304799" y="1054100"/>
            <a:ext cx="11599984" cy="444500"/>
          </a:xfrm>
        </p:spPr>
        <p:txBody>
          <a:bodyPr vert="horz" lIns="91440" tIns="0" rIns="91440" bIns="45720" rtlCol="0">
            <a:noAutofit/>
          </a:bodyPr>
          <a:lstStyle>
            <a:lvl1pPr marL="0" indent="0">
              <a:buNone/>
              <a:defRPr lang="en-US" sz="1600" b="0" smtClean="0">
                <a:solidFill>
                  <a:schemeClr val="tx1">
                    <a:lumMod val="75000"/>
                    <a:lumOff val="25000"/>
                  </a:schemeClr>
                </a:solidFill>
              </a:defRPr>
            </a:lvl1pPr>
          </a:lstStyle>
          <a:p>
            <a:pPr lvl="0"/>
            <a:r>
              <a:rPr lang="en-US"/>
              <a:t>Sub-headline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985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584E-BD41-D745-9FE1-1915E8B06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910E-7E06-114F-9A85-9EEC2C527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8ADD2-65DE-2845-B911-A29910DB71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E42B467-0E18-2949-B7DB-C7D1F2FD48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8235BA-86D7-6D49-9E70-2FBB49C14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9164-91AF-D84B-AD45-452C00B91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968C6-9B12-4343-A965-05CBDB5DB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5A3BE-0346-454B-B764-D656D64013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D482A0-C3B4-E244-8D21-03833F5991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C11804-DB33-9A47-8F36-E72589C86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80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7DD2-C6F7-E444-81F4-A3B3F2EF1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A5183-F1F2-2542-BB12-F58FF71D1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9138F4-2484-7241-8FE3-AA37EEB10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6CE55-DFD7-3C4F-AD53-C9A10B75B2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352CB2C-E900-0544-8B89-1FDCE7BD84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A69A57B-749A-DB42-B13A-2886C1FE6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62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A8AB-91E2-CE4C-99C4-884A952F3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7A8CA4-50E2-9848-A09B-87F3464F1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B2A6D-B25E-0140-B27D-54DA47BD9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7B0B20-498B-FD4F-8967-1176E0A16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16337D-7F1A-AE42-B431-41382A06C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48EEED-0E99-2B44-A59F-A2A4CE71BB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F678E15-00D2-A844-BBA1-B230609273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4C6026B-FC46-2748-9D0C-B9C9842072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30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6B7D-284B-514B-9F8C-0867541C91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CDD648-BCB7-0945-B8F9-4DE47CFCD8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B811499-266F-BF4F-9B29-ECCC629CBA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8DFBBE4-617E-4B40-97EB-C62F1E2FF0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91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B806C-F52E-AB46-A8F5-392F856DC9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E2D39C5-D7AE-2D4D-88FB-8F44CCA8FC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714522B-B9E8-1341-8AD0-194877E5D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2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AD82-CFB9-D849-9833-B90FB180A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7D0A6-09F7-0740-91B8-01F928CD5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9708E-B11D-8040-BF15-22164F1E8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24129-E894-AB49-A481-30FA54719F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A46B1D9-6B39-D740-9FAC-41EC5A0F3C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9A59AC8-F13A-CE4F-89DC-BF815E2E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73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E071-C8E5-2841-85DE-966B4047E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BDB959-0047-B041-89C1-282AF9FFD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A2D507-392A-B14F-B1EB-AE81C926B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76E0F-89A9-434D-96C5-D186978E58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978838-971E-CE48-96D9-B068B43E0E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AA16C9-A572-1644-A350-42B0BDF12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69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6C8C1-3DD2-7841-8FF8-D7C97749E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C8867-91CC-F345-9E9A-0DA96DF69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D7BCA-5719-A24C-84AF-9B82DC7CC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94CA56-7B18-234B-886A-483CBF1F9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7DF3C0-FE32-4642-A7EF-12B3FAC4C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E661DFF-CAC6-FC4C-97B7-7220F6665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BA41F4-4EBC-B449-98B2-ADDC09EAA45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67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abri.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abri.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petpartner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that is looking at the camera&#10;&#10;Description automatically generated">
            <a:extLst>
              <a:ext uri="{FF2B5EF4-FFF2-40B4-BE49-F238E27FC236}">
                <a16:creationId xmlns:a16="http://schemas.microsoft.com/office/drawing/2014/main" id="{EB9280B6-54EF-4189-B26A-F0E91B75C16D}"/>
              </a:ext>
            </a:extLst>
          </p:cNvPr>
          <p:cNvPicPr>
            <a:picLocks noChangeAspect="1"/>
          </p:cNvPicPr>
          <p:nvPr/>
        </p:nvPicPr>
        <p:blipFill>
          <a:blip r:embed="rId2"/>
          <a:stretch>
            <a:fillRect/>
          </a:stretch>
        </p:blipFill>
        <p:spPr>
          <a:xfrm>
            <a:off x="0" y="3048"/>
            <a:ext cx="12192000" cy="6851904"/>
          </a:xfrm>
          <a:prstGeom prst="rect">
            <a:avLst/>
          </a:prstGeom>
        </p:spPr>
      </p:pic>
      <p:sp>
        <p:nvSpPr>
          <p:cNvPr id="2" name="Rectangle 1"/>
          <p:cNvSpPr/>
          <p:nvPr/>
        </p:nvSpPr>
        <p:spPr>
          <a:xfrm>
            <a:off x="2207078" y="3233741"/>
            <a:ext cx="7777843"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Gill Sans SemiBold"/>
                <a:ea typeface="Gill Sans SemiBold"/>
                <a:cs typeface="Gill Sans SemiBold"/>
                <a:sym typeface="Gill Sans SemiBold"/>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rPr>
              <a:t>HABRI Grant Funding Acknowledgement</a:t>
            </a:r>
          </a:p>
        </p:txBody>
      </p:sp>
    </p:spTree>
    <p:extLst>
      <p:ext uri="{BB962C8B-B14F-4D97-AF65-F5344CB8AC3E}">
        <p14:creationId xmlns:p14="http://schemas.microsoft.com/office/powerpoint/2010/main" val="12689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HABRI_Logo_white.png"/>
          <p:cNvPicPr>
            <a:picLocks noChangeAspect="1"/>
          </p:cNvPicPr>
          <p:nvPr/>
        </p:nvPicPr>
        <p:blipFill>
          <a:blip r:embed="rId2"/>
          <a:stretch>
            <a:fillRect/>
          </a:stretch>
        </p:blipFill>
        <p:spPr>
          <a:xfrm>
            <a:off x="8876086" y="5353007"/>
            <a:ext cx="1894928" cy="1421196"/>
          </a:xfrm>
          <a:prstGeom prst="rect">
            <a:avLst/>
          </a:prstGeom>
          <a:ln w="12700">
            <a:miter lim="400000"/>
          </a:ln>
        </p:spPr>
      </p:pic>
      <p:sp>
        <p:nvSpPr>
          <p:cNvPr id="126" name="Shape 126"/>
          <p:cNvSpPr/>
          <p:nvPr/>
        </p:nvSpPr>
        <p:spPr>
          <a:xfrm>
            <a:off x="1773767" y="208281"/>
            <a:ext cx="8229601"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lnSpcReduction="10000"/>
          </a:bodyPr>
          <a:lstStyle>
            <a:lvl1pPr>
              <a:defRPr sz="3200">
                <a:solidFill>
                  <a:srgbClr val="5E8AC7"/>
                </a:solidFill>
                <a:latin typeface="Gill Sans"/>
                <a:ea typeface="Gill Sans"/>
                <a:cs typeface="Gill Sans"/>
                <a:sym typeface="Gill Sans"/>
              </a:defRPr>
            </a:lvl1pPr>
          </a:lstStyle>
          <a:p>
            <a:pPr>
              <a:defRPr/>
            </a:pPr>
            <a:endParaRPr dirty="0"/>
          </a:p>
        </p:txBody>
      </p:sp>
      <p:sp>
        <p:nvSpPr>
          <p:cNvPr id="127" name="Shape 127"/>
          <p:cNvSpPr/>
          <p:nvPr/>
        </p:nvSpPr>
        <p:spPr>
          <a:xfrm>
            <a:off x="2658724" y="736600"/>
            <a:ext cx="6874553" cy="0"/>
          </a:xfrm>
          <a:prstGeom prst="line">
            <a:avLst/>
          </a:prstGeom>
          <a:ln w="38100">
            <a:solidFill>
              <a:srgbClr val="5078AD"/>
            </a:solidFill>
          </a:ln>
          <a:effectLst>
            <a:outerShdw blurRad="38100" dist="20000" dir="5400000" rotWithShape="0">
              <a:srgbClr val="000000">
                <a:alpha val="38000"/>
              </a:srgbClr>
            </a:outerShdw>
          </a:effectLst>
        </p:spPr>
        <p:txBody>
          <a:bodyPr lIns="45719" rIns="45719"/>
          <a:lstStyle/>
          <a:p>
            <a:pPr>
              <a:defRPr/>
            </a:pPr>
            <a:endParaRPr>
              <a:solidFill>
                <a:srgbClr val="000000"/>
              </a:solidFill>
              <a:latin typeface="Calibri"/>
            </a:endParaRPr>
          </a:p>
        </p:txBody>
      </p:sp>
      <p:sp>
        <p:nvSpPr>
          <p:cNvPr id="2" name="Rectangle 1"/>
          <p:cNvSpPr/>
          <p:nvPr/>
        </p:nvSpPr>
        <p:spPr>
          <a:xfrm>
            <a:off x="3763727" y="170796"/>
            <a:ext cx="4664547" cy="523220"/>
          </a:xfrm>
          <a:prstGeom prst="rect">
            <a:avLst/>
          </a:prstGeom>
        </p:spPr>
        <p:txBody>
          <a:bodyPr wrap="none">
            <a:spAutoFit/>
          </a:bodyPr>
          <a:lstStyle/>
          <a:p>
            <a:pPr lvl="0">
              <a:defRPr/>
            </a:pPr>
            <a:r>
              <a:rPr lang="en-US" sz="2800" b="1" dirty="0">
                <a:latin typeface="Arial" panose="020B0604020202020204" pitchFamily="34" charset="0"/>
                <a:cs typeface="Arial" panose="020B0604020202020204" pitchFamily="34" charset="0"/>
              </a:rPr>
              <a:t>Funding Acknowledgment</a:t>
            </a:r>
          </a:p>
        </p:txBody>
      </p:sp>
      <p:sp>
        <p:nvSpPr>
          <p:cNvPr id="3" name="Rectangle 2"/>
          <p:cNvSpPr/>
          <p:nvPr/>
        </p:nvSpPr>
        <p:spPr>
          <a:xfrm>
            <a:off x="2065121" y="1490413"/>
            <a:ext cx="8229601" cy="3816429"/>
          </a:xfrm>
          <a:prstGeom prst="rect">
            <a:avLst/>
          </a:prstGeom>
        </p:spPr>
        <p:txBody>
          <a:bodyPr wrap="square">
            <a:spAutoFit/>
          </a:bodyPr>
          <a:lstStyle/>
          <a:p>
            <a:r>
              <a:rPr lang="en-US" sz="2200" dirty="0">
                <a:latin typeface="Arial" panose="020B0604020202020204" pitchFamily="34" charset="0"/>
                <a:ea typeface="Verdana" panose="020B0604030504040204" pitchFamily="34" charset="0"/>
                <a:cs typeface="Arial" panose="020B0604020202020204" pitchFamily="34" charset="0"/>
              </a:rPr>
              <a:t>This study, in whole or in part, was funded by the Human Animal Bond Research Institute (HABRI), a leader in advancing the science of human-animal interaction.</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HABRI funds scientific research that studies the positive impact that companion animals have on the health of individuals, families and communities. HABRI’s vision is for the human-animal bond to be universally embraced as an essential element of human wellness. </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Visit </a:t>
            </a:r>
            <a:r>
              <a:rPr lang="en-US" sz="2200" dirty="0">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www.HABRI.org</a:t>
            </a:r>
            <a:r>
              <a:rPr lang="en-US" sz="2200" dirty="0">
                <a:latin typeface="Arial" panose="020B0604020202020204" pitchFamily="34" charset="0"/>
                <a:ea typeface="Verdana" panose="020B0604030504040204" pitchFamily="34" charset="0"/>
                <a:cs typeface="Arial" panose="020B0604020202020204" pitchFamily="34" charset="0"/>
              </a:rPr>
              <a:t> to learn more.</a:t>
            </a:r>
          </a:p>
        </p:txBody>
      </p:sp>
      <p:sp>
        <p:nvSpPr>
          <p:cNvPr id="4" name="Rectangle 3"/>
          <p:cNvSpPr/>
          <p:nvPr/>
        </p:nvSpPr>
        <p:spPr>
          <a:xfrm>
            <a:off x="9177493" y="216961"/>
            <a:ext cx="1352811" cy="461665"/>
          </a:xfrm>
          <a:prstGeom prst="rect">
            <a:avLst/>
          </a:prstGeom>
        </p:spPr>
        <p:txBody>
          <a:bodyPr wrap="square">
            <a:spAutoFit/>
          </a:bodyPr>
          <a:lstStyle/>
          <a:p>
            <a:pPr lvl="0">
              <a:defRPr/>
            </a:pPr>
            <a:r>
              <a:rPr lang="en-US" sz="1200" dirty="0">
                <a:solidFill>
                  <a:schemeClr val="bg1"/>
                </a:solidFill>
                <a:latin typeface="Arial" panose="020B0604020202020204" pitchFamily="34" charset="0"/>
                <a:cs typeface="Arial" panose="020B0604020202020204" pitchFamily="34" charset="0"/>
              </a:rPr>
              <a:t>HABRI Grant Acknowledgment</a:t>
            </a:r>
          </a:p>
        </p:txBody>
      </p:sp>
    </p:spTree>
    <p:extLst>
      <p:ext uri="{BB962C8B-B14F-4D97-AF65-F5344CB8AC3E}">
        <p14:creationId xmlns:p14="http://schemas.microsoft.com/office/powerpoint/2010/main" val="368158783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HABRI_Logo_white.png"/>
          <p:cNvPicPr>
            <a:picLocks noChangeAspect="1"/>
          </p:cNvPicPr>
          <p:nvPr/>
        </p:nvPicPr>
        <p:blipFill>
          <a:blip r:embed="rId2"/>
          <a:stretch>
            <a:fillRect/>
          </a:stretch>
        </p:blipFill>
        <p:spPr>
          <a:xfrm>
            <a:off x="8876086" y="5353007"/>
            <a:ext cx="1894928" cy="1421196"/>
          </a:xfrm>
          <a:prstGeom prst="rect">
            <a:avLst/>
          </a:prstGeom>
          <a:ln w="12700">
            <a:miter lim="400000"/>
          </a:ln>
        </p:spPr>
      </p:pic>
      <p:sp>
        <p:nvSpPr>
          <p:cNvPr id="126" name="Shape 126"/>
          <p:cNvSpPr/>
          <p:nvPr/>
        </p:nvSpPr>
        <p:spPr>
          <a:xfrm>
            <a:off x="1773767" y="208281"/>
            <a:ext cx="8229601"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a:defRPr sz="3200">
                <a:solidFill>
                  <a:srgbClr val="5E8AC7"/>
                </a:solidFill>
                <a:latin typeface="Gill Sans"/>
                <a:ea typeface="Gill Sans"/>
                <a:cs typeface="Gill Sans"/>
                <a:sym typeface="Gill Sans"/>
              </a:defRPr>
            </a:lvl1pPr>
          </a:lstStyle>
          <a:p>
            <a:pPr>
              <a:defRPr/>
            </a:pPr>
            <a:endParaRPr dirty="0"/>
          </a:p>
        </p:txBody>
      </p:sp>
      <p:sp>
        <p:nvSpPr>
          <p:cNvPr id="127" name="Shape 127"/>
          <p:cNvSpPr/>
          <p:nvPr/>
        </p:nvSpPr>
        <p:spPr>
          <a:xfrm>
            <a:off x="2658724" y="736600"/>
            <a:ext cx="6874553" cy="0"/>
          </a:xfrm>
          <a:prstGeom prst="line">
            <a:avLst/>
          </a:prstGeom>
          <a:ln w="38100">
            <a:solidFill>
              <a:srgbClr val="5078AD"/>
            </a:solidFill>
          </a:ln>
          <a:effectLst>
            <a:outerShdw blurRad="38100" dist="20000" dir="5400000" rotWithShape="0">
              <a:srgbClr val="000000">
                <a:alpha val="38000"/>
              </a:srgbClr>
            </a:outerShdw>
          </a:effectLst>
        </p:spPr>
        <p:txBody>
          <a:bodyPr lIns="45719" rIns="45719"/>
          <a:lstStyle/>
          <a:p>
            <a:pPr>
              <a:defRPr/>
            </a:pPr>
            <a:endParaRPr>
              <a:solidFill>
                <a:srgbClr val="000000"/>
              </a:solidFill>
              <a:latin typeface="Calibri"/>
            </a:endParaRPr>
          </a:p>
        </p:txBody>
      </p:sp>
      <p:sp>
        <p:nvSpPr>
          <p:cNvPr id="2" name="Rectangle 1"/>
          <p:cNvSpPr/>
          <p:nvPr/>
        </p:nvSpPr>
        <p:spPr>
          <a:xfrm>
            <a:off x="1886610" y="170796"/>
            <a:ext cx="8418780" cy="523220"/>
          </a:xfrm>
          <a:prstGeom prst="rect">
            <a:avLst/>
          </a:prstGeom>
        </p:spPr>
        <p:txBody>
          <a:bodyPr wrap="none">
            <a:spAutoFit/>
          </a:bodyPr>
          <a:lstStyle/>
          <a:p>
            <a:pPr lvl="0">
              <a:defRPr/>
            </a:pPr>
            <a:r>
              <a:rPr lang="en-US" sz="2800" b="1" dirty="0">
                <a:latin typeface="Arial" panose="020B0604020202020204" pitchFamily="34" charset="0"/>
                <a:cs typeface="Arial" panose="020B0604020202020204" pitchFamily="34" charset="0"/>
              </a:rPr>
              <a:t>Funding Acknowledgment – HABRI/Pet Partners</a:t>
            </a:r>
          </a:p>
        </p:txBody>
      </p:sp>
      <p:sp>
        <p:nvSpPr>
          <p:cNvPr id="3" name="Rectangle 2"/>
          <p:cNvSpPr/>
          <p:nvPr/>
        </p:nvSpPr>
        <p:spPr>
          <a:xfrm>
            <a:off x="715617" y="1122665"/>
            <a:ext cx="11072192" cy="5170646"/>
          </a:xfrm>
          <a:prstGeom prst="rect">
            <a:avLst/>
          </a:prstGeom>
        </p:spPr>
        <p:txBody>
          <a:bodyPr wrap="square">
            <a:spAutoFit/>
          </a:bodyPr>
          <a:lstStyle/>
          <a:p>
            <a:r>
              <a:rPr lang="en-US" sz="2200" dirty="0">
                <a:latin typeface="Arial" panose="020B0604020202020204" pitchFamily="34" charset="0"/>
                <a:ea typeface="Verdana" panose="020B0604030504040204" pitchFamily="34" charset="0"/>
                <a:cs typeface="Arial" panose="020B0604020202020204" pitchFamily="34" charset="0"/>
              </a:rPr>
              <a:t>This study, in whole or in part, was funded by the Human Animal Bond Research Institute (HABRI) in partnership with Pet Partners, leaders in advancing the science and practice of human-animal interaction.</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HABRI funds scientific research that studies the positive impact that companion animals have on the health of individuals, families and communities. HABRI’s vision is for the human-animal bond to be universally embraced as an essential element of human wellness. Visit </a:t>
            </a:r>
            <a:r>
              <a:rPr lang="en-US" sz="2200" dirty="0">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www.HABRI.org</a:t>
            </a:r>
            <a:r>
              <a:rPr lang="en-US" sz="2200" dirty="0">
                <a:latin typeface="Arial" panose="020B0604020202020204" pitchFamily="34" charset="0"/>
                <a:ea typeface="Verdana" panose="020B0604030504040204" pitchFamily="34" charset="0"/>
                <a:cs typeface="Arial" panose="020B0604020202020204" pitchFamily="34" charset="0"/>
              </a:rPr>
              <a:t> to learn more.</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Pet Partners is the national leader in demonstrating and promoting the health and wellness benefits of animal-assisted therapy, activities, and education. With the release of its Standards of Practice for Animal-Assisted Interventions and international expansion, Pet Partners is globally recognized as the industry gold standard. For more information on Pet Partners, visit </a:t>
            </a:r>
            <a:r>
              <a:rPr lang="en-US" sz="2200" dirty="0">
                <a:latin typeface="Arial" panose="020B060402020202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www.petpartners.org</a:t>
            </a:r>
            <a:r>
              <a:rPr lang="en-US" sz="2200" dirty="0">
                <a:latin typeface="Arial" panose="020B0604020202020204" pitchFamily="34" charset="0"/>
                <a:ea typeface="Verdana" panose="020B0604030504040204" pitchFamily="34" charset="0"/>
                <a:cs typeface="Arial" panose="020B0604020202020204" pitchFamily="34" charset="0"/>
              </a:rPr>
              <a:t>.   </a:t>
            </a:r>
          </a:p>
          <a:p>
            <a:endParaRPr lang="en-US" sz="22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357102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HABRI_Logo_white.png"/>
          <p:cNvPicPr>
            <a:picLocks noChangeAspect="1"/>
          </p:cNvPicPr>
          <p:nvPr/>
        </p:nvPicPr>
        <p:blipFill>
          <a:blip r:embed="rId2"/>
          <a:stretch>
            <a:fillRect/>
          </a:stretch>
        </p:blipFill>
        <p:spPr>
          <a:xfrm>
            <a:off x="8876086" y="5353007"/>
            <a:ext cx="1894928" cy="1421196"/>
          </a:xfrm>
          <a:prstGeom prst="rect">
            <a:avLst/>
          </a:prstGeom>
          <a:ln w="12700">
            <a:miter lim="400000"/>
          </a:ln>
        </p:spPr>
      </p:pic>
      <p:sp>
        <p:nvSpPr>
          <p:cNvPr id="126" name="Shape 126"/>
          <p:cNvSpPr/>
          <p:nvPr/>
        </p:nvSpPr>
        <p:spPr>
          <a:xfrm>
            <a:off x="1773767" y="208281"/>
            <a:ext cx="8229601"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lnSpcReduction="10000"/>
          </a:bodyPr>
          <a:lstStyle>
            <a:lvl1pPr>
              <a:defRPr sz="3200">
                <a:solidFill>
                  <a:srgbClr val="5E8AC7"/>
                </a:solidFill>
                <a:latin typeface="Gill Sans"/>
                <a:ea typeface="Gill Sans"/>
                <a:cs typeface="Gill Sans"/>
                <a:sym typeface="Gill Sans"/>
              </a:defRPr>
            </a:lvl1pPr>
          </a:lstStyle>
          <a:p>
            <a:pPr>
              <a:defRPr/>
            </a:pPr>
            <a:endParaRPr dirty="0"/>
          </a:p>
        </p:txBody>
      </p:sp>
      <p:sp>
        <p:nvSpPr>
          <p:cNvPr id="127" name="Shape 127"/>
          <p:cNvSpPr/>
          <p:nvPr/>
        </p:nvSpPr>
        <p:spPr>
          <a:xfrm>
            <a:off x="2658724" y="1094409"/>
            <a:ext cx="6874553" cy="0"/>
          </a:xfrm>
          <a:prstGeom prst="line">
            <a:avLst/>
          </a:prstGeom>
          <a:ln w="38100">
            <a:solidFill>
              <a:srgbClr val="5078AD"/>
            </a:solidFill>
          </a:ln>
          <a:effectLst>
            <a:outerShdw blurRad="38100" dist="20000" dir="5400000" rotWithShape="0">
              <a:srgbClr val="000000">
                <a:alpha val="38000"/>
              </a:srgbClr>
            </a:outerShdw>
          </a:effectLst>
        </p:spPr>
        <p:txBody>
          <a:bodyPr lIns="45719" rIns="45719"/>
          <a:lstStyle/>
          <a:p>
            <a:pPr>
              <a:defRPr/>
            </a:pPr>
            <a:endParaRPr>
              <a:solidFill>
                <a:srgbClr val="000000"/>
              </a:solidFill>
              <a:latin typeface="Calibri"/>
            </a:endParaRPr>
          </a:p>
        </p:txBody>
      </p:sp>
      <p:sp>
        <p:nvSpPr>
          <p:cNvPr id="2" name="Rectangle 1"/>
          <p:cNvSpPr/>
          <p:nvPr/>
        </p:nvSpPr>
        <p:spPr>
          <a:xfrm>
            <a:off x="2038731" y="90270"/>
            <a:ext cx="8114538" cy="830997"/>
          </a:xfrm>
          <a:prstGeom prst="rect">
            <a:avLst/>
          </a:prstGeom>
        </p:spPr>
        <p:txBody>
          <a:bodyPr wrap="square">
            <a:spAutoFit/>
          </a:bodyPr>
          <a:lstStyle/>
          <a:p>
            <a:pPr lvl="0" algn="ctr">
              <a:defRPr/>
            </a:pPr>
            <a:r>
              <a:rPr lang="en-US" sz="2400" b="1" dirty="0">
                <a:latin typeface="Arial" panose="020B0604020202020204" pitchFamily="34" charset="0"/>
                <a:ea typeface="Verdana" panose="020B0604030504040204" pitchFamily="34" charset="0"/>
                <a:cs typeface="Arial" panose="020B0604020202020204" pitchFamily="34" charset="0"/>
              </a:rPr>
              <a:t>HABRI Logos</a:t>
            </a:r>
            <a:br>
              <a:rPr lang="en-US" sz="2400" b="1" u="sng" dirty="0">
                <a:latin typeface="Arial" panose="020B0604020202020204" pitchFamily="34" charset="0"/>
                <a:ea typeface="Verdana" panose="020B0604030504040204" pitchFamily="34" charset="0"/>
                <a:cs typeface="Arial" panose="020B0604020202020204" pitchFamily="34" charset="0"/>
              </a:rPr>
            </a:br>
            <a:r>
              <a:rPr lang="en-US" sz="2400" b="1" dirty="0">
                <a:latin typeface="Arial" panose="020B0604020202020204" pitchFamily="34" charset="0"/>
                <a:ea typeface="Verdana" panose="020B0604030504040204" pitchFamily="34" charset="0"/>
                <a:cs typeface="Arial" panose="020B0604020202020204" pitchFamily="34" charset="0"/>
              </a:rPr>
              <a:t>(Copy &amp; paste for use in other aspects of presentation</a:t>
            </a:r>
            <a:r>
              <a:rPr lang="en-US" b="1" dirty="0">
                <a:latin typeface="Arial" panose="020B0604020202020204" pitchFamily="34" charset="0"/>
                <a:ea typeface="Verdana" panose="020B060403050404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548" y="1264095"/>
            <a:ext cx="2514633" cy="19386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362" y="1206945"/>
            <a:ext cx="2661915" cy="20529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892" y="3874483"/>
            <a:ext cx="2419350" cy="2189122"/>
          </a:xfrm>
          <a:prstGeom prst="rect">
            <a:avLst/>
          </a:prstGeom>
        </p:spPr>
      </p:pic>
      <p:sp>
        <p:nvSpPr>
          <p:cNvPr id="11" name="Rectangle 10"/>
          <p:cNvSpPr/>
          <p:nvPr/>
        </p:nvSpPr>
        <p:spPr>
          <a:xfrm>
            <a:off x="9177493" y="216961"/>
            <a:ext cx="1352811" cy="461665"/>
          </a:xfrm>
          <a:prstGeom prst="rect">
            <a:avLst/>
          </a:prstGeom>
        </p:spPr>
        <p:txBody>
          <a:bodyPr wrap="square">
            <a:spAutoFit/>
          </a:bodyPr>
          <a:lstStyle/>
          <a:p>
            <a:pPr lvl="0">
              <a:defRPr/>
            </a:pPr>
            <a:r>
              <a:rPr lang="en-US" sz="1200" dirty="0">
                <a:solidFill>
                  <a:schemeClr val="bg1"/>
                </a:solidFill>
                <a:latin typeface="Arial" panose="020B0604020202020204" pitchFamily="34" charset="0"/>
                <a:cs typeface="Arial" panose="020B0604020202020204" pitchFamily="34" charset="0"/>
              </a:rPr>
              <a:t>HABRI Grant Acknowledgment</a:t>
            </a:r>
          </a:p>
        </p:txBody>
      </p:sp>
    </p:spTree>
    <p:extLst>
      <p:ext uri="{BB962C8B-B14F-4D97-AF65-F5344CB8AC3E}">
        <p14:creationId xmlns:p14="http://schemas.microsoft.com/office/powerpoint/2010/main" val="389838807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HABRI_Logo_white.png"/>
          <p:cNvPicPr>
            <a:picLocks noChangeAspect="1"/>
          </p:cNvPicPr>
          <p:nvPr/>
        </p:nvPicPr>
        <p:blipFill>
          <a:blip r:embed="rId2"/>
          <a:stretch>
            <a:fillRect/>
          </a:stretch>
        </p:blipFill>
        <p:spPr>
          <a:xfrm>
            <a:off x="8876086" y="5353007"/>
            <a:ext cx="1894928" cy="1421196"/>
          </a:xfrm>
          <a:prstGeom prst="rect">
            <a:avLst/>
          </a:prstGeom>
          <a:ln w="12700">
            <a:miter lim="400000"/>
          </a:ln>
        </p:spPr>
      </p:pic>
      <p:sp>
        <p:nvSpPr>
          <p:cNvPr id="126" name="Shape 126"/>
          <p:cNvSpPr/>
          <p:nvPr/>
        </p:nvSpPr>
        <p:spPr>
          <a:xfrm>
            <a:off x="1773767" y="208281"/>
            <a:ext cx="8229601"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a:defRPr sz="3200">
                <a:solidFill>
                  <a:srgbClr val="5E8AC7"/>
                </a:solidFill>
                <a:latin typeface="Gill Sans"/>
                <a:ea typeface="Gill Sans"/>
                <a:cs typeface="Gill Sans"/>
                <a:sym typeface="Gill Sans"/>
              </a:defRPr>
            </a:lvl1pPr>
          </a:lstStyle>
          <a:p>
            <a:pPr>
              <a:defRPr/>
            </a:pPr>
            <a:endParaRPr dirty="0"/>
          </a:p>
        </p:txBody>
      </p:sp>
      <p:sp>
        <p:nvSpPr>
          <p:cNvPr id="127" name="Shape 127"/>
          <p:cNvSpPr/>
          <p:nvPr/>
        </p:nvSpPr>
        <p:spPr>
          <a:xfrm>
            <a:off x="2658724" y="1094409"/>
            <a:ext cx="6874553" cy="0"/>
          </a:xfrm>
          <a:prstGeom prst="line">
            <a:avLst/>
          </a:prstGeom>
          <a:ln w="38100">
            <a:solidFill>
              <a:srgbClr val="5078AD"/>
            </a:solidFill>
          </a:ln>
          <a:effectLst>
            <a:outerShdw blurRad="38100" dist="20000" dir="5400000" rotWithShape="0">
              <a:srgbClr val="000000">
                <a:alpha val="38000"/>
              </a:srgbClr>
            </a:outerShdw>
          </a:effectLst>
        </p:spPr>
        <p:txBody>
          <a:bodyPr lIns="45719" rIns="45719"/>
          <a:lstStyle/>
          <a:p>
            <a:pPr>
              <a:defRPr/>
            </a:pPr>
            <a:endParaRPr>
              <a:solidFill>
                <a:srgbClr val="000000"/>
              </a:solidFill>
              <a:latin typeface="Calibri"/>
            </a:endParaRPr>
          </a:p>
        </p:txBody>
      </p:sp>
      <p:sp>
        <p:nvSpPr>
          <p:cNvPr id="2" name="Rectangle 1"/>
          <p:cNvSpPr/>
          <p:nvPr/>
        </p:nvSpPr>
        <p:spPr>
          <a:xfrm>
            <a:off x="2038731" y="90270"/>
            <a:ext cx="8114538" cy="830997"/>
          </a:xfrm>
          <a:prstGeom prst="rect">
            <a:avLst/>
          </a:prstGeom>
        </p:spPr>
        <p:txBody>
          <a:bodyPr wrap="square">
            <a:spAutoFit/>
          </a:bodyPr>
          <a:lstStyle/>
          <a:p>
            <a:pPr lvl="0" algn="ctr">
              <a:defRPr/>
            </a:pPr>
            <a:r>
              <a:rPr lang="en-US" sz="2400" b="1" dirty="0">
                <a:latin typeface="Arial" panose="020B0604020202020204" pitchFamily="34" charset="0"/>
                <a:ea typeface="Verdana" panose="020B0604030504040204" pitchFamily="34" charset="0"/>
                <a:cs typeface="Arial" panose="020B0604020202020204" pitchFamily="34" charset="0"/>
              </a:rPr>
              <a:t>Pet Partners logos</a:t>
            </a:r>
            <a:br>
              <a:rPr lang="en-US" sz="2400" b="1" u="sng" dirty="0">
                <a:latin typeface="Arial" panose="020B0604020202020204" pitchFamily="34" charset="0"/>
                <a:ea typeface="Verdana" panose="020B0604030504040204" pitchFamily="34" charset="0"/>
                <a:cs typeface="Arial" panose="020B0604020202020204" pitchFamily="34" charset="0"/>
              </a:rPr>
            </a:br>
            <a:r>
              <a:rPr lang="en-US" sz="2400" b="1" dirty="0">
                <a:latin typeface="Arial" panose="020B0604020202020204" pitchFamily="34" charset="0"/>
                <a:ea typeface="Verdana" panose="020B0604030504040204" pitchFamily="34" charset="0"/>
                <a:cs typeface="Arial" panose="020B0604020202020204" pitchFamily="34" charset="0"/>
              </a:rPr>
              <a:t>(Copy &amp; paste for use in other aspects of presentation</a:t>
            </a:r>
            <a:r>
              <a:rPr lang="en-US" b="1" dirty="0">
                <a:latin typeface="Arial" panose="020B0604020202020204" pitchFamily="34" charset="0"/>
                <a:ea typeface="Verdana" panose="020B060403050404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9177493" y="216961"/>
            <a:ext cx="1352811" cy="461665"/>
          </a:xfrm>
          <a:prstGeom prst="rect">
            <a:avLst/>
          </a:prstGeom>
        </p:spPr>
        <p:txBody>
          <a:bodyPr wrap="square">
            <a:spAutoFit/>
          </a:bodyPr>
          <a:lstStyle/>
          <a:p>
            <a:pPr lvl="0">
              <a:defRPr/>
            </a:pPr>
            <a:r>
              <a:rPr lang="en-US" sz="1200" dirty="0">
                <a:solidFill>
                  <a:schemeClr val="bg1"/>
                </a:solidFill>
                <a:latin typeface="Arial" panose="020B0604020202020204" pitchFamily="34" charset="0"/>
                <a:cs typeface="Arial" panose="020B0604020202020204" pitchFamily="34" charset="0"/>
              </a:rPr>
              <a:t>HABRI Grant Acknowledgment</a:t>
            </a:r>
          </a:p>
        </p:txBody>
      </p:sp>
      <p:pic>
        <p:nvPicPr>
          <p:cNvPr id="4" name="Picture 3">
            <a:extLst>
              <a:ext uri="{FF2B5EF4-FFF2-40B4-BE49-F238E27FC236}">
                <a16:creationId xmlns:a16="http://schemas.microsoft.com/office/drawing/2014/main" id="{57734CE5-AB48-75AF-C60E-EE8E4C7CB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1904" y="2740947"/>
            <a:ext cx="4074629" cy="1631183"/>
          </a:xfrm>
          <a:prstGeom prst="rect">
            <a:avLst/>
          </a:prstGeom>
        </p:spPr>
      </p:pic>
      <p:pic>
        <p:nvPicPr>
          <p:cNvPr id="6" name="Picture 5">
            <a:extLst>
              <a:ext uri="{FF2B5EF4-FFF2-40B4-BE49-F238E27FC236}">
                <a16:creationId xmlns:a16="http://schemas.microsoft.com/office/drawing/2014/main" id="{6372A70E-3136-FF70-592A-16F53E2DE7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985" y="3012496"/>
            <a:ext cx="4950201" cy="1292059"/>
          </a:xfrm>
          <a:prstGeom prst="rect">
            <a:avLst/>
          </a:prstGeom>
        </p:spPr>
      </p:pic>
    </p:spTree>
    <p:extLst>
      <p:ext uri="{BB962C8B-B14F-4D97-AF65-F5344CB8AC3E}">
        <p14:creationId xmlns:p14="http://schemas.microsoft.com/office/powerpoint/2010/main" val="38920286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HABRI_Logo_white.png"/>
          <p:cNvPicPr>
            <a:picLocks noChangeAspect="1"/>
          </p:cNvPicPr>
          <p:nvPr/>
        </p:nvPicPr>
        <p:blipFill>
          <a:blip r:embed="rId2"/>
          <a:stretch>
            <a:fillRect/>
          </a:stretch>
        </p:blipFill>
        <p:spPr>
          <a:xfrm>
            <a:off x="8876086" y="5353007"/>
            <a:ext cx="1894928" cy="1421196"/>
          </a:xfrm>
          <a:prstGeom prst="rect">
            <a:avLst/>
          </a:prstGeom>
          <a:ln w="12700">
            <a:miter lim="400000"/>
          </a:ln>
        </p:spPr>
      </p:pic>
      <p:sp>
        <p:nvSpPr>
          <p:cNvPr id="126" name="Shape 126"/>
          <p:cNvSpPr/>
          <p:nvPr/>
        </p:nvSpPr>
        <p:spPr>
          <a:xfrm>
            <a:off x="1773767" y="208281"/>
            <a:ext cx="8229601"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lnSpcReduction="10000"/>
          </a:bodyPr>
          <a:lstStyle>
            <a:lvl1pPr>
              <a:defRPr sz="3200">
                <a:solidFill>
                  <a:srgbClr val="5E8AC7"/>
                </a:solidFill>
                <a:latin typeface="Gill Sans"/>
                <a:ea typeface="Gill Sans"/>
                <a:cs typeface="Gill Sans"/>
                <a:sym typeface="Gill Sans"/>
              </a:defRPr>
            </a:lvl1pPr>
          </a:lstStyle>
          <a:p>
            <a:pPr>
              <a:defRPr/>
            </a:pPr>
            <a:endParaRPr dirty="0"/>
          </a:p>
        </p:txBody>
      </p:sp>
      <p:sp>
        <p:nvSpPr>
          <p:cNvPr id="127" name="Shape 127"/>
          <p:cNvSpPr/>
          <p:nvPr/>
        </p:nvSpPr>
        <p:spPr>
          <a:xfrm>
            <a:off x="2658724" y="736600"/>
            <a:ext cx="6874553" cy="0"/>
          </a:xfrm>
          <a:prstGeom prst="line">
            <a:avLst/>
          </a:prstGeom>
          <a:ln w="38100">
            <a:solidFill>
              <a:srgbClr val="5078AD"/>
            </a:solidFill>
          </a:ln>
          <a:effectLst>
            <a:outerShdw blurRad="38100" dist="20000" dir="5400000" rotWithShape="0">
              <a:srgbClr val="000000">
                <a:alpha val="38000"/>
              </a:srgbClr>
            </a:outerShdw>
          </a:effectLst>
        </p:spPr>
        <p:txBody>
          <a:bodyPr lIns="45719" rIns="45719"/>
          <a:lstStyle/>
          <a:p>
            <a:pPr>
              <a:defRPr/>
            </a:pPr>
            <a:endParaRPr>
              <a:solidFill>
                <a:srgbClr val="000000"/>
              </a:solidFill>
              <a:latin typeface="Calibri"/>
            </a:endParaRPr>
          </a:p>
        </p:txBody>
      </p:sp>
      <p:sp>
        <p:nvSpPr>
          <p:cNvPr id="2" name="Rectangle 1"/>
          <p:cNvSpPr/>
          <p:nvPr/>
        </p:nvSpPr>
        <p:spPr>
          <a:xfrm>
            <a:off x="4275630" y="208281"/>
            <a:ext cx="3640740" cy="523220"/>
          </a:xfrm>
          <a:prstGeom prst="rect">
            <a:avLst/>
          </a:prstGeom>
        </p:spPr>
        <p:txBody>
          <a:bodyPr wrap="none">
            <a:spAutoFit/>
          </a:bodyPr>
          <a:lstStyle/>
          <a:p>
            <a:pPr lvl="0">
              <a:defRPr/>
            </a:pPr>
            <a:r>
              <a:rPr lang="en-US" sz="2800" b="1" i="1" dirty="0">
                <a:latin typeface="Arial" panose="020B0604020202020204" pitchFamily="34" charset="0"/>
                <a:cs typeface="Arial" panose="020B0604020202020204" pitchFamily="34" charset="0"/>
              </a:rPr>
              <a:t>Please Remember…</a:t>
            </a:r>
          </a:p>
        </p:txBody>
      </p:sp>
      <p:sp>
        <p:nvSpPr>
          <p:cNvPr id="3" name="Rectangle 2"/>
          <p:cNvSpPr/>
          <p:nvPr/>
        </p:nvSpPr>
        <p:spPr>
          <a:xfrm>
            <a:off x="1876234" y="1546135"/>
            <a:ext cx="8439531" cy="3477875"/>
          </a:xfrm>
          <a:prstGeom prst="rect">
            <a:avLst/>
          </a:prstGeom>
        </p:spPr>
        <p:txBody>
          <a:bodyPr wrap="square">
            <a:spAutoFit/>
          </a:bodyPr>
          <a:lstStyle/>
          <a:p>
            <a:r>
              <a:rPr lang="en-US" sz="2200" dirty="0">
                <a:latin typeface="Arial" panose="020B0604020202020204" pitchFamily="34" charset="0"/>
                <a:ea typeface="Verdana" panose="020B0604030504040204" pitchFamily="34" charset="0"/>
                <a:cs typeface="Arial" panose="020B0604020202020204" pitchFamily="34" charset="0"/>
              </a:rPr>
              <a:t>As per the Grant Agreement, HABRI requires notification in writing within ten (10) days of </a:t>
            </a:r>
            <a:r>
              <a:rPr lang="en-US" sz="2200" i="1" dirty="0">
                <a:latin typeface="Arial" panose="020B0604020202020204" pitchFamily="34" charset="0"/>
                <a:ea typeface="Verdana" panose="020B0604030504040204" pitchFamily="34" charset="0"/>
                <a:cs typeface="Arial" panose="020B0604020202020204" pitchFamily="34" charset="0"/>
              </a:rPr>
              <a:t>acceptance </a:t>
            </a:r>
            <a:r>
              <a:rPr lang="en-US" sz="2200" dirty="0">
                <a:latin typeface="Arial" panose="020B0604020202020204" pitchFamily="34" charset="0"/>
                <a:ea typeface="Verdana" panose="020B0604030504040204" pitchFamily="34" charset="0"/>
                <a:cs typeface="Arial" panose="020B0604020202020204" pitchFamily="34" charset="0"/>
              </a:rPr>
              <a:t>of any publication or presentation related to your study. </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HABRI is very interested in generating attention for your work and places a high degree of importance on coordinating a communications effort with you and your institution.</a:t>
            </a:r>
          </a:p>
          <a:p>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dirty="0">
                <a:latin typeface="Arial" panose="020B0604020202020204" pitchFamily="34" charset="0"/>
                <a:ea typeface="Verdana" panose="020B0604030504040204" pitchFamily="34" charset="0"/>
                <a:cs typeface="Arial" panose="020B0604020202020204" pitchFamily="34" charset="0"/>
              </a:rPr>
              <a:t>Please contact Lindsey Braun (lbraun@habri.org) for any questions.</a:t>
            </a:r>
          </a:p>
        </p:txBody>
      </p:sp>
      <p:sp>
        <p:nvSpPr>
          <p:cNvPr id="10" name="Rectangle 9"/>
          <p:cNvSpPr/>
          <p:nvPr/>
        </p:nvSpPr>
        <p:spPr>
          <a:xfrm>
            <a:off x="9177493" y="216961"/>
            <a:ext cx="1352811" cy="461665"/>
          </a:xfrm>
          <a:prstGeom prst="rect">
            <a:avLst/>
          </a:prstGeom>
        </p:spPr>
        <p:txBody>
          <a:bodyPr wrap="square">
            <a:spAutoFit/>
          </a:bodyPr>
          <a:lstStyle/>
          <a:p>
            <a:pPr lvl="0">
              <a:defRPr/>
            </a:pPr>
            <a:r>
              <a:rPr lang="en-US" sz="1200" dirty="0">
                <a:solidFill>
                  <a:schemeClr val="bg1"/>
                </a:solidFill>
                <a:latin typeface="Arial" panose="020B0604020202020204" pitchFamily="34" charset="0"/>
                <a:cs typeface="Arial" panose="020B0604020202020204" pitchFamily="34" charset="0"/>
              </a:rPr>
              <a:t>HABRI Grant Acknowledgment</a:t>
            </a:r>
          </a:p>
        </p:txBody>
      </p:sp>
    </p:spTree>
    <p:extLst>
      <p:ext uri="{BB962C8B-B14F-4D97-AF65-F5344CB8AC3E}">
        <p14:creationId xmlns:p14="http://schemas.microsoft.com/office/powerpoint/2010/main" val="3343594315"/>
      </p:ext>
    </p:extLst>
  </p:cSld>
  <p:clrMapOvr>
    <a:masterClrMapping/>
  </p:clrMapOvr>
  <p:transition spd="slow"/>
</p:sld>
</file>

<file path=ppt/theme/theme1.xml><?xml version="1.0" encoding="utf-8"?>
<a:theme xmlns:a="http://schemas.openxmlformats.org/drawingml/2006/main" name="4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368</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Braun</dc:creator>
  <cp:lastModifiedBy>Matthew Cryer</cp:lastModifiedBy>
  <cp:revision>3</cp:revision>
  <dcterms:created xsi:type="dcterms:W3CDTF">2022-05-10T15:40:36Z</dcterms:created>
  <dcterms:modified xsi:type="dcterms:W3CDTF">2025-01-06T18:49:07Z</dcterms:modified>
</cp:coreProperties>
</file>