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5.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2.xml" ContentType="application/vnd.openxmlformats-officedocument.drawingml.chart+xml"/>
  <Override PartName="/ppt/notesSlides/notesSlide39.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4" r:id="rId3"/>
    <p:sldMasterId id="2147483716" r:id="rId4"/>
    <p:sldMasterId id="2147483719" r:id="rId5"/>
    <p:sldMasterId id="2147483731" r:id="rId6"/>
    <p:sldMasterId id="2147483743" r:id="rId7"/>
    <p:sldMasterId id="2147483755" r:id="rId8"/>
    <p:sldMasterId id="2147483767" r:id="rId9"/>
    <p:sldMasterId id="2147483775" r:id="rId10"/>
    <p:sldMasterId id="2147483787" r:id="rId11"/>
    <p:sldMasterId id="2147483806" r:id="rId12"/>
    <p:sldMasterId id="2147483818" r:id="rId13"/>
    <p:sldMasterId id="2147483826" r:id="rId14"/>
    <p:sldMasterId id="2147483835" r:id="rId15"/>
    <p:sldMasterId id="2147483848" r:id="rId16"/>
  </p:sldMasterIdLst>
  <p:notesMasterIdLst>
    <p:notesMasterId r:id="rId186"/>
  </p:notesMasterIdLst>
  <p:sldIdLst>
    <p:sldId id="338" r:id="rId17"/>
    <p:sldId id="387" r:id="rId18"/>
    <p:sldId id="301" r:id="rId19"/>
    <p:sldId id="479" r:id="rId20"/>
    <p:sldId id="303" r:id="rId21"/>
    <p:sldId id="304" r:id="rId22"/>
    <p:sldId id="391" r:id="rId23"/>
    <p:sldId id="302" r:id="rId24"/>
    <p:sldId id="305" r:id="rId25"/>
    <p:sldId id="268" r:id="rId26"/>
    <p:sldId id="309" r:id="rId27"/>
    <p:sldId id="261" r:id="rId28"/>
    <p:sldId id="269" r:id="rId29"/>
    <p:sldId id="300" r:id="rId30"/>
    <p:sldId id="258" r:id="rId31"/>
    <p:sldId id="298" r:id="rId32"/>
    <p:sldId id="259" r:id="rId33"/>
    <p:sldId id="266" r:id="rId34"/>
    <p:sldId id="491" r:id="rId35"/>
    <p:sldId id="272" r:id="rId36"/>
    <p:sldId id="274" r:id="rId37"/>
    <p:sldId id="392" r:id="rId38"/>
    <p:sldId id="389" r:id="rId39"/>
    <p:sldId id="490" r:id="rId40"/>
    <p:sldId id="314" r:id="rId41"/>
    <p:sldId id="448" r:id="rId42"/>
    <p:sldId id="449" r:id="rId43"/>
    <p:sldId id="450" r:id="rId44"/>
    <p:sldId id="451" r:id="rId45"/>
    <p:sldId id="452" r:id="rId46"/>
    <p:sldId id="453" r:id="rId47"/>
    <p:sldId id="454" r:id="rId48"/>
    <p:sldId id="455" r:id="rId49"/>
    <p:sldId id="456" r:id="rId50"/>
    <p:sldId id="457" r:id="rId51"/>
    <p:sldId id="492" r:id="rId52"/>
    <p:sldId id="315" r:id="rId53"/>
    <p:sldId id="401" r:id="rId54"/>
    <p:sldId id="402" r:id="rId55"/>
    <p:sldId id="403" r:id="rId56"/>
    <p:sldId id="404" r:id="rId57"/>
    <p:sldId id="405" r:id="rId58"/>
    <p:sldId id="406" r:id="rId59"/>
    <p:sldId id="407" r:id="rId60"/>
    <p:sldId id="408" r:id="rId61"/>
    <p:sldId id="409" r:id="rId62"/>
    <p:sldId id="410" r:id="rId63"/>
    <p:sldId id="411" r:id="rId64"/>
    <p:sldId id="412" r:id="rId65"/>
    <p:sldId id="413" r:id="rId66"/>
    <p:sldId id="414" r:id="rId67"/>
    <p:sldId id="415" r:id="rId68"/>
    <p:sldId id="416" r:id="rId69"/>
    <p:sldId id="417" r:id="rId70"/>
    <p:sldId id="418" r:id="rId71"/>
    <p:sldId id="419" r:id="rId72"/>
    <p:sldId id="420" r:id="rId73"/>
    <p:sldId id="421" r:id="rId74"/>
    <p:sldId id="422" r:id="rId75"/>
    <p:sldId id="423" r:id="rId76"/>
    <p:sldId id="424" r:id="rId77"/>
    <p:sldId id="425" r:id="rId78"/>
    <p:sldId id="480" r:id="rId79"/>
    <p:sldId id="394" r:id="rId80"/>
    <p:sldId id="331" r:id="rId81"/>
    <p:sldId id="283" r:id="rId82"/>
    <p:sldId id="294" r:id="rId83"/>
    <p:sldId id="481" r:id="rId84"/>
    <p:sldId id="459" r:id="rId85"/>
    <p:sldId id="460" r:id="rId86"/>
    <p:sldId id="461" r:id="rId87"/>
    <p:sldId id="462" r:id="rId88"/>
    <p:sldId id="463" r:id="rId89"/>
    <p:sldId id="464" r:id="rId90"/>
    <p:sldId id="465" r:id="rId91"/>
    <p:sldId id="466" r:id="rId92"/>
    <p:sldId id="467" r:id="rId93"/>
    <p:sldId id="468" r:id="rId94"/>
    <p:sldId id="469" r:id="rId95"/>
    <p:sldId id="470" r:id="rId96"/>
    <p:sldId id="471" r:id="rId97"/>
    <p:sldId id="472" r:id="rId98"/>
    <p:sldId id="473" r:id="rId99"/>
    <p:sldId id="474" r:id="rId100"/>
    <p:sldId id="475" r:id="rId101"/>
    <p:sldId id="476" r:id="rId102"/>
    <p:sldId id="477" r:id="rId103"/>
    <p:sldId id="478" r:id="rId104"/>
    <p:sldId id="482" r:id="rId105"/>
    <p:sldId id="287" r:id="rId106"/>
    <p:sldId id="378" r:id="rId107"/>
    <p:sldId id="379" r:id="rId108"/>
    <p:sldId id="380" r:id="rId109"/>
    <p:sldId id="381" r:id="rId110"/>
    <p:sldId id="382" r:id="rId111"/>
    <p:sldId id="383" r:id="rId112"/>
    <p:sldId id="384" r:id="rId113"/>
    <p:sldId id="385" r:id="rId114"/>
    <p:sldId id="386" r:id="rId115"/>
    <p:sldId id="483" r:id="rId116"/>
    <p:sldId id="279" r:id="rId117"/>
    <p:sldId id="399" r:id="rId118"/>
    <p:sldId id="426" r:id="rId119"/>
    <p:sldId id="484" r:id="rId120"/>
    <p:sldId id="398" r:id="rId121"/>
    <p:sldId id="393" r:id="rId122"/>
    <p:sldId id="493" r:id="rId123"/>
    <p:sldId id="494" r:id="rId124"/>
    <p:sldId id="495" r:id="rId125"/>
    <p:sldId id="496" r:id="rId126"/>
    <p:sldId id="485" r:id="rId127"/>
    <p:sldId id="311" r:id="rId128"/>
    <p:sldId id="489" r:id="rId129"/>
    <p:sldId id="284" r:id="rId130"/>
    <p:sldId id="295" r:id="rId131"/>
    <p:sldId id="427" r:id="rId132"/>
    <p:sldId id="428" r:id="rId133"/>
    <p:sldId id="429" r:id="rId134"/>
    <p:sldId id="430" r:id="rId135"/>
    <p:sldId id="431" r:id="rId136"/>
    <p:sldId id="432" r:id="rId137"/>
    <p:sldId id="433" r:id="rId138"/>
    <p:sldId id="434" r:id="rId139"/>
    <p:sldId id="435" r:id="rId140"/>
    <p:sldId id="436" r:id="rId141"/>
    <p:sldId id="437" r:id="rId142"/>
    <p:sldId id="438" r:id="rId143"/>
    <p:sldId id="439" r:id="rId144"/>
    <p:sldId id="440" r:id="rId145"/>
    <p:sldId id="441" r:id="rId146"/>
    <p:sldId id="442" r:id="rId147"/>
    <p:sldId id="443" r:id="rId148"/>
    <p:sldId id="444" r:id="rId149"/>
    <p:sldId id="445" r:id="rId150"/>
    <p:sldId id="446" r:id="rId151"/>
    <p:sldId id="447" r:id="rId152"/>
    <p:sldId id="486" r:id="rId153"/>
    <p:sldId id="321" r:id="rId154"/>
    <p:sldId id="286" r:id="rId155"/>
    <p:sldId id="364" r:id="rId156"/>
    <p:sldId id="365" r:id="rId157"/>
    <p:sldId id="366" r:id="rId158"/>
    <p:sldId id="367" r:id="rId159"/>
    <p:sldId id="368" r:id="rId160"/>
    <p:sldId id="369" r:id="rId161"/>
    <p:sldId id="370" r:id="rId162"/>
    <p:sldId id="371" r:id="rId163"/>
    <p:sldId id="372" r:id="rId164"/>
    <p:sldId id="373" r:id="rId165"/>
    <p:sldId id="497" r:id="rId166"/>
    <p:sldId id="375" r:id="rId167"/>
    <p:sldId id="376" r:id="rId168"/>
    <p:sldId id="377" r:id="rId169"/>
    <p:sldId id="487" r:id="rId170"/>
    <p:sldId id="332" r:id="rId171"/>
    <p:sldId id="280" r:id="rId172"/>
    <p:sldId id="488" r:id="rId173"/>
    <p:sldId id="396" r:id="rId174"/>
    <p:sldId id="395" r:id="rId175"/>
    <p:sldId id="312" r:id="rId176"/>
    <p:sldId id="400" r:id="rId177"/>
    <p:sldId id="324" r:id="rId178"/>
    <p:sldId id="334" r:id="rId179"/>
    <p:sldId id="335" r:id="rId180"/>
    <p:sldId id="325" r:id="rId181"/>
    <p:sldId id="290" r:id="rId182"/>
    <p:sldId id="293" r:id="rId183"/>
    <p:sldId id="291" r:id="rId184"/>
    <p:sldId id="397" r:id="rId1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2B6C"/>
    <a:srgbClr val="FFFF00"/>
    <a:srgbClr val="0000A0"/>
    <a:srgbClr val="E9DA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0" autoAdjust="0"/>
    <p:restoredTop sz="94660"/>
  </p:normalViewPr>
  <p:slideViewPr>
    <p:cSldViewPr snapToGrid="0">
      <p:cViewPr varScale="1">
        <p:scale>
          <a:sx n="69" d="100"/>
          <a:sy n="69" d="100"/>
        </p:scale>
        <p:origin x="37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59" Type="http://schemas.openxmlformats.org/officeDocument/2006/relationships/slide" Target="slides/slide143.xml"/><Relationship Id="rId170" Type="http://schemas.openxmlformats.org/officeDocument/2006/relationships/slide" Target="slides/slide154.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slide" Target="slides/slide133.xml"/><Relationship Id="rId5" Type="http://schemas.openxmlformats.org/officeDocument/2006/relationships/slideMaster" Target="slideMasters/slideMaster5.xml"/><Relationship Id="rId95" Type="http://schemas.openxmlformats.org/officeDocument/2006/relationships/slide" Target="slides/slide79.xml"/><Relationship Id="rId160" Type="http://schemas.openxmlformats.org/officeDocument/2006/relationships/slide" Target="slides/slide144.xml"/><Relationship Id="rId181" Type="http://schemas.openxmlformats.org/officeDocument/2006/relationships/slide" Target="slides/slide165.xml"/><Relationship Id="rId22" Type="http://schemas.openxmlformats.org/officeDocument/2006/relationships/slide" Target="slides/slide6.xml"/><Relationship Id="rId43" Type="http://schemas.openxmlformats.org/officeDocument/2006/relationships/slide" Target="slides/slide27.xml"/><Relationship Id="rId64" Type="http://schemas.openxmlformats.org/officeDocument/2006/relationships/slide" Target="slides/slide48.xml"/><Relationship Id="rId118" Type="http://schemas.openxmlformats.org/officeDocument/2006/relationships/slide" Target="slides/slide102.xml"/><Relationship Id="rId139" Type="http://schemas.openxmlformats.org/officeDocument/2006/relationships/slide" Target="slides/slide123.xml"/><Relationship Id="rId85" Type="http://schemas.openxmlformats.org/officeDocument/2006/relationships/slide" Target="slides/slide69.xml"/><Relationship Id="rId150" Type="http://schemas.openxmlformats.org/officeDocument/2006/relationships/slide" Target="slides/slide134.xml"/><Relationship Id="rId171" Type="http://schemas.openxmlformats.org/officeDocument/2006/relationships/slide" Target="slides/slide155.xml"/><Relationship Id="rId12" Type="http://schemas.openxmlformats.org/officeDocument/2006/relationships/slideMaster" Target="slideMasters/slideMaster12.xml"/><Relationship Id="rId33" Type="http://schemas.openxmlformats.org/officeDocument/2006/relationships/slide" Target="slides/slide17.xml"/><Relationship Id="rId108" Type="http://schemas.openxmlformats.org/officeDocument/2006/relationships/slide" Target="slides/slide92.xml"/><Relationship Id="rId129" Type="http://schemas.openxmlformats.org/officeDocument/2006/relationships/slide" Target="slides/slide113.xml"/><Relationship Id="rId54" Type="http://schemas.openxmlformats.org/officeDocument/2006/relationships/slide" Target="slides/slide38.xml"/><Relationship Id="rId75" Type="http://schemas.openxmlformats.org/officeDocument/2006/relationships/slide" Target="slides/slide59.xml"/><Relationship Id="rId96" Type="http://schemas.openxmlformats.org/officeDocument/2006/relationships/slide" Target="slides/slide80.xml"/><Relationship Id="rId140" Type="http://schemas.openxmlformats.org/officeDocument/2006/relationships/slide" Target="slides/slide124.xml"/><Relationship Id="rId161" Type="http://schemas.openxmlformats.org/officeDocument/2006/relationships/slide" Target="slides/slide145.xml"/><Relationship Id="rId182" Type="http://schemas.openxmlformats.org/officeDocument/2006/relationships/slide" Target="slides/slide166.xml"/><Relationship Id="rId6" Type="http://schemas.openxmlformats.org/officeDocument/2006/relationships/slideMaster" Target="slideMasters/slideMaster6.xml"/><Relationship Id="rId23" Type="http://schemas.openxmlformats.org/officeDocument/2006/relationships/slide" Target="slides/slide7.xml"/><Relationship Id="rId119" Type="http://schemas.openxmlformats.org/officeDocument/2006/relationships/slide" Target="slides/slide103.xml"/><Relationship Id="rId44" Type="http://schemas.openxmlformats.org/officeDocument/2006/relationships/slide" Target="slides/slide28.xml"/><Relationship Id="rId65" Type="http://schemas.openxmlformats.org/officeDocument/2006/relationships/slide" Target="slides/slide49.xml"/><Relationship Id="rId86" Type="http://schemas.openxmlformats.org/officeDocument/2006/relationships/slide" Target="slides/slide70.xml"/><Relationship Id="rId130" Type="http://schemas.openxmlformats.org/officeDocument/2006/relationships/slide" Target="slides/slide114.xml"/><Relationship Id="rId151" Type="http://schemas.openxmlformats.org/officeDocument/2006/relationships/slide" Target="slides/slide135.xml"/><Relationship Id="rId172" Type="http://schemas.openxmlformats.org/officeDocument/2006/relationships/slide" Target="slides/slide156.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167" Type="http://schemas.openxmlformats.org/officeDocument/2006/relationships/slide" Target="slides/slide151.xml"/><Relationship Id="rId188"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162" Type="http://schemas.openxmlformats.org/officeDocument/2006/relationships/slide" Target="slides/slide146.xml"/><Relationship Id="rId183" Type="http://schemas.openxmlformats.org/officeDocument/2006/relationships/slide" Target="slides/slide167.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73" Type="http://schemas.openxmlformats.org/officeDocument/2006/relationships/slide" Target="slides/slide157.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slide" Target="slides/slide168.xml"/><Relationship Id="rId189"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79" Type="http://schemas.openxmlformats.org/officeDocument/2006/relationships/slide" Target="slides/slide163.xml"/><Relationship Id="rId190"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slide" Target="slides/slide148.xml"/><Relationship Id="rId169" Type="http://schemas.openxmlformats.org/officeDocument/2006/relationships/slide" Target="slides/slide153.xml"/><Relationship Id="rId185" Type="http://schemas.openxmlformats.org/officeDocument/2006/relationships/slide" Target="slides/slide16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4.xml"/><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openxmlformats.org/officeDocument/2006/relationships/slide" Target="slides/slide159.xml"/><Relationship Id="rId16" Type="http://schemas.openxmlformats.org/officeDocument/2006/relationships/slideMaster" Target="slideMasters/slideMaster16.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165" Type="http://schemas.openxmlformats.org/officeDocument/2006/relationships/slide" Target="slides/slide149.xml"/><Relationship Id="rId186" Type="http://schemas.openxmlformats.org/officeDocument/2006/relationships/notesMaster" Target="notesMasters/notesMaster1.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80" Type="http://schemas.openxmlformats.org/officeDocument/2006/relationships/slide" Target="slides/slide64.xml"/><Relationship Id="rId155" Type="http://schemas.openxmlformats.org/officeDocument/2006/relationships/slide" Target="slides/slide139.xml"/><Relationship Id="rId176" Type="http://schemas.openxmlformats.org/officeDocument/2006/relationships/slide" Target="slides/slide160.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 Id="rId70" Type="http://schemas.openxmlformats.org/officeDocument/2006/relationships/slide" Target="slides/slide54.xml"/><Relationship Id="rId91" Type="http://schemas.openxmlformats.org/officeDocument/2006/relationships/slide" Target="slides/slide75.xml"/><Relationship Id="rId145" Type="http://schemas.openxmlformats.org/officeDocument/2006/relationships/slide" Target="slides/slide129.xml"/><Relationship Id="rId166" Type="http://schemas.openxmlformats.org/officeDocument/2006/relationships/slide" Target="slides/slide150.xml"/><Relationship Id="rId187" Type="http://schemas.openxmlformats.org/officeDocument/2006/relationships/presProps" Target="presProps.xml"/><Relationship Id="rId1" Type="http://schemas.openxmlformats.org/officeDocument/2006/relationships/slideMaster" Target="slideMasters/slideMaster1.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60" Type="http://schemas.openxmlformats.org/officeDocument/2006/relationships/slide" Target="slides/slide44.xml"/><Relationship Id="rId81" Type="http://schemas.openxmlformats.org/officeDocument/2006/relationships/slide" Target="slides/slide65.xml"/><Relationship Id="rId135" Type="http://schemas.openxmlformats.org/officeDocument/2006/relationships/slide" Target="slides/slide119.xml"/><Relationship Id="rId156" Type="http://schemas.openxmlformats.org/officeDocument/2006/relationships/slide" Target="slides/slide140.xml"/><Relationship Id="rId177" Type="http://schemas.openxmlformats.org/officeDocument/2006/relationships/slide" Target="slides/slide16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aseline="0" dirty="0"/>
              <a:t>  </a:t>
            </a:r>
            <a:r>
              <a:rPr lang="en-US" sz="2000" dirty="0"/>
              <a:t>“Human-Animal</a:t>
            </a:r>
            <a:r>
              <a:rPr lang="en-US" sz="2000" baseline="0" dirty="0"/>
              <a:t> Interaction” Exact Phrase Search by Year on Google Scholar</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7099611696647918E-2"/>
          <c:y val="0.10151546530343823"/>
          <c:w val="0.95369884414658168"/>
          <c:h val="0.850080115104149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Sheet1!$A$2:$A$15</c:f>
              <c:numCache>
                <c:formatCode>General</c:formatCode>
                <c:ptCount val="14"/>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numCache>
            </c:numRef>
          </c:cat>
          <c:val>
            <c:numRef>
              <c:f>Sheet1!$B$2:$B$15</c:f>
              <c:numCache>
                <c:formatCode>General</c:formatCode>
                <c:ptCount val="14"/>
                <c:pt idx="0">
                  <c:v>97</c:v>
                </c:pt>
                <c:pt idx="1">
                  <c:v>137</c:v>
                </c:pt>
                <c:pt idx="2">
                  <c:v>160</c:v>
                </c:pt>
                <c:pt idx="3">
                  <c:v>195</c:v>
                </c:pt>
                <c:pt idx="4">
                  <c:v>215</c:v>
                </c:pt>
                <c:pt idx="5">
                  <c:v>246</c:v>
                </c:pt>
                <c:pt idx="6">
                  <c:v>258</c:v>
                </c:pt>
                <c:pt idx="7">
                  <c:v>322</c:v>
                </c:pt>
                <c:pt idx="8">
                  <c:v>409</c:v>
                </c:pt>
                <c:pt idx="9">
                  <c:v>447</c:v>
                </c:pt>
                <c:pt idx="10">
                  <c:v>462</c:v>
                </c:pt>
                <c:pt idx="11">
                  <c:v>539</c:v>
                </c:pt>
                <c:pt idx="12">
                  <c:v>697</c:v>
                </c:pt>
                <c:pt idx="13">
                  <c:v>806</c:v>
                </c:pt>
              </c:numCache>
            </c:numRef>
          </c:val>
          <c:extLst>
            <c:ext xmlns:c16="http://schemas.microsoft.com/office/drawing/2014/chart" uri="{C3380CC4-5D6E-409C-BE32-E72D297353CC}">
              <c16:uniqueId val="{00000000-D2B4-4AF4-A0C0-7F1506A4022D}"/>
            </c:ext>
          </c:extLst>
        </c:ser>
        <c:ser>
          <c:idx val="1"/>
          <c:order val="1"/>
          <c:tx>
            <c:strRef>
              <c:f>Sheet1!$C$1</c:f>
              <c:strCache>
                <c:ptCount val="1"/>
                <c:pt idx="0">
                  <c:v>Column1</c:v>
                </c:pt>
              </c:strCache>
            </c:strRef>
          </c:tx>
          <c:spPr>
            <a:solidFill>
              <a:schemeClr val="accent2"/>
            </a:solidFill>
            <a:ln>
              <a:noFill/>
            </a:ln>
            <a:effectLst/>
          </c:spPr>
          <c:invertIfNegative val="0"/>
          <c:cat>
            <c:numRef>
              <c:f>Sheet1!$A$2:$A$15</c:f>
              <c:numCache>
                <c:formatCode>General</c:formatCode>
                <c:ptCount val="14"/>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numCache>
            </c:numRef>
          </c:cat>
          <c:val>
            <c:numRef>
              <c:f>Sheet1!$C$2:$C$15</c:f>
              <c:numCache>
                <c:formatCode>General</c:formatCode>
                <c:ptCount val="14"/>
              </c:numCache>
            </c:numRef>
          </c:val>
          <c:extLst>
            <c:ext xmlns:c16="http://schemas.microsoft.com/office/drawing/2014/chart" uri="{C3380CC4-5D6E-409C-BE32-E72D297353CC}">
              <c16:uniqueId val="{00000001-D2B4-4AF4-A0C0-7F1506A4022D}"/>
            </c:ext>
          </c:extLst>
        </c:ser>
        <c:ser>
          <c:idx val="2"/>
          <c:order val="2"/>
          <c:tx>
            <c:strRef>
              <c:f>Sheet1!$D$1</c:f>
              <c:strCache>
                <c:ptCount val="1"/>
                <c:pt idx="0">
                  <c:v>Column2</c:v>
                </c:pt>
              </c:strCache>
            </c:strRef>
          </c:tx>
          <c:spPr>
            <a:solidFill>
              <a:schemeClr val="accent3"/>
            </a:solidFill>
            <a:ln>
              <a:noFill/>
            </a:ln>
            <a:effectLst/>
          </c:spPr>
          <c:invertIfNegative val="0"/>
          <c:cat>
            <c:numRef>
              <c:f>Sheet1!$A$2:$A$15</c:f>
              <c:numCache>
                <c:formatCode>General</c:formatCode>
                <c:ptCount val="14"/>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numCache>
            </c:numRef>
          </c:cat>
          <c:val>
            <c:numRef>
              <c:f>Sheet1!$D$2:$D$15</c:f>
              <c:numCache>
                <c:formatCode>General</c:formatCode>
                <c:ptCount val="14"/>
              </c:numCache>
            </c:numRef>
          </c:val>
          <c:extLst>
            <c:ext xmlns:c16="http://schemas.microsoft.com/office/drawing/2014/chart" uri="{C3380CC4-5D6E-409C-BE32-E72D297353CC}">
              <c16:uniqueId val="{00000002-D2B4-4AF4-A0C0-7F1506A4022D}"/>
            </c:ext>
          </c:extLst>
        </c:ser>
        <c:dLbls>
          <c:showLegendKey val="0"/>
          <c:showVal val="0"/>
          <c:showCatName val="0"/>
          <c:showSerName val="0"/>
          <c:showPercent val="0"/>
          <c:showBubbleSize val="0"/>
        </c:dLbls>
        <c:gapWidth val="219"/>
        <c:overlap val="-27"/>
        <c:axId val="609165448"/>
        <c:axId val="609173976"/>
      </c:barChart>
      <c:catAx>
        <c:axId val="609165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9173976"/>
        <c:crosses val="autoZero"/>
        <c:auto val="1"/>
        <c:lblAlgn val="ctr"/>
        <c:lblOffset val="100"/>
        <c:noMultiLvlLbl val="0"/>
      </c:catAx>
      <c:valAx>
        <c:axId val="609173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91654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89" b="0" i="0" u="none" strike="noStrike" kern="1200" spc="0" baseline="0">
                <a:solidFill>
                  <a:schemeClr val="tx1">
                    <a:lumMod val="65000"/>
                    <a:lumOff val="35000"/>
                  </a:schemeClr>
                </a:solidFill>
                <a:latin typeface="+mn-lt"/>
                <a:ea typeface="+mn-ea"/>
                <a:cs typeface="+mn-cs"/>
              </a:defRPr>
            </a:pPr>
            <a:r>
              <a:rPr lang="en-US" sz="2583" baseline="0" dirty="0">
                <a:solidFill>
                  <a:sysClr val="windowText" lastClr="000000"/>
                </a:solidFill>
              </a:rPr>
              <a:t>Was the Visit Helpful? </a:t>
            </a:r>
          </a:p>
        </c:rich>
      </c:tx>
      <c:layout>
        <c:manualLayout>
          <c:xMode val="edge"/>
          <c:yMode val="edge"/>
          <c:x val="0.23542217155515496"/>
          <c:y val="3.339014721925191E-2"/>
        </c:manualLayout>
      </c:layout>
      <c:overlay val="0"/>
      <c:spPr>
        <a:noFill/>
        <a:ln w="24406">
          <a:noFill/>
        </a:ln>
      </c:spPr>
    </c:title>
    <c:autoTitleDeleted val="0"/>
    <c:plotArea>
      <c:layout/>
      <c:pieChart>
        <c:varyColors val="1"/>
        <c:ser>
          <c:idx val="0"/>
          <c:order val="0"/>
          <c:dPt>
            <c:idx val="0"/>
            <c:bubble3D val="0"/>
            <c:spPr>
              <a:solidFill>
                <a:schemeClr val="accent1"/>
              </a:solidFill>
              <a:ln w="17551">
                <a:solidFill>
                  <a:schemeClr val="lt1"/>
                </a:solidFill>
              </a:ln>
              <a:effectLst/>
            </c:spPr>
            <c:extLst>
              <c:ext xmlns:c16="http://schemas.microsoft.com/office/drawing/2014/chart" uri="{C3380CC4-5D6E-409C-BE32-E72D297353CC}">
                <c16:uniqueId val="{00000000-E440-4375-969D-CFC73518E9AA}"/>
              </c:ext>
            </c:extLst>
          </c:dPt>
          <c:dPt>
            <c:idx val="1"/>
            <c:bubble3D val="0"/>
            <c:spPr>
              <a:solidFill>
                <a:schemeClr val="accent2"/>
              </a:solidFill>
              <a:ln w="17551">
                <a:solidFill>
                  <a:schemeClr val="lt1"/>
                </a:solidFill>
              </a:ln>
              <a:effectLst/>
            </c:spPr>
            <c:extLst>
              <c:ext xmlns:c16="http://schemas.microsoft.com/office/drawing/2014/chart" uri="{C3380CC4-5D6E-409C-BE32-E72D297353CC}">
                <c16:uniqueId val="{00000001-E440-4375-969D-CFC73518E9AA}"/>
              </c:ext>
            </c:extLst>
          </c:dPt>
          <c:dLbls>
            <c:dLbl>
              <c:idx val="0"/>
              <c:layout>
                <c:manualLayout>
                  <c:x val="1.1351152155540192E-2"/>
                  <c:y val="-0.11416200234006894"/>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0-E440-4375-969D-CFC73518E9AA}"/>
                </c:ext>
              </c:extLst>
            </c:dLbl>
            <c:spPr>
              <a:noFill/>
              <a:ln w="24406">
                <a:noFill/>
              </a:ln>
            </c:spPr>
            <c:txPr>
              <a:bodyPr rot="0" spcFirstLastPara="1" vertOverflow="ellipsis" vert="horz" wrap="square" lIns="38100" tIns="19050" rIns="38100" bIns="19050" anchor="ctr" anchorCtr="1">
                <a:spAutoFit/>
              </a:bodyPr>
              <a:lstStyle/>
              <a:p>
                <a:pPr>
                  <a:defRPr sz="2210" b="0"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1"/>
            <c:showBubbleSize val="0"/>
            <c:showLeaderLines val="1"/>
            <c:leaderLines>
              <c:spPr>
                <a:ln w="877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'Excel graphs'!$A$16:$A$17</c:f>
              <c:strCache>
                <c:ptCount val="2"/>
                <c:pt idx="0">
                  <c:v>helpful</c:v>
                </c:pt>
                <c:pt idx="1">
                  <c:v>not helpful</c:v>
                </c:pt>
              </c:strCache>
            </c:strRef>
          </c:cat>
          <c:val>
            <c:numRef>
              <c:f>'Excel graphs'!$B$16:$B$17</c:f>
              <c:numCache>
                <c:formatCode>General</c:formatCode>
                <c:ptCount val="2"/>
                <c:pt idx="0">
                  <c:v>367</c:v>
                </c:pt>
                <c:pt idx="1">
                  <c:v>3</c:v>
                </c:pt>
              </c:numCache>
            </c:numRef>
          </c:val>
          <c:extLst>
            <c:ext xmlns:c16="http://schemas.microsoft.com/office/drawing/2014/chart" uri="{C3380CC4-5D6E-409C-BE32-E72D297353CC}">
              <c16:uniqueId val="{00000002-E440-4375-969D-CFC73518E9AA}"/>
            </c:ext>
          </c:extLst>
        </c:ser>
        <c:ser>
          <c:idx val="1"/>
          <c:order val="1"/>
          <c:dPt>
            <c:idx val="0"/>
            <c:bubble3D val="0"/>
            <c:spPr>
              <a:solidFill>
                <a:schemeClr val="accent1"/>
              </a:solidFill>
              <a:ln w="17551">
                <a:solidFill>
                  <a:schemeClr val="lt1"/>
                </a:solidFill>
              </a:ln>
              <a:effectLst/>
            </c:spPr>
            <c:extLst>
              <c:ext xmlns:c16="http://schemas.microsoft.com/office/drawing/2014/chart" uri="{C3380CC4-5D6E-409C-BE32-E72D297353CC}">
                <c16:uniqueId val="{00000003-E440-4375-969D-CFC73518E9AA}"/>
              </c:ext>
            </c:extLst>
          </c:dPt>
          <c:dPt>
            <c:idx val="1"/>
            <c:bubble3D val="0"/>
            <c:spPr>
              <a:solidFill>
                <a:schemeClr val="accent2"/>
              </a:solidFill>
              <a:ln w="17551">
                <a:solidFill>
                  <a:schemeClr val="lt1"/>
                </a:solidFill>
              </a:ln>
              <a:effectLst/>
            </c:spPr>
            <c:extLst>
              <c:ext xmlns:c16="http://schemas.microsoft.com/office/drawing/2014/chart" uri="{C3380CC4-5D6E-409C-BE32-E72D297353CC}">
                <c16:uniqueId val="{00000004-E440-4375-969D-CFC73518E9AA}"/>
              </c:ext>
            </c:extLst>
          </c:dPt>
          <c:cat>
            <c:strRef>
              <c:f>'Excel graphs'!$A$16:$A$17</c:f>
              <c:strCache>
                <c:ptCount val="2"/>
                <c:pt idx="0">
                  <c:v>helpful</c:v>
                </c:pt>
                <c:pt idx="1">
                  <c:v>not helpful</c:v>
                </c:pt>
              </c:strCache>
            </c:strRef>
          </c:cat>
          <c:val>
            <c:numRef>
              <c:f>'Excel graphs'!$C$16:$C$17</c:f>
              <c:numCache>
                <c:formatCode>0%</c:formatCode>
                <c:ptCount val="2"/>
                <c:pt idx="0">
                  <c:v>0.99189189189189186</c:v>
                </c:pt>
                <c:pt idx="1">
                  <c:v>8.1081081081081086E-3</c:v>
                </c:pt>
              </c:numCache>
            </c:numRef>
          </c:val>
          <c:extLst>
            <c:ext xmlns:c16="http://schemas.microsoft.com/office/drawing/2014/chart" uri="{C3380CC4-5D6E-409C-BE32-E72D297353CC}">
              <c16:uniqueId val="{00000005-E440-4375-969D-CFC73518E9AA}"/>
            </c:ext>
          </c:extLst>
        </c:ser>
        <c:dLbls>
          <c:showLegendKey val="0"/>
          <c:showVal val="0"/>
          <c:showCatName val="0"/>
          <c:showSerName val="0"/>
          <c:showPercent val="0"/>
          <c:showBubbleSize val="0"/>
          <c:showLeaderLines val="1"/>
        </c:dLbls>
        <c:firstSliceAng val="0"/>
      </c:pieChart>
      <c:spPr>
        <a:noFill/>
        <a:ln w="25368">
          <a:noFill/>
        </a:ln>
      </c:spPr>
    </c:plotArea>
    <c:legend>
      <c:legendPos val="r"/>
      <c:layout/>
      <c:overlay val="0"/>
      <c:spPr>
        <a:noFill/>
        <a:ln w="24406">
          <a:noFill/>
        </a:ln>
      </c:spPr>
      <c:txPr>
        <a:bodyPr rot="0" spcFirstLastPara="1" vertOverflow="ellipsis" vert="horz" wrap="square" anchor="ctr" anchorCtr="1"/>
        <a:lstStyle/>
        <a:p>
          <a:pPr>
            <a:defRPr sz="221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52.jpeg"/></Relationships>
</file>

<file path=ppt/diagrams/_rels/data2.xml.rels><?xml version="1.0" encoding="UTF-8" standalone="yes"?>
<Relationships xmlns="http://schemas.openxmlformats.org/package/2006/relationships"><Relationship Id="rId1" Type="http://schemas.openxmlformats.org/officeDocument/2006/relationships/image" Target="../media/image53.jpeg"/></Relationships>
</file>

<file path=ppt/diagrams/_rels/data3.xml.rels><?xml version="1.0" encoding="UTF-8" standalone="yes"?>
<Relationships xmlns="http://schemas.openxmlformats.org/package/2006/relationships"><Relationship Id="rId1" Type="http://schemas.openxmlformats.org/officeDocument/2006/relationships/image" Target="../media/image54.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5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53.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5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E64A55-B512-42F0-A19A-4F3EE181E4AE}"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EE7F7FBB-0CA1-49BA-8685-C57A8E349CAC}">
      <dgm:prSet phldrT="[Text]"/>
      <dgm:spPr/>
      <dgm:t>
        <a:bodyPr/>
        <a:lstStyle/>
        <a:p>
          <a:r>
            <a:rPr lang="en-US" dirty="0"/>
            <a:t> </a:t>
          </a:r>
          <a:endParaRPr lang="en-GB" dirty="0"/>
        </a:p>
      </dgm:t>
    </dgm:pt>
    <dgm:pt modelId="{6593F9AD-D8A0-4C54-8E48-C5B240CBD947}" type="parTrans" cxnId="{99663BFE-F671-4B50-9344-95546F5342BC}">
      <dgm:prSet/>
      <dgm:spPr/>
      <dgm:t>
        <a:bodyPr/>
        <a:lstStyle/>
        <a:p>
          <a:endParaRPr lang="en-GB"/>
        </a:p>
      </dgm:t>
    </dgm:pt>
    <dgm:pt modelId="{D180B22D-32F5-4D06-88EA-266C5C5ABE31}" type="sibTrans" cxnId="{99663BFE-F671-4B50-9344-95546F5342BC}">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t>
        <a:bodyPr/>
        <a:lstStyle/>
        <a:p>
          <a:endParaRPr lang="en-GB"/>
        </a:p>
      </dgm:t>
    </dgm:pt>
    <dgm:pt modelId="{8E52E0DA-EEBD-4057-8513-DA3AD817F560}" type="pres">
      <dgm:prSet presAssocID="{8FE64A55-B512-42F0-A19A-4F3EE181E4AE}" presName="Name0" presStyleCnt="0">
        <dgm:presLayoutVars>
          <dgm:chMax val="7"/>
          <dgm:chPref val="7"/>
          <dgm:dir/>
        </dgm:presLayoutVars>
      </dgm:prSet>
      <dgm:spPr/>
    </dgm:pt>
    <dgm:pt modelId="{AAB36CC6-5809-456A-ABE2-EBA21D80B292}" type="pres">
      <dgm:prSet presAssocID="{8FE64A55-B512-42F0-A19A-4F3EE181E4AE}" presName="Name1" presStyleCnt="0"/>
      <dgm:spPr/>
    </dgm:pt>
    <dgm:pt modelId="{B4ABF706-A709-4127-8045-116B2DCF433F}" type="pres">
      <dgm:prSet presAssocID="{D180B22D-32F5-4D06-88EA-266C5C5ABE31}" presName="picture_1" presStyleCnt="0"/>
      <dgm:spPr/>
    </dgm:pt>
    <dgm:pt modelId="{569A4B3C-F00A-4526-A47B-0703C1DE534F}" type="pres">
      <dgm:prSet presAssocID="{D180B22D-32F5-4D06-88EA-266C5C5ABE31}" presName="pictureRepeatNode" presStyleLbl="alignImgPlace1" presStyleIdx="0" presStyleCnt="1" custScaleX="153846" custScaleY="153846" custLinFactNeighborX="-4612" custLinFactNeighborY="-4613"/>
      <dgm:spPr/>
      <dgm:t>
        <a:bodyPr/>
        <a:lstStyle/>
        <a:p>
          <a:endParaRPr lang="en-US"/>
        </a:p>
      </dgm:t>
    </dgm:pt>
    <dgm:pt modelId="{DC3C6244-C9BE-4A71-894E-9927916F7730}" type="pres">
      <dgm:prSet presAssocID="{EE7F7FBB-0CA1-49BA-8685-C57A8E349CAC}" presName="text_1" presStyleLbl="node1" presStyleIdx="0" presStyleCnt="0">
        <dgm:presLayoutVars>
          <dgm:bulletEnabled val="1"/>
        </dgm:presLayoutVars>
      </dgm:prSet>
      <dgm:spPr/>
      <dgm:t>
        <a:bodyPr/>
        <a:lstStyle/>
        <a:p>
          <a:endParaRPr lang="en-US"/>
        </a:p>
      </dgm:t>
    </dgm:pt>
  </dgm:ptLst>
  <dgm:cxnLst>
    <dgm:cxn modelId="{99663BFE-F671-4B50-9344-95546F5342BC}" srcId="{8FE64A55-B512-42F0-A19A-4F3EE181E4AE}" destId="{EE7F7FBB-0CA1-49BA-8685-C57A8E349CAC}" srcOrd="0" destOrd="0" parTransId="{6593F9AD-D8A0-4C54-8E48-C5B240CBD947}" sibTransId="{D180B22D-32F5-4D06-88EA-266C5C5ABE31}"/>
    <dgm:cxn modelId="{08A9A1A6-9A00-4380-9BA4-5E9A8C9BA4B8}" type="presOf" srcId="{D180B22D-32F5-4D06-88EA-266C5C5ABE31}" destId="{569A4B3C-F00A-4526-A47B-0703C1DE534F}" srcOrd="0" destOrd="0" presId="urn:microsoft.com/office/officeart/2008/layout/CircularPictureCallout"/>
    <dgm:cxn modelId="{D70AE315-2C8A-420C-AE0A-29DF085FC244}" type="presOf" srcId="{EE7F7FBB-0CA1-49BA-8685-C57A8E349CAC}" destId="{DC3C6244-C9BE-4A71-894E-9927916F7730}" srcOrd="0" destOrd="0" presId="urn:microsoft.com/office/officeart/2008/layout/CircularPictureCallout"/>
    <dgm:cxn modelId="{523C849E-1E02-4729-AA13-53EAD548BE2E}" type="presOf" srcId="{8FE64A55-B512-42F0-A19A-4F3EE181E4AE}" destId="{8E52E0DA-EEBD-4057-8513-DA3AD817F560}" srcOrd="0" destOrd="0" presId="urn:microsoft.com/office/officeart/2008/layout/CircularPictureCallout"/>
    <dgm:cxn modelId="{5289DFDA-45C0-4EC7-8C83-3A0F75FA6693}" type="presParOf" srcId="{8E52E0DA-EEBD-4057-8513-DA3AD817F560}" destId="{AAB36CC6-5809-456A-ABE2-EBA21D80B292}" srcOrd="0" destOrd="0" presId="urn:microsoft.com/office/officeart/2008/layout/CircularPictureCallout"/>
    <dgm:cxn modelId="{60000100-7473-4D8E-BE0D-22FA764E5524}" type="presParOf" srcId="{AAB36CC6-5809-456A-ABE2-EBA21D80B292}" destId="{B4ABF706-A709-4127-8045-116B2DCF433F}" srcOrd="0" destOrd="0" presId="urn:microsoft.com/office/officeart/2008/layout/CircularPictureCallout"/>
    <dgm:cxn modelId="{B556BE24-6045-4379-AE29-30D323937F21}" type="presParOf" srcId="{B4ABF706-A709-4127-8045-116B2DCF433F}" destId="{569A4B3C-F00A-4526-A47B-0703C1DE534F}" srcOrd="0" destOrd="0" presId="urn:microsoft.com/office/officeart/2008/layout/CircularPictureCallout"/>
    <dgm:cxn modelId="{0FC2F23D-5E2A-462F-9C6F-4E12CA7A3002}" type="presParOf" srcId="{AAB36CC6-5809-456A-ABE2-EBA21D80B292}" destId="{DC3C6244-C9BE-4A71-894E-9927916F7730}" srcOrd="1" destOrd="0" presId="urn:microsoft.com/office/officeart/2008/layout/CircularPictureCallou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C0A388-DEFB-40FF-892C-8E6AE18C0244}"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D86A8D73-17D2-4868-9C5B-5E5AA4834031}">
      <dgm:prSet phldrT="[Text]"/>
      <dgm:spPr/>
      <dgm:t>
        <a:bodyPr/>
        <a:lstStyle/>
        <a:p>
          <a:r>
            <a:rPr lang="en-US" dirty="0"/>
            <a:t> </a:t>
          </a:r>
          <a:endParaRPr lang="en-GB" dirty="0"/>
        </a:p>
      </dgm:t>
    </dgm:pt>
    <dgm:pt modelId="{29DB2AB5-C9E3-4244-AB41-907984D69316}" type="sibTrans" cxnId="{8841A4E1-B265-4A21-9104-CCB3734C718D}">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9000" r="-19000"/>
          </a:stretch>
        </a:blipFill>
      </dgm:spPr>
      <dgm:t>
        <a:bodyPr/>
        <a:lstStyle/>
        <a:p>
          <a:endParaRPr lang="en-GB"/>
        </a:p>
      </dgm:t>
    </dgm:pt>
    <dgm:pt modelId="{2C45CA8B-9DC1-4E7C-9CD9-0FC8920D5753}" type="parTrans" cxnId="{8841A4E1-B265-4A21-9104-CCB3734C718D}">
      <dgm:prSet/>
      <dgm:spPr/>
      <dgm:t>
        <a:bodyPr/>
        <a:lstStyle/>
        <a:p>
          <a:endParaRPr lang="en-GB"/>
        </a:p>
      </dgm:t>
    </dgm:pt>
    <dgm:pt modelId="{7B13961E-7177-410C-A40F-57DD6876BD24}" type="pres">
      <dgm:prSet presAssocID="{82C0A388-DEFB-40FF-892C-8E6AE18C0244}" presName="Name0" presStyleCnt="0">
        <dgm:presLayoutVars>
          <dgm:chMax val="7"/>
          <dgm:chPref val="7"/>
          <dgm:dir/>
        </dgm:presLayoutVars>
      </dgm:prSet>
      <dgm:spPr/>
    </dgm:pt>
    <dgm:pt modelId="{E7BC7981-3CA2-4BB2-9F5B-ED8FF78406DC}" type="pres">
      <dgm:prSet presAssocID="{82C0A388-DEFB-40FF-892C-8E6AE18C0244}" presName="Name1" presStyleCnt="0"/>
      <dgm:spPr/>
    </dgm:pt>
    <dgm:pt modelId="{70158FF3-4F0D-4E0D-B100-6E30CE92C689}" type="pres">
      <dgm:prSet presAssocID="{29DB2AB5-C9E3-4244-AB41-907984D69316}" presName="picture_1" presStyleCnt="0"/>
      <dgm:spPr/>
    </dgm:pt>
    <dgm:pt modelId="{BD30B878-F68F-45AC-816B-D8D13E75978E}" type="pres">
      <dgm:prSet presAssocID="{29DB2AB5-C9E3-4244-AB41-907984D69316}" presName="pictureRepeatNode" presStyleLbl="alignImgPlace1" presStyleIdx="0" presStyleCnt="1" custScaleX="153846" custScaleY="153846" custLinFactNeighborX="23077" custLinFactNeighborY="29254"/>
      <dgm:spPr/>
      <dgm:t>
        <a:bodyPr/>
        <a:lstStyle/>
        <a:p>
          <a:endParaRPr lang="en-US"/>
        </a:p>
      </dgm:t>
    </dgm:pt>
    <dgm:pt modelId="{A5805DEA-567D-4507-8364-FF0ECF66CDD0}" type="pres">
      <dgm:prSet presAssocID="{D86A8D73-17D2-4868-9C5B-5E5AA4834031}" presName="text_1" presStyleLbl="node1" presStyleIdx="0" presStyleCnt="0">
        <dgm:presLayoutVars>
          <dgm:bulletEnabled val="1"/>
        </dgm:presLayoutVars>
      </dgm:prSet>
      <dgm:spPr/>
      <dgm:t>
        <a:bodyPr/>
        <a:lstStyle/>
        <a:p>
          <a:endParaRPr lang="en-US"/>
        </a:p>
      </dgm:t>
    </dgm:pt>
  </dgm:ptLst>
  <dgm:cxnLst>
    <dgm:cxn modelId="{9A410035-F5CA-4C0E-98F1-2324A61D763E}" type="presOf" srcId="{29DB2AB5-C9E3-4244-AB41-907984D69316}" destId="{BD30B878-F68F-45AC-816B-D8D13E75978E}" srcOrd="0" destOrd="0" presId="urn:microsoft.com/office/officeart/2008/layout/CircularPictureCallout"/>
    <dgm:cxn modelId="{87EF53AC-7BAA-47D8-8131-B844E1D9376F}" type="presOf" srcId="{82C0A388-DEFB-40FF-892C-8E6AE18C0244}" destId="{7B13961E-7177-410C-A40F-57DD6876BD24}" srcOrd="0" destOrd="0" presId="urn:microsoft.com/office/officeart/2008/layout/CircularPictureCallout"/>
    <dgm:cxn modelId="{8841A4E1-B265-4A21-9104-CCB3734C718D}" srcId="{82C0A388-DEFB-40FF-892C-8E6AE18C0244}" destId="{D86A8D73-17D2-4868-9C5B-5E5AA4834031}" srcOrd="0" destOrd="0" parTransId="{2C45CA8B-9DC1-4E7C-9CD9-0FC8920D5753}" sibTransId="{29DB2AB5-C9E3-4244-AB41-907984D69316}"/>
    <dgm:cxn modelId="{1BBA40E2-DA32-4A71-B69A-80FDC1CE8117}" type="presOf" srcId="{D86A8D73-17D2-4868-9C5B-5E5AA4834031}" destId="{A5805DEA-567D-4507-8364-FF0ECF66CDD0}" srcOrd="0" destOrd="0" presId="urn:microsoft.com/office/officeart/2008/layout/CircularPictureCallout"/>
    <dgm:cxn modelId="{EB157A4C-0A51-4F98-B1F8-041E020112CC}" type="presParOf" srcId="{7B13961E-7177-410C-A40F-57DD6876BD24}" destId="{E7BC7981-3CA2-4BB2-9F5B-ED8FF78406DC}" srcOrd="0" destOrd="0" presId="urn:microsoft.com/office/officeart/2008/layout/CircularPictureCallout"/>
    <dgm:cxn modelId="{E13E9DD5-1DC2-416B-A0EF-A466D029303F}" type="presParOf" srcId="{E7BC7981-3CA2-4BB2-9F5B-ED8FF78406DC}" destId="{70158FF3-4F0D-4E0D-B100-6E30CE92C689}" srcOrd="0" destOrd="0" presId="urn:microsoft.com/office/officeart/2008/layout/CircularPictureCallout"/>
    <dgm:cxn modelId="{7C0402BA-D325-41F4-8314-2B88312AD5D6}" type="presParOf" srcId="{70158FF3-4F0D-4E0D-B100-6E30CE92C689}" destId="{BD30B878-F68F-45AC-816B-D8D13E75978E}" srcOrd="0" destOrd="0" presId="urn:microsoft.com/office/officeart/2008/layout/CircularPictureCallout"/>
    <dgm:cxn modelId="{6CC47A3C-7AF3-4AC8-9101-0CDCD7121F84}" type="presParOf" srcId="{E7BC7981-3CA2-4BB2-9F5B-ED8FF78406DC}" destId="{A5805DEA-567D-4507-8364-FF0ECF66CDD0}" srcOrd="1" destOrd="0" presId="urn:microsoft.com/office/officeart/2008/layout/CircularPictureCallou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90202C-82B1-44C2-B2F6-F8734BDCF601}"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FD36EF90-FF8A-4496-9D28-3E6F6443497D}">
      <dgm:prSet phldrT="[Text]"/>
      <dgm:spPr/>
      <dgm:t>
        <a:bodyPr/>
        <a:lstStyle/>
        <a:p>
          <a:r>
            <a:rPr lang="en-US" dirty="0"/>
            <a:t> </a:t>
          </a:r>
          <a:endParaRPr lang="en-GB" dirty="0"/>
        </a:p>
      </dgm:t>
    </dgm:pt>
    <dgm:pt modelId="{313B093F-DF88-4049-A413-CC1BE9869B9F}" type="parTrans" cxnId="{A69F3099-0440-47DB-97F9-511931DD286E}">
      <dgm:prSet/>
      <dgm:spPr/>
      <dgm:t>
        <a:bodyPr/>
        <a:lstStyle/>
        <a:p>
          <a:endParaRPr lang="en-GB"/>
        </a:p>
      </dgm:t>
    </dgm:pt>
    <dgm:pt modelId="{77747A4F-F973-4CE3-AC93-461F31DE87E6}" type="sibTrans" cxnId="{A69F3099-0440-47DB-97F9-511931DD286E}">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2000" b="-12000"/>
          </a:stretch>
        </a:blipFill>
      </dgm:spPr>
      <dgm:t>
        <a:bodyPr/>
        <a:lstStyle/>
        <a:p>
          <a:endParaRPr lang="en-GB"/>
        </a:p>
      </dgm:t>
    </dgm:pt>
    <dgm:pt modelId="{6DC578F8-E416-4CFB-8DB7-1D6BEF44E16C}" type="pres">
      <dgm:prSet presAssocID="{FA90202C-82B1-44C2-B2F6-F8734BDCF601}" presName="Name0" presStyleCnt="0">
        <dgm:presLayoutVars>
          <dgm:chMax val="7"/>
          <dgm:chPref val="7"/>
          <dgm:dir/>
        </dgm:presLayoutVars>
      </dgm:prSet>
      <dgm:spPr/>
    </dgm:pt>
    <dgm:pt modelId="{567CDA89-E75F-44F1-9D89-D8CEBAA7BAEA}" type="pres">
      <dgm:prSet presAssocID="{FA90202C-82B1-44C2-B2F6-F8734BDCF601}" presName="Name1" presStyleCnt="0"/>
      <dgm:spPr/>
    </dgm:pt>
    <dgm:pt modelId="{B9A30636-5483-4BA3-B30A-1220F63FB47C}" type="pres">
      <dgm:prSet presAssocID="{77747A4F-F973-4CE3-AC93-461F31DE87E6}" presName="picture_1" presStyleCnt="0"/>
      <dgm:spPr/>
    </dgm:pt>
    <dgm:pt modelId="{79070758-3CAF-4388-BD9E-E2C6FCDE825F}" type="pres">
      <dgm:prSet presAssocID="{77747A4F-F973-4CE3-AC93-461F31DE87E6}" presName="pictureRepeatNode" presStyleLbl="alignImgPlace1" presStyleIdx="0" presStyleCnt="1" custScaleX="153846" custScaleY="153846" custLinFactNeighborX="10180" custLinFactNeighborY="-22003"/>
      <dgm:spPr/>
      <dgm:t>
        <a:bodyPr/>
        <a:lstStyle/>
        <a:p>
          <a:endParaRPr lang="en-US"/>
        </a:p>
      </dgm:t>
    </dgm:pt>
    <dgm:pt modelId="{2BA23D3F-5020-49A3-ADE2-A64E60819243}" type="pres">
      <dgm:prSet presAssocID="{FD36EF90-FF8A-4496-9D28-3E6F6443497D}" presName="text_1" presStyleLbl="node1" presStyleIdx="0" presStyleCnt="0">
        <dgm:presLayoutVars>
          <dgm:bulletEnabled val="1"/>
        </dgm:presLayoutVars>
      </dgm:prSet>
      <dgm:spPr/>
      <dgm:t>
        <a:bodyPr/>
        <a:lstStyle/>
        <a:p>
          <a:endParaRPr lang="en-US"/>
        </a:p>
      </dgm:t>
    </dgm:pt>
  </dgm:ptLst>
  <dgm:cxnLst>
    <dgm:cxn modelId="{A69F3099-0440-47DB-97F9-511931DD286E}" srcId="{FA90202C-82B1-44C2-B2F6-F8734BDCF601}" destId="{FD36EF90-FF8A-4496-9D28-3E6F6443497D}" srcOrd="0" destOrd="0" parTransId="{313B093F-DF88-4049-A413-CC1BE9869B9F}" sibTransId="{77747A4F-F973-4CE3-AC93-461F31DE87E6}"/>
    <dgm:cxn modelId="{CA278F22-57A7-4D51-8372-69A3B57A6E71}" type="presOf" srcId="{FD36EF90-FF8A-4496-9D28-3E6F6443497D}" destId="{2BA23D3F-5020-49A3-ADE2-A64E60819243}" srcOrd="0" destOrd="0" presId="urn:microsoft.com/office/officeart/2008/layout/CircularPictureCallout"/>
    <dgm:cxn modelId="{74A86779-2B25-4693-8D3D-F8B22EA4B62D}" type="presOf" srcId="{FA90202C-82B1-44C2-B2F6-F8734BDCF601}" destId="{6DC578F8-E416-4CFB-8DB7-1D6BEF44E16C}" srcOrd="0" destOrd="0" presId="urn:microsoft.com/office/officeart/2008/layout/CircularPictureCallout"/>
    <dgm:cxn modelId="{59586F58-7E18-4D04-A6DA-F5EA97ADB26B}" type="presOf" srcId="{77747A4F-F973-4CE3-AC93-461F31DE87E6}" destId="{79070758-3CAF-4388-BD9E-E2C6FCDE825F}" srcOrd="0" destOrd="0" presId="urn:microsoft.com/office/officeart/2008/layout/CircularPictureCallout"/>
    <dgm:cxn modelId="{E045D71F-B82E-4A7F-8B1F-58D4B485409E}" type="presParOf" srcId="{6DC578F8-E416-4CFB-8DB7-1D6BEF44E16C}" destId="{567CDA89-E75F-44F1-9D89-D8CEBAA7BAEA}" srcOrd="0" destOrd="0" presId="urn:microsoft.com/office/officeart/2008/layout/CircularPictureCallout"/>
    <dgm:cxn modelId="{08E610AE-B09F-43B2-BA4B-9517ABF76904}" type="presParOf" srcId="{567CDA89-E75F-44F1-9D89-D8CEBAA7BAEA}" destId="{B9A30636-5483-4BA3-B30A-1220F63FB47C}" srcOrd="0" destOrd="0" presId="urn:microsoft.com/office/officeart/2008/layout/CircularPictureCallout"/>
    <dgm:cxn modelId="{70283EB8-37BC-415C-A568-C004F85F0F15}" type="presParOf" srcId="{B9A30636-5483-4BA3-B30A-1220F63FB47C}" destId="{79070758-3CAF-4388-BD9E-E2C6FCDE825F}" srcOrd="0" destOrd="0" presId="urn:microsoft.com/office/officeart/2008/layout/CircularPictureCallout"/>
    <dgm:cxn modelId="{9306447F-9650-43FA-9F59-D01F68D2A416}" type="presParOf" srcId="{567CDA89-E75F-44F1-9D89-D8CEBAA7BAEA}" destId="{2BA23D3F-5020-49A3-ADE2-A64E60819243}" srcOrd="1" destOrd="0" presId="urn:microsoft.com/office/officeart/2008/layout/CircularPictureCallou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FF9D68-E1A6-45EC-A118-3F0CE81289B1}" type="doc">
      <dgm:prSet loTypeId="urn:microsoft.com/office/officeart/2005/8/layout/venn1" loCatId="relationship" qsTypeId="urn:microsoft.com/office/officeart/2005/8/quickstyle/simple1" qsCatId="simple" csTypeId="urn:microsoft.com/office/officeart/2005/8/colors/colorful5" csCatId="colorful" phldr="1"/>
      <dgm:spPr/>
    </dgm:pt>
    <dgm:pt modelId="{5BA38DF4-4FC9-4B9E-A4F6-E67BA5531902}">
      <dgm:prSet phldrT="[Text]" custT="1"/>
      <dgm:spPr>
        <a:solidFill>
          <a:schemeClr val="accent1">
            <a:lumMod val="40000"/>
            <a:lumOff val="60000"/>
            <a:alpha val="50000"/>
          </a:schemeClr>
        </a:solidFill>
      </dgm:spPr>
      <dgm:t>
        <a:bodyPr/>
        <a:lstStyle/>
        <a:p>
          <a:endParaRPr lang="en-US" sz="4400" b="1" dirty="0"/>
        </a:p>
        <a:p>
          <a:endParaRPr lang="en-US" sz="4400" b="1" dirty="0"/>
        </a:p>
      </dgm:t>
    </dgm:pt>
    <dgm:pt modelId="{15438582-3F90-47FC-BB28-4CC601D25765}" type="sibTrans" cxnId="{DE496D4B-98EE-4EF6-8BD3-98AA76416951}">
      <dgm:prSet/>
      <dgm:spPr/>
      <dgm:t>
        <a:bodyPr/>
        <a:lstStyle/>
        <a:p>
          <a:endParaRPr lang="en-US"/>
        </a:p>
      </dgm:t>
    </dgm:pt>
    <dgm:pt modelId="{09D3B42F-90C4-4BEB-8B3B-362886B7097B}" type="parTrans" cxnId="{DE496D4B-98EE-4EF6-8BD3-98AA76416951}">
      <dgm:prSet/>
      <dgm:spPr/>
      <dgm:t>
        <a:bodyPr/>
        <a:lstStyle/>
        <a:p>
          <a:endParaRPr lang="en-US"/>
        </a:p>
      </dgm:t>
    </dgm:pt>
    <dgm:pt modelId="{CD3F781A-4C51-416F-8FB5-B32FDC874D86}">
      <dgm:prSet phldrT="[Text]" custT="1"/>
      <dgm:spPr>
        <a:solidFill>
          <a:schemeClr val="tx2">
            <a:lumMod val="40000"/>
            <a:lumOff val="60000"/>
            <a:alpha val="50000"/>
          </a:schemeClr>
        </a:solidFill>
      </dgm:spPr>
      <dgm:t>
        <a:bodyPr/>
        <a:lstStyle/>
        <a:p>
          <a:pPr algn="ctr"/>
          <a:endParaRPr lang="en-US" sz="2400" dirty="0"/>
        </a:p>
      </dgm:t>
    </dgm:pt>
    <dgm:pt modelId="{EC9818D9-AEA3-461D-AEA2-94CB5AC97551}" type="sibTrans" cxnId="{86554B0B-F4B1-40E4-BFED-9F5121E5DCFF}">
      <dgm:prSet/>
      <dgm:spPr/>
      <dgm:t>
        <a:bodyPr/>
        <a:lstStyle/>
        <a:p>
          <a:endParaRPr lang="en-US"/>
        </a:p>
      </dgm:t>
    </dgm:pt>
    <dgm:pt modelId="{FEB6A62E-89E6-4373-96B0-564AAE510CA2}" type="parTrans" cxnId="{86554B0B-F4B1-40E4-BFED-9F5121E5DCFF}">
      <dgm:prSet/>
      <dgm:spPr/>
      <dgm:t>
        <a:bodyPr/>
        <a:lstStyle/>
        <a:p>
          <a:endParaRPr lang="en-US"/>
        </a:p>
      </dgm:t>
    </dgm:pt>
    <dgm:pt modelId="{A39C07C7-8EC1-4497-BDB4-F1C294BDC03A}" type="pres">
      <dgm:prSet presAssocID="{1EFF9D68-E1A6-45EC-A118-3F0CE81289B1}" presName="compositeShape" presStyleCnt="0">
        <dgm:presLayoutVars>
          <dgm:chMax val="7"/>
          <dgm:dir/>
          <dgm:resizeHandles val="exact"/>
        </dgm:presLayoutVars>
      </dgm:prSet>
      <dgm:spPr/>
    </dgm:pt>
    <dgm:pt modelId="{4270BD76-BA41-43DA-93FE-DB2D93D0F5A5}" type="pres">
      <dgm:prSet presAssocID="{CD3F781A-4C51-416F-8FB5-B32FDC874D86}" presName="circ1" presStyleLbl="vennNode1" presStyleIdx="0" presStyleCnt="2" custLinFactNeighborX="-669" custLinFactNeighborY="-698"/>
      <dgm:spPr/>
      <dgm:t>
        <a:bodyPr/>
        <a:lstStyle/>
        <a:p>
          <a:endParaRPr lang="en-US"/>
        </a:p>
      </dgm:t>
    </dgm:pt>
    <dgm:pt modelId="{5D006CC0-2852-43FE-9105-9DD25FDC4151}" type="pres">
      <dgm:prSet presAssocID="{CD3F781A-4C51-416F-8FB5-B32FDC874D86}" presName="circ1Tx" presStyleLbl="revTx" presStyleIdx="0" presStyleCnt="0">
        <dgm:presLayoutVars>
          <dgm:chMax val="0"/>
          <dgm:chPref val="0"/>
          <dgm:bulletEnabled val="1"/>
        </dgm:presLayoutVars>
      </dgm:prSet>
      <dgm:spPr/>
      <dgm:t>
        <a:bodyPr/>
        <a:lstStyle/>
        <a:p>
          <a:endParaRPr lang="en-US"/>
        </a:p>
      </dgm:t>
    </dgm:pt>
    <dgm:pt modelId="{2EFB2C5D-E4E6-409A-B684-2A0A0FF750B3}" type="pres">
      <dgm:prSet presAssocID="{5BA38DF4-4FC9-4B9E-A4F6-E67BA5531902}" presName="circ2" presStyleLbl="vennNode1" presStyleIdx="1" presStyleCnt="2" custLinFactNeighborX="-302" custLinFactNeighborY="361"/>
      <dgm:spPr/>
      <dgm:t>
        <a:bodyPr/>
        <a:lstStyle/>
        <a:p>
          <a:endParaRPr lang="en-US"/>
        </a:p>
      </dgm:t>
    </dgm:pt>
    <dgm:pt modelId="{14C787F9-E47E-4671-AC2A-FF80C1FEAC3D}" type="pres">
      <dgm:prSet presAssocID="{5BA38DF4-4FC9-4B9E-A4F6-E67BA5531902}" presName="circ2Tx" presStyleLbl="revTx" presStyleIdx="0" presStyleCnt="0">
        <dgm:presLayoutVars>
          <dgm:chMax val="0"/>
          <dgm:chPref val="0"/>
          <dgm:bulletEnabled val="1"/>
        </dgm:presLayoutVars>
      </dgm:prSet>
      <dgm:spPr/>
      <dgm:t>
        <a:bodyPr/>
        <a:lstStyle/>
        <a:p>
          <a:endParaRPr lang="en-US"/>
        </a:p>
      </dgm:t>
    </dgm:pt>
  </dgm:ptLst>
  <dgm:cxnLst>
    <dgm:cxn modelId="{7DC9ED56-21A4-460B-8FA1-EE7003CBAB43}" type="presOf" srcId="{5BA38DF4-4FC9-4B9E-A4F6-E67BA5531902}" destId="{2EFB2C5D-E4E6-409A-B684-2A0A0FF750B3}" srcOrd="0" destOrd="0" presId="urn:microsoft.com/office/officeart/2005/8/layout/venn1"/>
    <dgm:cxn modelId="{6936B823-047D-4777-B553-D94ADAE2A310}" type="presOf" srcId="{5BA38DF4-4FC9-4B9E-A4F6-E67BA5531902}" destId="{14C787F9-E47E-4671-AC2A-FF80C1FEAC3D}" srcOrd="1" destOrd="0" presId="urn:microsoft.com/office/officeart/2005/8/layout/venn1"/>
    <dgm:cxn modelId="{DE496D4B-98EE-4EF6-8BD3-98AA76416951}" srcId="{1EFF9D68-E1A6-45EC-A118-3F0CE81289B1}" destId="{5BA38DF4-4FC9-4B9E-A4F6-E67BA5531902}" srcOrd="1" destOrd="0" parTransId="{09D3B42F-90C4-4BEB-8B3B-362886B7097B}" sibTransId="{15438582-3F90-47FC-BB28-4CC601D25765}"/>
    <dgm:cxn modelId="{382FFF74-5AAA-4A52-8485-F34AE77C7FEA}" type="presOf" srcId="{CD3F781A-4C51-416F-8FB5-B32FDC874D86}" destId="{5D006CC0-2852-43FE-9105-9DD25FDC4151}" srcOrd="1" destOrd="0" presId="urn:microsoft.com/office/officeart/2005/8/layout/venn1"/>
    <dgm:cxn modelId="{86554B0B-F4B1-40E4-BFED-9F5121E5DCFF}" srcId="{1EFF9D68-E1A6-45EC-A118-3F0CE81289B1}" destId="{CD3F781A-4C51-416F-8FB5-B32FDC874D86}" srcOrd="0" destOrd="0" parTransId="{FEB6A62E-89E6-4373-96B0-564AAE510CA2}" sibTransId="{EC9818D9-AEA3-461D-AEA2-94CB5AC97551}"/>
    <dgm:cxn modelId="{072A0B74-186F-4388-AFA2-3F4C8B815DFF}" type="presOf" srcId="{1EFF9D68-E1A6-45EC-A118-3F0CE81289B1}" destId="{A39C07C7-8EC1-4497-BDB4-F1C294BDC03A}" srcOrd="0" destOrd="0" presId="urn:microsoft.com/office/officeart/2005/8/layout/venn1"/>
    <dgm:cxn modelId="{F25219EB-9011-4597-A470-6E60D1BD66E3}" type="presOf" srcId="{CD3F781A-4C51-416F-8FB5-B32FDC874D86}" destId="{4270BD76-BA41-43DA-93FE-DB2D93D0F5A5}" srcOrd="0" destOrd="0" presId="urn:microsoft.com/office/officeart/2005/8/layout/venn1"/>
    <dgm:cxn modelId="{ED0CD27A-079D-431D-B332-8BD984402F97}" type="presParOf" srcId="{A39C07C7-8EC1-4497-BDB4-F1C294BDC03A}" destId="{4270BD76-BA41-43DA-93FE-DB2D93D0F5A5}" srcOrd="0" destOrd="0" presId="urn:microsoft.com/office/officeart/2005/8/layout/venn1"/>
    <dgm:cxn modelId="{B393E903-D481-47FE-8DF9-FB62465B0C87}" type="presParOf" srcId="{A39C07C7-8EC1-4497-BDB4-F1C294BDC03A}" destId="{5D006CC0-2852-43FE-9105-9DD25FDC4151}" srcOrd="1" destOrd="0" presId="urn:microsoft.com/office/officeart/2005/8/layout/venn1"/>
    <dgm:cxn modelId="{CD0C3782-A034-4704-B332-5BA61F4F2148}" type="presParOf" srcId="{A39C07C7-8EC1-4497-BDB4-F1C294BDC03A}" destId="{2EFB2C5D-E4E6-409A-B684-2A0A0FF750B3}" srcOrd="2" destOrd="0" presId="urn:microsoft.com/office/officeart/2005/8/layout/venn1"/>
    <dgm:cxn modelId="{13D16DF9-5BDB-46C5-B259-2043175C3599}" type="presParOf" srcId="{A39C07C7-8EC1-4497-BDB4-F1C294BDC03A}" destId="{14C787F9-E47E-4671-AC2A-FF80C1FEAC3D}"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9A4B3C-F00A-4526-A47B-0703C1DE534F}">
      <dsp:nvSpPr>
        <dsp:cNvPr id="0" name=""/>
        <dsp:cNvSpPr/>
      </dsp:nvSpPr>
      <dsp:spPr>
        <a:xfrm>
          <a:off x="243738" y="243724"/>
          <a:ext cx="2030767" cy="203076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3C6244-C9BE-4A71-894E-9927916F7730}">
      <dsp:nvSpPr>
        <dsp:cNvPr id="0" name=""/>
        <dsp:cNvSpPr/>
      </dsp:nvSpPr>
      <dsp:spPr>
        <a:xfrm>
          <a:off x="897600" y="1360919"/>
          <a:ext cx="844800" cy="43560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1377950">
            <a:lnSpc>
              <a:spcPct val="90000"/>
            </a:lnSpc>
            <a:spcBef>
              <a:spcPct val="0"/>
            </a:spcBef>
            <a:spcAft>
              <a:spcPct val="35000"/>
            </a:spcAft>
          </a:pPr>
          <a:r>
            <a:rPr lang="en-US" sz="3100" kern="1200" dirty="0"/>
            <a:t> </a:t>
          </a:r>
          <a:endParaRPr lang="en-GB" sz="3100" kern="1200" dirty="0"/>
        </a:p>
      </dsp:txBody>
      <dsp:txXfrm>
        <a:off x="897600" y="1360919"/>
        <a:ext cx="844800" cy="4356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30B878-F68F-45AC-816B-D8D13E75978E}">
      <dsp:nvSpPr>
        <dsp:cNvPr id="0" name=""/>
        <dsp:cNvSpPr/>
      </dsp:nvSpPr>
      <dsp:spPr>
        <a:xfrm>
          <a:off x="609232" y="609232"/>
          <a:ext cx="2030767" cy="203076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9000" r="-1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805DEA-567D-4507-8364-FF0ECF66CDD0}">
      <dsp:nvSpPr>
        <dsp:cNvPr id="0" name=""/>
        <dsp:cNvSpPr/>
      </dsp:nvSpPr>
      <dsp:spPr>
        <a:xfrm>
          <a:off x="897600" y="1360919"/>
          <a:ext cx="844800" cy="43560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1377950">
            <a:lnSpc>
              <a:spcPct val="90000"/>
            </a:lnSpc>
            <a:spcBef>
              <a:spcPct val="0"/>
            </a:spcBef>
            <a:spcAft>
              <a:spcPct val="35000"/>
            </a:spcAft>
          </a:pPr>
          <a:r>
            <a:rPr lang="en-US" sz="3100" kern="1200" dirty="0"/>
            <a:t> </a:t>
          </a:r>
          <a:endParaRPr lang="en-GB" sz="3100" kern="1200" dirty="0"/>
        </a:p>
      </dsp:txBody>
      <dsp:txXfrm>
        <a:off x="897600" y="1360919"/>
        <a:ext cx="844800" cy="4356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0758-3CAF-4388-BD9E-E2C6FCDE825F}">
      <dsp:nvSpPr>
        <dsp:cNvPr id="0" name=""/>
        <dsp:cNvSpPr/>
      </dsp:nvSpPr>
      <dsp:spPr>
        <a:xfrm>
          <a:off x="438992" y="14176"/>
          <a:ext cx="2030767" cy="203076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2000" b="-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A23D3F-5020-49A3-ADE2-A64E60819243}">
      <dsp:nvSpPr>
        <dsp:cNvPr id="0" name=""/>
        <dsp:cNvSpPr/>
      </dsp:nvSpPr>
      <dsp:spPr>
        <a:xfrm>
          <a:off x="897600" y="1360919"/>
          <a:ext cx="844800" cy="43560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1377950">
            <a:lnSpc>
              <a:spcPct val="90000"/>
            </a:lnSpc>
            <a:spcBef>
              <a:spcPct val="0"/>
            </a:spcBef>
            <a:spcAft>
              <a:spcPct val="35000"/>
            </a:spcAft>
          </a:pPr>
          <a:r>
            <a:rPr lang="en-US" sz="3100" kern="1200" dirty="0"/>
            <a:t> </a:t>
          </a:r>
          <a:endParaRPr lang="en-GB" sz="3100" kern="1200" dirty="0"/>
        </a:p>
      </dsp:txBody>
      <dsp:txXfrm>
        <a:off x="897600" y="1360919"/>
        <a:ext cx="844800" cy="4356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0BD76-BA41-43DA-93FE-DB2D93D0F5A5}">
      <dsp:nvSpPr>
        <dsp:cNvPr id="0" name=""/>
        <dsp:cNvSpPr/>
      </dsp:nvSpPr>
      <dsp:spPr>
        <a:xfrm>
          <a:off x="189581" y="287561"/>
          <a:ext cx="5600536" cy="5600536"/>
        </a:xfrm>
        <a:prstGeom prst="ellipse">
          <a:avLst/>
        </a:prstGeom>
        <a:solidFill>
          <a:schemeClr val="tx2">
            <a:lumMod val="40000"/>
            <a:lumOff val="6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971638" y="947985"/>
        <a:ext cx="3229138" cy="4279689"/>
      </dsp:txXfrm>
    </dsp:sp>
    <dsp:sp modelId="{2EFB2C5D-E4E6-409A-B684-2A0A0FF750B3}">
      <dsp:nvSpPr>
        <dsp:cNvPr id="0" name=""/>
        <dsp:cNvSpPr/>
      </dsp:nvSpPr>
      <dsp:spPr>
        <a:xfrm>
          <a:off x="4246557" y="346871"/>
          <a:ext cx="5600536" cy="5600536"/>
        </a:xfrm>
        <a:prstGeom prst="ellipse">
          <a:avLst/>
        </a:prstGeom>
        <a:solidFill>
          <a:schemeClr val="accent1">
            <a:lumMod val="40000"/>
            <a:lumOff val="6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955800">
            <a:lnSpc>
              <a:spcPct val="90000"/>
            </a:lnSpc>
            <a:spcBef>
              <a:spcPct val="0"/>
            </a:spcBef>
            <a:spcAft>
              <a:spcPct val="35000"/>
            </a:spcAft>
          </a:pPr>
          <a:endParaRPr lang="en-US" sz="4400" b="1" kern="1200" dirty="0"/>
        </a:p>
        <a:p>
          <a:pPr lvl="0" algn="ctr" defTabSz="1955800">
            <a:lnSpc>
              <a:spcPct val="90000"/>
            </a:lnSpc>
            <a:spcBef>
              <a:spcPct val="0"/>
            </a:spcBef>
            <a:spcAft>
              <a:spcPct val="35000"/>
            </a:spcAft>
          </a:pPr>
          <a:endParaRPr lang="en-US" sz="4400" b="1" kern="1200" dirty="0"/>
        </a:p>
      </dsp:txBody>
      <dsp:txXfrm>
        <a:off x="5835899" y="1007294"/>
        <a:ext cx="3229138" cy="4279689"/>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C8963C-0284-48DE-AB44-56A23D952EE1}" type="datetimeFigureOut">
              <a:rPr lang="en-US" smtClean="0"/>
              <a:t>5/7/2019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AA937A-3491-4A17-9A6E-C708F6FB46EC}" type="slidenum">
              <a:rPr lang="en-US" smtClean="0"/>
              <a:t>‹#›</a:t>
            </a:fld>
            <a:endParaRPr lang="en-US"/>
          </a:p>
        </p:txBody>
      </p:sp>
    </p:spTree>
    <p:extLst>
      <p:ext uri="{BB962C8B-B14F-4D97-AF65-F5344CB8AC3E}">
        <p14:creationId xmlns:p14="http://schemas.microsoft.com/office/powerpoint/2010/main" val="897811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cdc.gov/nchs/slaits/nsch.htm"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mchb.hrsa.gov/data/national-survey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Survey of Children’s Health (NSCH) examines the physical and emotional health of children from birth to 17 years. The NSCH was designed to produce nationally- and state-representative estimates.</a:t>
            </a:r>
          </a:p>
          <a:p>
            <a:endParaRPr lang="en-US" dirty="0"/>
          </a:p>
          <a:p>
            <a:r>
              <a:rPr lang="en-US" dirty="0"/>
              <a:t>Newly added measure of Adverse Family Experience, measuring individual, family, and neighborhood stressors.  AFE questions: </a:t>
            </a:r>
            <a:r>
              <a:rPr lang="en-US" b="1" dirty="0"/>
              <a:t>perceived discrimination, death of a parent,  witness/victim of neighborhood violence, socioeconomic hardship</a:t>
            </a:r>
            <a:r>
              <a:rPr lang="en-US" dirty="0"/>
              <a:t>.  ACE questions:  </a:t>
            </a:r>
            <a:r>
              <a:rPr lang="en-US" b="1" dirty="0"/>
              <a:t>divorce/separation, parent time in jail, witness to domestic violence, living with someone with mental illness or suicidality, lived with someone with a drug problem</a:t>
            </a:r>
          </a:p>
          <a:p>
            <a:endParaRPr lang="en-US" dirty="0"/>
          </a:p>
          <a:p>
            <a:r>
              <a:rPr lang="en-US" sz="1200" b="0" i="0" kern="1200" dirty="0">
                <a:solidFill>
                  <a:schemeClr val="tx1"/>
                </a:solidFill>
                <a:effectLst/>
                <a:latin typeface="+mn-lt"/>
                <a:ea typeface="+mn-ea"/>
                <a:cs typeface="+mn-cs"/>
              </a:rPr>
              <a:t>The previous version of the NSCH was conducted three times between 2003 and 2012. In 2003, 2007, and 2011/12, the NSCH was conducted using telephone methodology, and was conducted by the </a:t>
            </a:r>
            <a:r>
              <a:rPr lang="en-US" sz="1200" b="0" i="0" u="none" strike="noStrike" kern="1200" dirty="0">
                <a:solidFill>
                  <a:schemeClr val="tx1"/>
                </a:solidFill>
                <a:effectLst/>
                <a:latin typeface="+mn-lt"/>
                <a:ea typeface="+mn-ea"/>
                <a:cs typeface="+mn-cs"/>
                <a:hlinkClick r:id="rId3"/>
              </a:rPr>
              <a:t>National Center for Health Statistics at the Centers for Disease Control</a:t>
            </a:r>
            <a:r>
              <a:rPr lang="en-US" sz="1200" b="0" i="0" kern="1200" dirty="0">
                <a:solidFill>
                  <a:schemeClr val="tx1"/>
                </a:solidFill>
                <a:effectLst/>
                <a:latin typeface="+mn-lt"/>
                <a:ea typeface="+mn-ea"/>
                <a:cs typeface="+mn-cs"/>
              </a:rPr>
              <a:t> under the direction and sponsorship of the federal </a:t>
            </a:r>
            <a:r>
              <a:rPr lang="en-US" sz="1200" b="0" i="0" u="none" strike="noStrike" kern="1200" dirty="0">
                <a:solidFill>
                  <a:schemeClr val="tx1"/>
                </a:solidFill>
                <a:effectLst/>
                <a:latin typeface="+mn-lt"/>
                <a:ea typeface="+mn-ea"/>
                <a:cs typeface="+mn-cs"/>
                <a:hlinkClick r:id="rId4"/>
              </a:rPr>
              <a:t>Maternal and Child Health Bureau</a:t>
            </a:r>
            <a:r>
              <a:rPr lang="en-US" sz="1200" b="0" i="0" kern="1200" dirty="0">
                <a:solidFill>
                  <a:schemeClr val="tx1"/>
                </a:solidFill>
                <a:effectLst/>
                <a:latin typeface="+mn-lt"/>
                <a:ea typeface="+mn-ea"/>
                <a:cs typeface="+mn-cs"/>
              </a:rPr>
              <a:t> (MCHB) of HRSA.</a:t>
            </a:r>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4794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AE36BC-B842-4AF6-BD13-1C98C36BCD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999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AC81FE22-A185-4906-9A4F-1235ACEA0F8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8919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AE36BC-B842-4AF6-BD13-1C98C36BCD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05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AE36BC-B842-4AF6-BD13-1C98C36BCD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581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defTabSz="609555">
              <a:spcBef>
                <a:spcPct val="20000"/>
              </a:spcBef>
              <a:buClr>
                <a:srgbClr val="1F3D7C"/>
              </a:buClr>
            </a:pPr>
            <a:r>
              <a:rPr lang="en-US" sz="3600" b="0" dirty="0">
                <a:solidFill>
                  <a:srgbClr val="C00000"/>
                </a:solidFill>
                <a:latin typeface="Arial" panose="020B0604020202020204" pitchFamily="34" charset="0"/>
                <a:cs typeface="Arial" panose="020B0604020202020204" pitchFamily="34" charset="0"/>
              </a:rPr>
              <a:t>43% of adults age 60+ feel lonely</a:t>
            </a:r>
          </a:p>
          <a:p>
            <a:pPr marL="1066753" lvl="1" indent="-457200" defTabSz="609555">
              <a:spcBef>
                <a:spcPct val="20000"/>
              </a:spcBef>
              <a:buClr>
                <a:srgbClr val="C00000"/>
              </a:buClr>
              <a:buSzPct val="68000"/>
              <a:buFont typeface="Wingdings" panose="05000000000000000000" pitchFamily="2" charset="2"/>
              <a:buChar char="§"/>
            </a:pPr>
            <a:r>
              <a:rPr lang="en-US" sz="2800" dirty="0">
                <a:solidFill>
                  <a:srgbClr val="C00000"/>
                </a:solidFill>
                <a:latin typeface="Arial" panose="020B0604020202020204" pitchFamily="34" charset="0"/>
                <a:cs typeface="Arial" panose="020B0604020202020204" pitchFamily="34" charset="0"/>
              </a:rPr>
              <a:t>32% lack companionship</a:t>
            </a:r>
          </a:p>
          <a:p>
            <a:pPr marL="1066753" lvl="1" indent="-457200" defTabSz="609555">
              <a:spcBef>
                <a:spcPct val="20000"/>
              </a:spcBef>
              <a:buClr>
                <a:srgbClr val="C00000"/>
              </a:buClr>
              <a:buSzPct val="68000"/>
              <a:buFont typeface="Wingdings" panose="05000000000000000000" pitchFamily="2" charset="2"/>
              <a:buChar char="§"/>
            </a:pPr>
            <a:r>
              <a:rPr lang="en-US" sz="2800" dirty="0">
                <a:solidFill>
                  <a:srgbClr val="C00000"/>
                </a:solidFill>
                <a:latin typeface="Arial" panose="020B0604020202020204" pitchFamily="34" charset="0"/>
                <a:cs typeface="Arial" panose="020B0604020202020204" pitchFamily="34" charset="0"/>
              </a:rPr>
              <a:t>25% feel left out</a:t>
            </a:r>
          </a:p>
          <a:p>
            <a:pPr marL="1066753" lvl="1" indent="-457200" defTabSz="609555">
              <a:spcBef>
                <a:spcPct val="20000"/>
              </a:spcBef>
              <a:buClr>
                <a:srgbClr val="C00000"/>
              </a:buClr>
              <a:buSzPct val="68000"/>
              <a:buFont typeface="Wingdings" panose="05000000000000000000" pitchFamily="2" charset="2"/>
              <a:buChar char="§"/>
            </a:pPr>
            <a:r>
              <a:rPr lang="en-US" sz="2800" dirty="0">
                <a:solidFill>
                  <a:srgbClr val="C00000"/>
                </a:solidFill>
                <a:latin typeface="Arial" panose="020B0604020202020204" pitchFamily="34" charset="0"/>
                <a:cs typeface="Arial" panose="020B0604020202020204" pitchFamily="34" charset="0"/>
              </a:rPr>
              <a:t>18% feel isolated</a:t>
            </a:r>
          </a:p>
          <a:p>
            <a:r>
              <a:rPr lang="en-US" sz="1200" b="0" i="0" u="none" strike="noStrike" kern="1200" baseline="0" dirty="0">
                <a:solidFill>
                  <a:schemeClr val="tx1"/>
                </a:solidFill>
                <a:latin typeface="+mn-lt"/>
                <a:ea typeface="+mn-ea"/>
                <a:cs typeface="+mn-cs"/>
              </a:rPr>
              <a:t>. </a:t>
            </a:r>
          </a:p>
          <a:p>
            <a:pPr marL="171450" indent="-171450">
              <a:buFont typeface="Arial" panose="020B0604020202020204" pitchFamily="34" charset="0"/>
              <a:buChar char="•"/>
            </a:pPr>
            <a:r>
              <a:rPr lang="en-US" b="0" i="0" u="none" strike="noStrike" kern="1200" baseline="0" dirty="0">
                <a:solidFill>
                  <a:schemeClr val="tx1"/>
                </a:solidFill>
                <a:latin typeface="+mn-lt"/>
                <a:ea typeface="+mn-ea"/>
                <a:cs typeface="+mn-cs"/>
              </a:rPr>
              <a:t>Reference: </a:t>
            </a:r>
            <a:r>
              <a:rPr lang="en-US" sz="1200" b="1" i="0" u="none" strike="noStrike" kern="1200" baseline="0" dirty="0">
                <a:solidFill>
                  <a:schemeClr val="tx1"/>
                </a:solidFill>
                <a:latin typeface="+mn-lt"/>
                <a:ea typeface="+mn-ea"/>
                <a:cs typeface="+mn-cs"/>
              </a:rPr>
              <a:t>Perissinotto CM, Stijacic Cenzer I, Covinsky KE. Loneliness in older persons: a predictor of functional decline and death. Arch Intern Med. 2012;172:1078-1083.</a:t>
            </a:r>
          </a:p>
          <a:p>
            <a:endParaRPr lang="en-US" dirty="0"/>
          </a:p>
          <a:p>
            <a:r>
              <a:rPr lang="en-US" b="1" u="sng" dirty="0"/>
              <a:t>Age 60+, in 2015:</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This is a 6 year prospective study using participants in the 2002 Health and Retirement Study (HRS). The HRS is a population-based longitudinal study examining the relationships between health and wealth changes as people age. Number of participants (all age 60+)=1604 participants who completed a 3 question loneliness scale: whether subjects feel left out, isolated, or lack companionship </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43.2% participants reported feeling lonely defined as reporting one of the loneliness items at least some of the time. In the 3-item loneliness questionnaire: </a:t>
            </a:r>
          </a:p>
          <a:p>
            <a:pPr marL="1085850" lvl="2"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32% reported lacking companionship, </a:t>
            </a:r>
          </a:p>
          <a:p>
            <a:pPr marL="1085850" lvl="2"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25% reported feeling left out, and </a:t>
            </a:r>
          </a:p>
          <a:p>
            <a:pPr marL="1085850" lvl="2"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18% reported feeling isolated at least some of the time. </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Subjects who were lonely were slightly older (71.3 vs. 70.5) and were less likely to be white. Subjects were also more likely to be female, had lower SES across all measures, were more likely to smoke, have most comorbid conditions, have greater baseline functional impairment, have sensory impairments, and were less likely drink alcohol, engage in frequent physical activity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AE36BC-B842-4AF6-BD13-1C98C36BCD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557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Age 45+, In 2018:</a:t>
            </a:r>
          </a:p>
          <a:p>
            <a:pPr marL="171450" indent="-171450">
              <a:buFont typeface="Arial" panose="020B0604020202020204" pitchFamily="34" charset="0"/>
              <a:buChar char="•"/>
            </a:pPr>
            <a:r>
              <a:rPr lang="en-US" dirty="0"/>
              <a:t>35% of U.S. adults age 45 and older are lonely; approximately 47.8 million older adults</a:t>
            </a:r>
          </a:p>
          <a:p>
            <a:pPr marL="628650" lvl="1" indent="-171450">
              <a:buFont typeface="Arial" panose="020B0604020202020204" pitchFamily="34" charset="0"/>
              <a:buChar char="•"/>
            </a:pPr>
            <a:r>
              <a:rPr lang="en-US" dirty="0"/>
              <a:t>41% report feelings of loneliness/isolation for 6+ years</a:t>
            </a:r>
          </a:p>
          <a:p>
            <a:pPr marL="628650" lvl="1" indent="-171450">
              <a:buFont typeface="Arial" panose="020B0604020202020204" pitchFamily="34" charset="0"/>
              <a:buChar char="•"/>
            </a:pPr>
            <a:r>
              <a:rPr lang="en-US" dirty="0"/>
              <a:t>70% report there was not a single incident that led to feelings of loneliness</a:t>
            </a:r>
          </a:p>
          <a:p>
            <a:pPr marL="628650" lvl="1" indent="-171450">
              <a:buFont typeface="Arial" panose="020B0604020202020204" pitchFamily="34" charset="0"/>
              <a:buChar char="•"/>
            </a:pPr>
            <a:r>
              <a:rPr lang="en-US" dirty="0"/>
              <a:t>Of those who identify as lonely, 4 in10 (or 41%) report that feelings of loneliness or isolation have persisted for 6 years or more </a:t>
            </a:r>
          </a:p>
          <a:p>
            <a:r>
              <a:rPr lang="en-US" dirty="0"/>
              <a:t>: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Reference: </a:t>
            </a:r>
            <a:r>
              <a:rPr lang="en-US" sz="1200" b="1" i="0" u="none" strike="noStrike" kern="1200" baseline="0" dirty="0">
                <a:solidFill>
                  <a:schemeClr val="tx1"/>
                </a:solidFill>
                <a:latin typeface="+mn-lt"/>
                <a:ea typeface="+mn-ea"/>
                <a:cs typeface="+mn-cs"/>
              </a:rPr>
              <a:t>Loneliness and Social Connections: A National Survey of Adults 45 and Older (AARP). 2018.</a:t>
            </a:r>
          </a:p>
          <a:p>
            <a:pPr marL="171450" indent="-171450">
              <a:buFont typeface="Arial" panose="020B0604020202020204" pitchFamily="34" charset="0"/>
              <a:buChar char="•"/>
            </a:pPr>
            <a:endParaRPr lang="en-US" sz="1200" b="1"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AE36BC-B842-4AF6-BD13-1C98C36BCD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096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AE36BC-B842-4AF6-BD13-1C98C36BCD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567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Public Health Epidemic</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33333"/>
                </a:solidFill>
                <a:latin typeface="Guardian TextSans Web"/>
              </a:rPr>
              <a:t>Loneliness is a common source of distress, suffering, and impaired quality of life in older persons.</a:t>
            </a: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AE36BC-B842-4AF6-BD13-1C98C36BCD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92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AE36BC-B842-4AF6-BD13-1C98C36BCD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102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AE36BC-B842-4AF6-BD13-1C98C36BCD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554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1">
            <a:extLst>
              <a:ext uri="{FF2B5EF4-FFF2-40B4-BE49-F238E27FC236}">
                <a16:creationId xmlns:a16="http://schemas.microsoft.com/office/drawing/2014/main" id="{75A6B103-AB25-4B74-8FED-56A23E56448E}"/>
              </a:ext>
            </a:extLst>
          </p:cNvPr>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AF774B3-2F98-430A-B3BC-9ED13E953C6F}" type="slidenum">
              <a:rPr kumimoji="0" lang="en-GB" altLang="en-US" sz="13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altLang="en-US" sz="13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57347" name="Rectangle 2">
            <a:extLst>
              <a:ext uri="{FF2B5EF4-FFF2-40B4-BE49-F238E27FC236}">
                <a16:creationId xmlns:a16="http://schemas.microsoft.com/office/drawing/2014/main" id="{881D234B-5EBB-4D8F-88C4-4A778F0D0691}"/>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2337401-CBA2-4204-B5CD-73F2E5E380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NIH=National Institutes of Science</a:t>
            </a:r>
          </a:p>
          <a:p>
            <a:pPr eaLnBrk="1" hangingPunct="1"/>
            <a:r>
              <a:rPr lang="en-GB" altLang="en-US"/>
              <a:t>NICHD=National Institute of Child Health &amp; Human Development</a:t>
            </a:r>
          </a:p>
          <a:p>
            <a:pPr eaLnBrk="1" hangingPunct="1"/>
            <a:r>
              <a:rPr lang="en-GB" altLang="en-US"/>
              <a:t>HAI=Human Animal Interaction</a:t>
            </a:r>
          </a:p>
          <a:p>
            <a:pPr eaLnBrk="1" hangingPunct="1"/>
            <a:r>
              <a:rPr lang="en-GB" altLang="en-US"/>
              <a:t>NIH has annual budget of $29billion</a:t>
            </a:r>
          </a:p>
          <a:p>
            <a:pPr eaLnBrk="1" hangingPunct="1"/>
            <a:r>
              <a:rPr lang="en-GB" altLang="en-US"/>
              <a:t>NICHD is a medium sized NI with a budget of about $1bn</a:t>
            </a:r>
          </a:p>
          <a:p>
            <a:pPr eaLnBrk="1" hangingPunct="1"/>
            <a:endParaRPr lang="en-GB" altLang="en-US"/>
          </a:p>
          <a:p>
            <a:pPr eaLnBrk="1" hangingPunct="1"/>
            <a:r>
              <a:rPr lang="en-US" altLang="en-US">
                <a:ea typeface="Batang" panose="02030600000101010101" pitchFamily="18" charset="-127"/>
              </a:rPr>
              <a:t>Late 2007, we began conversations with NICHD about the importance of human-animal interaction, in particular to child development and health. </a:t>
            </a:r>
          </a:p>
          <a:p>
            <a:pPr eaLnBrk="1" hangingPunct="1"/>
            <a:endParaRPr lang="en-US" altLang="en-US">
              <a:ea typeface="Batang" panose="02030600000101010101" pitchFamily="18" charset="-127"/>
            </a:endParaRPr>
          </a:p>
          <a:p>
            <a:pPr eaLnBrk="1" hangingPunct="1"/>
            <a:r>
              <a:rPr lang="en-US" altLang="en-US">
                <a:ea typeface="Batang" panose="02030600000101010101" pitchFamily="18" charset="-127"/>
              </a:rPr>
              <a:t>While there are various aspects of HAI that could be explored, as a first step, we have focused on the interface between HAI and child development. </a:t>
            </a:r>
          </a:p>
          <a:p>
            <a:pPr eaLnBrk="1" hangingPunct="1"/>
            <a:endParaRPr lang="en-GB" altLang="en-US"/>
          </a:p>
        </p:txBody>
      </p:sp>
    </p:spTree>
    <p:extLst>
      <p:ext uri="{BB962C8B-B14F-4D97-AF65-F5344CB8AC3E}">
        <p14:creationId xmlns:p14="http://schemas.microsoft.com/office/powerpoint/2010/main" val="2932813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AE36BC-B842-4AF6-BD13-1C98C36BCD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462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AE36BC-B842-4AF6-BD13-1C98C36BCD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894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AE36BC-B842-4AF6-BD13-1C98C36BCD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719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AE36BC-B842-4AF6-BD13-1C98C36BCD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116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effectLst/>
                <a:latin typeface="Lucida Grande"/>
                <a:ea typeface="Lucida Grande"/>
                <a:cs typeface="Lucida Grande"/>
                <a:sym typeface="Lucida Grande"/>
              </a:rPr>
              <a:t>We all recognize animals provide companionship</a:t>
            </a:r>
          </a:p>
          <a:p>
            <a:r>
              <a:rPr lang="en-US" sz="2200" dirty="0">
                <a:effectLst/>
                <a:latin typeface="Lucida Grande"/>
                <a:ea typeface="Lucida Grande"/>
                <a:cs typeface="Lucida Grande"/>
                <a:sym typeface="Lucida Grande"/>
              </a:rPr>
              <a:t>Not everyone can/should/wants to have their own pet</a:t>
            </a:r>
          </a:p>
          <a:p>
            <a:r>
              <a:rPr lang="en-US" sz="2200" dirty="0">
                <a:effectLst/>
                <a:latin typeface="Lucida Grande"/>
                <a:ea typeface="Lucida Grande"/>
                <a:cs typeface="Lucida Grande"/>
                <a:sym typeface="Lucida Grande"/>
              </a:rPr>
              <a:t>Therapy animals can be an effective option for engaging older adults with animals to reduce social isolation</a:t>
            </a:r>
          </a:p>
          <a:p>
            <a:endParaRPr lang="en-US" dirty="0"/>
          </a:p>
        </p:txBody>
      </p:sp>
    </p:spTree>
    <p:extLst>
      <p:ext uri="{BB962C8B-B14F-4D97-AF65-F5344CB8AC3E}">
        <p14:creationId xmlns:p14="http://schemas.microsoft.com/office/powerpoint/2010/main" val="1357367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effectLst/>
                <a:latin typeface="Lucida Grande"/>
                <a:ea typeface="Lucida Grande"/>
                <a:cs typeface="Lucida Grande"/>
                <a:sym typeface="Lucida Grande"/>
              </a:rPr>
              <a:t>Benefits include improved enhanced mood, decreased depression, and facilitation of memory</a:t>
            </a:r>
          </a:p>
          <a:p>
            <a:r>
              <a:rPr lang="en-US" sz="2200" dirty="0">
                <a:effectLst/>
                <a:latin typeface="Lucida Grande"/>
                <a:ea typeface="Lucida Grande"/>
                <a:cs typeface="Lucida Grande"/>
                <a:sym typeface="Lucida Grande"/>
              </a:rPr>
              <a:t>Also noted, increased physical activity from stretching to pet, and co-walking</a:t>
            </a:r>
          </a:p>
          <a:p>
            <a:endParaRPr lang="en-US" sz="2200" dirty="0">
              <a:effectLst/>
              <a:latin typeface="Lucida Grande"/>
              <a:ea typeface="Lucida Grande"/>
              <a:cs typeface="Lucida Grande"/>
              <a:sym typeface="Lucida Grande"/>
            </a:endParaRPr>
          </a:p>
          <a:p>
            <a:r>
              <a:rPr lang="en-US" sz="2200" dirty="0">
                <a:effectLst/>
                <a:latin typeface="Lucida Grande"/>
                <a:ea typeface="Lucida Grande"/>
                <a:cs typeface="Lucida Grande"/>
                <a:sym typeface="Lucida Grande"/>
              </a:rPr>
              <a:t>Social interaction between handler and client is just as important in addressing social isolation</a:t>
            </a:r>
          </a:p>
          <a:p>
            <a:r>
              <a:rPr lang="en-US" sz="2200" dirty="0">
                <a:effectLst/>
                <a:latin typeface="Lucida Grande"/>
                <a:ea typeface="Lucida Grande"/>
                <a:cs typeface="Lucida Grande"/>
                <a:sym typeface="Lucida Grande"/>
              </a:rPr>
              <a:t>Increase in socializing between nursing home resident and staff has been documented to continue after the visit has ended</a:t>
            </a:r>
          </a:p>
          <a:p>
            <a:endParaRPr lang="en-US" sz="2200" dirty="0">
              <a:effectLst/>
              <a:latin typeface="Lucida Grande"/>
              <a:ea typeface="Lucida Grande"/>
              <a:cs typeface="Lucida Grande"/>
              <a:sym typeface="Lucida Grande"/>
            </a:endParaRPr>
          </a:p>
          <a:p>
            <a:r>
              <a:rPr lang="en-US" sz="2200" dirty="0">
                <a:effectLst/>
                <a:latin typeface="Lucida Grande"/>
                <a:ea typeface="Lucida Grande"/>
                <a:cs typeface="Lucida Grande"/>
                <a:sym typeface="Lucida Grande"/>
              </a:rPr>
              <a:t>Examples of Interactions:</a:t>
            </a:r>
          </a:p>
          <a:p>
            <a:r>
              <a:rPr lang="en-US" dirty="0"/>
              <a:t>Astute handlers will have different ways to have clients interact with their animal companions, although petting remains a time-honored way for people to engage with animals. </a:t>
            </a:r>
          </a:p>
          <a:p>
            <a:r>
              <a:rPr lang="en-US" dirty="0"/>
              <a:t>From reminiscing about animals that one had as a child, to speaking with the handler about their animal, aging adults can engage in social activities in many ways through therapy animal visits, and frequently for longer amounts of time than with other activities. </a:t>
            </a:r>
          </a:p>
          <a:p>
            <a:r>
              <a:rPr lang="en-US" dirty="0"/>
              <a:t>Even the observation of the therapy animal can be a positive experience. </a:t>
            </a:r>
          </a:p>
          <a:p>
            <a:r>
              <a:rPr lang="en-US" dirty="0"/>
              <a:t>No one is required to be visited. In fact, the ability to decline an interaction can be powerful.</a:t>
            </a:r>
            <a:endParaRPr lang="en-US" sz="2200" dirty="0">
              <a:effectLst/>
              <a:latin typeface="Lucida Grande"/>
              <a:ea typeface="Lucida Grande"/>
              <a:cs typeface="Lucida Grande"/>
              <a:sym typeface="Lucida Grande"/>
            </a:endParaRPr>
          </a:p>
          <a:p>
            <a:endParaRPr lang="en-US" sz="2200" dirty="0">
              <a:effectLst/>
              <a:latin typeface="Lucida Grande"/>
              <a:ea typeface="Lucida Grande"/>
              <a:cs typeface="Lucida Grande"/>
              <a:sym typeface="Lucida Grande"/>
            </a:endParaRPr>
          </a:p>
          <a:p>
            <a:r>
              <a:rPr lang="en-US" sz="2200" dirty="0">
                <a:effectLst/>
                <a:latin typeface="Lucida Grande"/>
                <a:ea typeface="Lucida Grande"/>
                <a:cs typeface="Lucida Grande"/>
                <a:sym typeface="Lucida Grande"/>
              </a:rPr>
              <a:t>That said, there are some steps that must be taken to ensure safe and effective interactions</a:t>
            </a:r>
          </a:p>
        </p:txBody>
      </p:sp>
    </p:spTree>
    <p:extLst>
      <p:ext uri="{BB962C8B-B14F-4D97-AF65-F5344CB8AC3E}">
        <p14:creationId xmlns:p14="http://schemas.microsoft.com/office/powerpoint/2010/main" val="4151067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effectLst/>
                <a:latin typeface="Lucida Grande"/>
                <a:ea typeface="Lucida Grande"/>
                <a:cs typeface="Lucida Grande"/>
                <a:sym typeface="Lucida Grande"/>
              </a:rPr>
              <a:t>Pet Partners’ therapy animal program, which makes more than 3 million visits a year in all 50 states with 9 different species of animals, focuses on preparation in these four areas:</a:t>
            </a:r>
          </a:p>
          <a:p>
            <a:r>
              <a:rPr lang="en-US" sz="2200" dirty="0">
                <a:effectLst/>
                <a:latin typeface="Lucida Grande"/>
                <a:ea typeface="Lucida Grande"/>
                <a:cs typeface="Lucida Grande"/>
                <a:sym typeface="Lucida Grande"/>
              </a:rPr>
              <a:t>-handler training</a:t>
            </a:r>
          </a:p>
          <a:p>
            <a:r>
              <a:rPr lang="en-US" sz="2200" dirty="0">
                <a:effectLst/>
                <a:latin typeface="Lucida Grande"/>
                <a:ea typeface="Lucida Grande"/>
                <a:cs typeface="Lucida Grande"/>
                <a:sym typeface="Lucida Grande"/>
              </a:rPr>
              <a:t>-assessment</a:t>
            </a:r>
          </a:p>
          <a:p>
            <a:r>
              <a:rPr lang="en-US" sz="2200" dirty="0">
                <a:effectLst/>
                <a:latin typeface="Lucida Grande"/>
                <a:ea typeface="Lucida Grande"/>
                <a:cs typeface="Lucida Grande"/>
                <a:sym typeface="Lucida Grande"/>
              </a:rPr>
              <a:t>-animal welfare </a:t>
            </a:r>
          </a:p>
          <a:p>
            <a:r>
              <a:rPr lang="en-US" sz="2200" dirty="0">
                <a:effectLst/>
                <a:latin typeface="Lucida Grande"/>
                <a:ea typeface="Lucida Grande"/>
                <a:cs typeface="Lucida Grande"/>
                <a:sym typeface="Lucida Grande"/>
              </a:rPr>
              <a:t>-safety standards</a:t>
            </a:r>
          </a:p>
          <a:p>
            <a:r>
              <a:rPr lang="en-US" sz="2200" dirty="0">
                <a:effectLst/>
                <a:latin typeface="Lucida Grande"/>
                <a:ea typeface="Lucida Grande"/>
                <a:cs typeface="Lucida Grande"/>
                <a:sym typeface="Lucida Grande"/>
              </a:rPr>
              <a:t>We consider these aspects critical to a safe and effective visits</a:t>
            </a:r>
          </a:p>
        </p:txBody>
      </p:sp>
    </p:spTree>
    <p:extLst>
      <p:ext uri="{BB962C8B-B14F-4D97-AF65-F5344CB8AC3E}">
        <p14:creationId xmlns:p14="http://schemas.microsoft.com/office/powerpoint/2010/main" val="3212553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effectLst/>
                <a:latin typeface="Lucida Grande"/>
                <a:ea typeface="Lucida Grande"/>
                <a:cs typeface="Lucida Grande"/>
                <a:sym typeface="Lucida Grande"/>
              </a:rPr>
              <a:t>While well-behaved animals that are reliable in a variety of situations are critical, handlers need a working knowledge of relevant best practices, from infection prevention and HIPAA regulations to working with the needs of specific populations.</a:t>
            </a:r>
          </a:p>
          <a:p>
            <a:endParaRPr lang="en-US" sz="2200" dirty="0">
              <a:effectLst/>
              <a:latin typeface="Lucida Grande"/>
              <a:ea typeface="Lucida Grande"/>
              <a:cs typeface="Lucida Grande"/>
              <a:sym typeface="Lucida Grande"/>
            </a:endParaRPr>
          </a:p>
          <a:p>
            <a:pPr marL="0" marR="0" lvl="0" indent="0" defTabSz="584200" eaLnBrk="1" fontAlgn="auto" latinLnBrk="0" hangingPunct="1">
              <a:lnSpc>
                <a:spcPct val="100000"/>
              </a:lnSpc>
              <a:spcBef>
                <a:spcPts val="0"/>
              </a:spcBef>
              <a:spcAft>
                <a:spcPts val="0"/>
              </a:spcAft>
              <a:buClrTx/>
              <a:buSzTx/>
              <a:buFontTx/>
              <a:buNone/>
              <a:tabLst/>
              <a:defRPr/>
            </a:pPr>
            <a:r>
              <a:rPr lang="en-US" sz="2200" dirty="0">
                <a:effectLst/>
                <a:latin typeface="Lucida Grande"/>
                <a:ea typeface="Lucida Grande"/>
                <a:cs typeface="Lucida Grande"/>
                <a:sym typeface="Lucida Grande"/>
              </a:rPr>
              <a:t>Handlers with the ability to accurately interpret animal body language and proactively manage interactions keep everyone safe. Pet Partners offers a canine body language course consistent with SHEA guidelines</a:t>
            </a:r>
          </a:p>
          <a:p>
            <a:endParaRPr lang="en-US" sz="2200" dirty="0">
              <a:effectLst/>
              <a:latin typeface="Lucida Grande"/>
              <a:ea typeface="Lucida Grande"/>
              <a:cs typeface="Lucida Grande"/>
              <a:sym typeface="Lucida Grande"/>
            </a:endParaRPr>
          </a:p>
          <a:p>
            <a:r>
              <a:rPr lang="en-US" sz="2200" dirty="0">
                <a:effectLst/>
                <a:latin typeface="Lucida Grande"/>
                <a:ea typeface="Lucida Grande"/>
                <a:cs typeface="Lucida Grande"/>
                <a:sym typeface="Lucida Grande"/>
              </a:rPr>
              <a:t>Pet Partners offers the only handler training on infection prevention publicly endorsed by the Society of Healthcare Epidemiology of America (SHEA). </a:t>
            </a:r>
          </a:p>
          <a:p>
            <a:endParaRPr lang="en-US" sz="2200" dirty="0">
              <a:effectLst/>
              <a:latin typeface="Lucida Grande"/>
              <a:ea typeface="Lucida Grande"/>
              <a:cs typeface="Lucida Grande"/>
              <a:sym typeface="Lucida Grande"/>
            </a:endParaRPr>
          </a:p>
        </p:txBody>
      </p:sp>
    </p:spTree>
    <p:extLst>
      <p:ext uri="{BB962C8B-B14F-4D97-AF65-F5344CB8AC3E}">
        <p14:creationId xmlns:p14="http://schemas.microsoft.com/office/powerpoint/2010/main" val="1741667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latinLnBrk="1" hangingPunct="0">
              <a:lnSpc>
                <a:spcPct val="150000"/>
              </a:lnSpc>
            </a:pPr>
            <a:r>
              <a:rPr lang="en-US" sz="2400" b="0" dirty="0">
                <a:solidFill>
                  <a:srgbClr val="4B3900"/>
                </a:solidFill>
                <a:latin typeface="Franklin Gothic Book" panose="020B0503020102020204" pitchFamily="34" charset="0"/>
              </a:rPr>
              <a:t>Assessment should be thorough, recurring and include practical skills as well as knowledge base. For us this includes a written test and an in-person, role play based evaluation which recurs every 2 years.</a:t>
            </a:r>
          </a:p>
          <a:p>
            <a:pPr algn="l" rtl="0" latinLnBrk="1" hangingPunct="0">
              <a:lnSpc>
                <a:spcPct val="150000"/>
              </a:lnSpc>
            </a:pPr>
            <a:endParaRPr lang="en-US" sz="2400" b="0" dirty="0">
              <a:solidFill>
                <a:srgbClr val="4B3900"/>
              </a:solidFill>
              <a:latin typeface="Franklin Gothic Book" panose="020B0503020102020204" pitchFamily="34" charset="0"/>
              <a:ea typeface="Calibri" pitchFamily="34" charset="0"/>
              <a:cs typeface="Times New Roman" pitchFamily="18" charset="0"/>
            </a:endParaRPr>
          </a:p>
          <a:p>
            <a:pPr algn="l" rtl="0" latinLnBrk="1" hangingPunct="0">
              <a:lnSpc>
                <a:spcPct val="150000"/>
              </a:lnSpc>
            </a:pPr>
            <a:r>
              <a:rPr lang="en-US" sz="2400" b="0" dirty="0">
                <a:solidFill>
                  <a:srgbClr val="4B3900"/>
                </a:solidFill>
                <a:latin typeface="Franklin Gothic Book" panose="020B0503020102020204" pitchFamily="34" charset="0"/>
                <a:ea typeface="Calibri" pitchFamily="34" charset="0"/>
                <a:cs typeface="Times New Roman" pitchFamily="18" charset="0"/>
              </a:rPr>
              <a:t>It can be too easy to fixate on an animal’s training. While animals do need obedience skills and the right temperament or aptitude, it is the handler who is ultimately </a:t>
            </a:r>
            <a:r>
              <a:rPr lang="en-US" sz="2400" b="0" dirty="0" err="1">
                <a:solidFill>
                  <a:srgbClr val="4B3900"/>
                </a:solidFill>
                <a:latin typeface="Franklin Gothic Book" panose="020B0503020102020204" pitchFamily="34" charset="0"/>
                <a:ea typeface="Calibri" pitchFamily="34" charset="0"/>
                <a:cs typeface="Times New Roman" pitchFamily="18" charset="0"/>
              </a:rPr>
              <a:t>respsonsible</a:t>
            </a:r>
            <a:r>
              <a:rPr lang="en-US" sz="2400" b="0" dirty="0">
                <a:solidFill>
                  <a:srgbClr val="4B3900"/>
                </a:solidFill>
                <a:latin typeface="Franklin Gothic Book" panose="020B0503020102020204" pitchFamily="34" charset="0"/>
                <a:ea typeface="Calibri" pitchFamily="34" charset="0"/>
                <a:cs typeface="Times New Roman" pitchFamily="18" charset="0"/>
              </a:rPr>
              <a:t> for guiding interactions and setting everyone up for success.</a:t>
            </a:r>
            <a:endParaRPr lang="en-US" sz="2400" b="0" dirty="0">
              <a:solidFill>
                <a:schemeClr val="tx1"/>
              </a:solidFill>
              <a:latin typeface="Franklin Gothic Book" pitchFamily="34" charset="0"/>
              <a:ea typeface="Calibri" pitchFamily="34" charset="0"/>
              <a:cs typeface="Times New Roman" pitchFamily="18" charset="0"/>
            </a:endParaRPr>
          </a:p>
          <a:p>
            <a:pPr algn="l" defTabSz="914400" rtl="0" fontAlgn="base">
              <a:spcBef>
                <a:spcPct val="0"/>
              </a:spcBef>
              <a:spcAft>
                <a:spcPct val="0"/>
              </a:spcAft>
            </a:pPr>
            <a:endParaRPr lang="en-US" sz="2400" b="0" dirty="0">
              <a:solidFill>
                <a:schemeClr val="tx1"/>
              </a:solidFill>
              <a:latin typeface="Franklin Gothic Book" pitchFamily="34" charset="0"/>
              <a:ea typeface="Calibri" pitchFamily="34" charset="0"/>
              <a:cs typeface="Times New Roman" pitchFamily="18" charset="0"/>
            </a:endParaRPr>
          </a:p>
        </p:txBody>
      </p:sp>
    </p:spTree>
    <p:extLst>
      <p:ext uri="{BB962C8B-B14F-4D97-AF65-F5344CB8AC3E}">
        <p14:creationId xmlns:p14="http://schemas.microsoft.com/office/powerpoint/2010/main" val="2682808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effectLst/>
                <a:latin typeface="Lucida Grande"/>
                <a:ea typeface="Lucida Grande"/>
                <a:cs typeface="Lucida Grande"/>
                <a:sym typeface="Lucida Grande"/>
              </a:rPr>
              <a:t>Safety of clients and by extension risk management is directly tied to animal welfare. </a:t>
            </a:r>
          </a:p>
          <a:p>
            <a:endParaRPr lang="en-US" sz="2200" dirty="0">
              <a:effectLst/>
              <a:latin typeface="Lucida Grande"/>
              <a:ea typeface="Lucida Grande"/>
              <a:cs typeface="Lucida Grande"/>
              <a:sym typeface="Lucida Grande"/>
            </a:endParaRPr>
          </a:p>
          <a:p>
            <a:r>
              <a:rPr lang="en-US" sz="2200" dirty="0">
                <a:effectLst/>
                <a:latin typeface="Lucida Grande"/>
                <a:ea typeface="Lucida Grande"/>
                <a:cs typeface="Lucida Grande"/>
                <a:sym typeface="Lucida Grande"/>
              </a:rPr>
              <a:t>The core tenet of Pet Partners Therapy Animal Program is “you are your animal’s best advocate,” also known as YAYABA™. This requires handlers to modify or end interactions animals no longer enjoy, consistent with animal welfare guidelines.</a:t>
            </a:r>
          </a:p>
          <a:p>
            <a:pPr marL="0" marR="0" lvl="0" indent="0" defTabSz="584200" eaLnBrk="1" fontAlgn="auto" latinLnBrk="0" hangingPunct="1">
              <a:lnSpc>
                <a:spcPct val="100000"/>
              </a:lnSpc>
              <a:spcBef>
                <a:spcPts val="0"/>
              </a:spcBef>
              <a:spcAft>
                <a:spcPts val="0"/>
              </a:spcAft>
              <a:buClrTx/>
              <a:buSzTx/>
              <a:buFontTx/>
              <a:buNone/>
              <a:tabLst/>
              <a:defRPr/>
            </a:pPr>
            <a:endParaRPr lang="en-US" sz="2200" dirty="0">
              <a:effectLst/>
              <a:latin typeface="Lucida Grande"/>
              <a:ea typeface="Lucida Grande"/>
              <a:cs typeface="Lucida Grande"/>
              <a:sym typeface="Lucida Grande"/>
            </a:endParaRPr>
          </a:p>
          <a:p>
            <a:pPr marL="0" marR="0" lvl="0" indent="0" defTabSz="584200" eaLnBrk="1" fontAlgn="auto" latinLnBrk="0" hangingPunct="1">
              <a:lnSpc>
                <a:spcPct val="100000"/>
              </a:lnSpc>
              <a:spcBef>
                <a:spcPts val="0"/>
              </a:spcBef>
              <a:spcAft>
                <a:spcPts val="0"/>
              </a:spcAft>
              <a:buClrTx/>
              <a:buSzTx/>
              <a:buFontTx/>
              <a:buNone/>
              <a:tabLst/>
              <a:defRPr/>
            </a:pPr>
            <a:r>
              <a:rPr lang="en-US" sz="2200" dirty="0">
                <a:effectLst/>
                <a:latin typeface="Lucida Grande"/>
                <a:ea typeface="Lucida Grande"/>
                <a:cs typeface="Lucida Grande"/>
                <a:sym typeface="Lucida Grande"/>
              </a:rPr>
              <a:t>Pet Partners limits all visits to no longer than two hours, consistent with recommendations to limit overwork and fatigue</a:t>
            </a:r>
          </a:p>
          <a:p>
            <a:endParaRPr lang="en-US" sz="2200" dirty="0">
              <a:effectLst/>
              <a:latin typeface="Lucida Grande"/>
              <a:ea typeface="Lucida Grande"/>
              <a:cs typeface="Lucida Grande"/>
              <a:sym typeface="Lucida Grande"/>
            </a:endParaRPr>
          </a:p>
          <a:p>
            <a:r>
              <a:rPr lang="en-US" sz="2200" dirty="0">
                <a:effectLst/>
                <a:latin typeface="Lucida Grande"/>
                <a:ea typeface="Lucida Grande"/>
                <a:cs typeface="Lucida Grande"/>
                <a:sym typeface="Lucida Grande"/>
              </a:rPr>
              <a:t>Pet Partners ascribes to a relationship based handler-animal support model during visits, a skill on which handlers are assessed during the evaluation process, known to Pet Partners handlers as PETS™.</a:t>
            </a:r>
          </a:p>
          <a:p>
            <a:endParaRPr lang="en-US" sz="2200" dirty="0">
              <a:effectLst/>
              <a:latin typeface="Lucida Grande"/>
              <a:ea typeface="Lucida Grande"/>
              <a:cs typeface="Lucida Grande"/>
              <a:sym typeface="Lucida Grande"/>
            </a:endParaRPr>
          </a:p>
          <a:p>
            <a:endParaRPr lang="en-US" dirty="0"/>
          </a:p>
        </p:txBody>
      </p:sp>
    </p:spTree>
    <p:extLst>
      <p:ext uri="{BB962C8B-B14F-4D97-AF65-F5344CB8AC3E}">
        <p14:creationId xmlns:p14="http://schemas.microsoft.com/office/powerpoint/2010/main" val="4286110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WALTHAM® is a leading global authority on pet nutrition and well-being, combining companion animal expertise with fundamental research to generate knowledge and insights that drive A Better World for Pets®. WALTHAM’s research hub is the WALTHAM Centre for Pet Nutrition, which is the global fundamental science centre for Mars Petcare.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Times New Roman" charset="0"/>
                <a:ea typeface="+mn-ea"/>
                <a:cs typeface="+mn-cs"/>
              </a:rPr>
              <a:t>Our research and animal care facilities are situated in the heart of the UK and our multidisciplinary team work with Universities and institutes globally to carry out research in the areas of pet nutrition and related sciences (e.g. digestive, oral health and </a:t>
            </a:r>
            <a:r>
              <a:rPr lang="en-US" sz="1200" kern="1200" baseline="0" dirty="0" err="1">
                <a:solidFill>
                  <a:schemeClr val="tx1"/>
                </a:solidFill>
                <a:latin typeface="Times New Roman" charset="0"/>
                <a:ea typeface="+mn-ea"/>
                <a:cs typeface="+mn-cs"/>
              </a:rPr>
              <a:t>flavour</a:t>
            </a:r>
            <a:r>
              <a:rPr lang="en-US" sz="1200" kern="1200" baseline="0" dirty="0">
                <a:solidFill>
                  <a:schemeClr val="tx1"/>
                </a:solidFill>
                <a:latin typeface="Times New Roman" charset="0"/>
                <a:ea typeface="+mn-ea"/>
                <a:cs typeface="+mn-cs"/>
              </a:rPr>
              <a:t> chemistry).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Times New Roman" charset="0"/>
                <a:ea typeface="+mn-ea"/>
                <a:cs typeface="+mn-cs"/>
              </a:rPr>
              <a:t>Our research is incorporated into Mars Petcare brands such as Pedigree, Whiskas, Royal </a:t>
            </a:r>
            <a:r>
              <a:rPr lang="en-US" sz="1200" kern="1200" baseline="0" dirty="0" err="1">
                <a:solidFill>
                  <a:schemeClr val="tx1"/>
                </a:solidFill>
                <a:latin typeface="Times New Roman" charset="0"/>
                <a:ea typeface="+mn-ea"/>
                <a:cs typeface="+mn-cs"/>
              </a:rPr>
              <a:t>Canin</a:t>
            </a:r>
            <a:r>
              <a:rPr lang="en-US" sz="1200" kern="1200" baseline="0" dirty="0">
                <a:solidFill>
                  <a:schemeClr val="tx1"/>
                </a:solidFill>
                <a:latin typeface="Times New Roman" charset="0"/>
                <a:ea typeface="+mn-ea"/>
                <a:cs typeface="+mn-cs"/>
              </a:rPr>
              <a:t> and Nutro and supports our vision for A Better World for Pets.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Times New Roman" charset="0"/>
                <a:ea typeface="+mn-ea"/>
                <a:cs typeface="+mn-cs"/>
              </a:rPr>
              <a:t>To find out more about WALTHAM and our research please visit WALTHAM.com</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C87DF-5240-4F07-A6ED-2AAFC7140CB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03384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effectLst/>
                <a:latin typeface="Lucida Grande"/>
                <a:ea typeface="Lucida Grande"/>
                <a:cs typeface="Lucida Grande"/>
                <a:sym typeface="Lucida Grande"/>
              </a:rPr>
              <a:t>There are real considerations that need to be made regarding infection prevention.</a:t>
            </a:r>
          </a:p>
          <a:p>
            <a:r>
              <a:rPr lang="en-US" sz="2200" dirty="0">
                <a:effectLst/>
                <a:latin typeface="Lucida Grande"/>
                <a:ea typeface="Lucida Grande"/>
                <a:cs typeface="Lucida Grande"/>
                <a:sym typeface="Lucida Grande"/>
              </a:rPr>
              <a:t>Handler and animals must be healthy to participate.</a:t>
            </a:r>
          </a:p>
          <a:p>
            <a:r>
              <a:rPr lang="en-US" sz="2200" dirty="0">
                <a:effectLst/>
                <a:latin typeface="Lucida Grande"/>
                <a:ea typeface="Lucida Grande"/>
                <a:cs typeface="Lucida Grande"/>
                <a:sym typeface="Lucida Grande"/>
              </a:rPr>
              <a:t>Additionally, we have conservative practices regarding rabies vaccinations, raw protein diets and hygiene that reduces the chance of zoonotic transmission.</a:t>
            </a:r>
          </a:p>
          <a:p>
            <a:r>
              <a:rPr lang="en-US" sz="2200" dirty="0">
                <a:effectLst/>
                <a:latin typeface="Lucida Grande"/>
                <a:ea typeface="Lucida Grande"/>
                <a:cs typeface="Lucida Grande"/>
                <a:sym typeface="Lucida Grande"/>
              </a:rPr>
              <a:t>If incidents, or perceived incidents, do occur, our internal process for addressing policy violations or poor judgement</a:t>
            </a:r>
          </a:p>
          <a:p>
            <a:r>
              <a:rPr lang="en-US" sz="2200" dirty="0">
                <a:effectLst/>
                <a:latin typeface="Lucida Grande"/>
                <a:ea typeface="Lucida Grande"/>
                <a:cs typeface="Lucida Grande"/>
                <a:sym typeface="Lucida Grande"/>
              </a:rPr>
              <a:t>Fortunately because of the training and precautions in this area we very rarely need to call on our insurance coverage.</a:t>
            </a:r>
          </a:p>
        </p:txBody>
      </p:sp>
    </p:spTree>
    <p:extLst>
      <p:ext uri="{BB962C8B-B14F-4D97-AF65-F5344CB8AC3E}">
        <p14:creationId xmlns:p14="http://schemas.microsoft.com/office/powerpoint/2010/main" val="1567511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effectLst/>
                <a:latin typeface="Lucida Grande"/>
                <a:ea typeface="Lucida Grande"/>
                <a:cs typeface="Lucida Grande"/>
                <a:sym typeface="Lucida Grande"/>
              </a:rPr>
              <a:t>Best teams for aging adults</a:t>
            </a:r>
          </a:p>
          <a:p>
            <a:r>
              <a:rPr lang="en-US" sz="2200" dirty="0">
                <a:effectLst/>
                <a:latin typeface="Lucida Grande"/>
                <a:ea typeface="Lucida Grande"/>
                <a:cs typeface="Lucida Grande"/>
                <a:sym typeface="Lucida Grande"/>
              </a:rPr>
              <a:t>-animals of any size who are calm and controlled in their movements</a:t>
            </a:r>
          </a:p>
          <a:p>
            <a:r>
              <a:rPr lang="en-US" sz="2200" dirty="0">
                <a:effectLst/>
                <a:latin typeface="Lucida Grande"/>
                <a:ea typeface="Lucida Grande"/>
                <a:cs typeface="Lucida Grande"/>
                <a:sym typeface="Lucida Grande"/>
              </a:rPr>
              <a:t>-handlers who enjoys making conversation with older adults will amplify the positive impact of visits</a:t>
            </a:r>
          </a:p>
          <a:p>
            <a:r>
              <a:rPr lang="en-US" sz="2200" dirty="0">
                <a:effectLst/>
                <a:latin typeface="Lucida Grande"/>
                <a:ea typeface="Lucida Grande"/>
                <a:cs typeface="Lucida Grande"/>
                <a:sym typeface="Lucida Grande"/>
              </a:rPr>
              <a:t>-handlers with access to CE, such as training on Alzheimer's and other forms of dementia, will best prepare handlers to deliver safe and effective visits</a:t>
            </a:r>
          </a:p>
          <a:p>
            <a:pPr marL="0" marR="0" lvl="0" indent="0" defTabSz="584200" eaLnBrk="1" fontAlgn="auto" latinLnBrk="0" hangingPunct="1">
              <a:lnSpc>
                <a:spcPct val="100000"/>
              </a:lnSpc>
              <a:spcBef>
                <a:spcPts val="0"/>
              </a:spcBef>
              <a:spcAft>
                <a:spcPts val="0"/>
              </a:spcAft>
              <a:buClrTx/>
              <a:buSzTx/>
              <a:buFontTx/>
              <a:buNone/>
              <a:tabLst/>
              <a:defRPr/>
            </a:pPr>
            <a:endParaRPr lang="en-US" sz="2200" dirty="0">
              <a:effectLst/>
              <a:latin typeface="Lucida Grande"/>
              <a:ea typeface="Lucida Grande"/>
              <a:cs typeface="Lucida Grande"/>
              <a:sym typeface="Lucida Grande"/>
            </a:endParaRPr>
          </a:p>
          <a:p>
            <a:pPr marL="0" marR="0" lvl="0" indent="0" defTabSz="584200" eaLnBrk="1" fontAlgn="auto" latinLnBrk="0" hangingPunct="1">
              <a:lnSpc>
                <a:spcPct val="100000"/>
              </a:lnSpc>
              <a:spcBef>
                <a:spcPts val="0"/>
              </a:spcBef>
              <a:spcAft>
                <a:spcPts val="0"/>
              </a:spcAft>
              <a:buClrTx/>
              <a:buSzTx/>
              <a:buFontTx/>
              <a:buNone/>
              <a:tabLst/>
              <a:defRPr/>
            </a:pPr>
            <a:r>
              <a:rPr lang="en-US" sz="2200" dirty="0">
                <a:effectLst/>
                <a:latin typeface="Lucida Grande"/>
                <a:ea typeface="Lucida Grande"/>
                <a:cs typeface="Lucida Grande"/>
                <a:sym typeface="Lucida Grande"/>
              </a:rPr>
              <a:t>While we hope facilities seeking therapy animal teams will choose Pet Partners, if that’s not possible, we strongly urge every facility to consider selecting teams who meet minimum standards for safety and animal welfare. This extends to facilities considering facility animals, where there is no less – and in fact sometimes even greater -  challenges regarding animal welfare</a:t>
            </a:r>
          </a:p>
        </p:txBody>
      </p:sp>
    </p:spTree>
    <p:extLst>
      <p:ext uri="{BB962C8B-B14F-4D97-AF65-F5344CB8AC3E}">
        <p14:creationId xmlns:p14="http://schemas.microsoft.com/office/powerpoint/2010/main" val="10636007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200" eaLnBrk="1" fontAlgn="auto" latinLnBrk="0" hangingPunct="1">
              <a:lnSpc>
                <a:spcPct val="100000"/>
              </a:lnSpc>
              <a:spcBef>
                <a:spcPts val="0"/>
              </a:spcBef>
              <a:spcAft>
                <a:spcPts val="0"/>
              </a:spcAft>
              <a:buClrTx/>
              <a:buSzTx/>
              <a:buFontTx/>
              <a:buNone/>
              <a:tabLst/>
              <a:defRPr/>
            </a:pPr>
            <a:endParaRPr lang="en-US" sz="2200" dirty="0">
              <a:effectLst/>
              <a:latin typeface="Lucida Grande"/>
              <a:ea typeface="Lucida Grande"/>
              <a:cs typeface="Lucida Grande"/>
              <a:sym typeface="Lucida Grande"/>
            </a:endParaRPr>
          </a:p>
        </p:txBody>
      </p:sp>
    </p:spTree>
    <p:extLst>
      <p:ext uri="{BB962C8B-B14F-4D97-AF65-F5344CB8AC3E}">
        <p14:creationId xmlns:p14="http://schemas.microsoft.com/office/powerpoint/2010/main" val="17937277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3328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48F010-DE01-43CA-816C-D6562F445A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094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US" sz="1200" b="0" i="0" kern="1200" dirty="0">
                <a:solidFill>
                  <a:schemeClr val="tx1"/>
                </a:solidFill>
                <a:effectLst/>
                <a:latin typeface="+mn-lt"/>
                <a:ea typeface="+mn-ea"/>
                <a:cs typeface="+mn-cs"/>
              </a:rPr>
              <a:t>adopted dog helps middle school student find his confidence</a:t>
            </a:r>
          </a:p>
          <a:p>
            <a:pPr marL="228600" indent="-228600">
              <a:buAutoNum type="arabicPeriod"/>
            </a:pPr>
            <a:r>
              <a:rPr lang="en-US" sz="1200" b="0" i="0" kern="1200" dirty="0">
                <a:solidFill>
                  <a:schemeClr val="tx1"/>
                </a:solidFill>
                <a:effectLst/>
                <a:latin typeface="+mn-lt"/>
                <a:ea typeface="+mn-ea"/>
                <a:cs typeface="+mn-cs"/>
              </a:rPr>
              <a:t>adopted dog gives veteran a new lease on life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48F010-DE01-43CA-816C-D6562F445A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6779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US" sz="1200" b="0" i="0" kern="1200" dirty="0">
                <a:solidFill>
                  <a:schemeClr val="tx1"/>
                </a:solidFill>
                <a:effectLst/>
                <a:latin typeface="+mn-lt"/>
                <a:ea typeface="+mn-ea"/>
                <a:cs typeface="+mn-cs"/>
              </a:rPr>
              <a:t>young dog brings new life to senior community</a:t>
            </a:r>
          </a:p>
          <a:p>
            <a:pPr marL="228600" indent="-228600">
              <a:buAutoNum type="arabicPeriod"/>
            </a:pPr>
            <a:r>
              <a:rPr lang="en-US" sz="1200" b="0" i="0" kern="1200" dirty="0">
                <a:solidFill>
                  <a:schemeClr val="tx1"/>
                </a:solidFill>
                <a:effectLst/>
                <a:latin typeface="+mn-lt"/>
                <a:ea typeface="+mn-ea"/>
                <a:cs typeface="+mn-cs"/>
              </a:rPr>
              <a:t>early bird dog helps chronic sleeper see the light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48F010-DE01-43CA-816C-D6562F445A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55659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x-none" b="1">
                <a:ea typeface="ＭＳ Ｐゴシック" charset="-128"/>
              </a:rPr>
              <a:t>Capture and hold the attention of children</a:t>
            </a:r>
          </a:p>
          <a:p>
            <a:r>
              <a:rPr lang="en-US" altLang="x-none">
                <a:ea typeface="ＭＳ Ｐゴシック" charset="-128"/>
              </a:rPr>
              <a:t>May facilitate (prime) external learning</a:t>
            </a:r>
          </a:p>
          <a:p>
            <a:endParaRPr lang="en-US" altLang="x-none">
              <a:ea typeface="ＭＳ Ｐゴシック" charset="-128"/>
            </a:endParaRPr>
          </a:p>
          <a:p>
            <a:r>
              <a:rPr lang="en-US" altLang="x-none" b="1">
                <a:ea typeface="ＭＳ Ｐゴシック" charset="-128"/>
              </a:rPr>
              <a:t>Emotional arousal or improved emotion  </a:t>
            </a:r>
          </a:p>
          <a:p>
            <a:r>
              <a:rPr lang="en-US" altLang="x-none" b="1">
                <a:ea typeface="ＭＳ Ｐゴシック" charset="-128"/>
              </a:rPr>
              <a:t>ADHD: deficit of motivation &amp; under arousal</a:t>
            </a:r>
            <a:endParaRPr lang="en-US" altLang="x-none">
              <a:ea typeface="ＭＳ Ｐゴシック" charset="-128"/>
            </a:endParaRPr>
          </a:p>
          <a:p>
            <a:r>
              <a:rPr lang="en-US" altLang="x-none">
                <a:ea typeface="ＭＳ Ｐゴシック" charset="-128"/>
              </a:rPr>
              <a:t>Diff for ADHD kids to engage attention in social settings</a:t>
            </a:r>
          </a:p>
          <a:p>
            <a:r>
              <a:rPr lang="en-US" altLang="x-none">
                <a:ea typeface="ＭＳ Ｐゴシック" charset="-128"/>
              </a:rPr>
              <a:t>Not enough anxiety to self-regulate</a:t>
            </a:r>
          </a:p>
          <a:p>
            <a:r>
              <a:rPr lang="en-US" altLang="x-none">
                <a:ea typeface="ＭＳ Ｐゴシック" charset="-128"/>
              </a:rPr>
              <a:t>Low motivation to participate in benign tasks</a:t>
            </a:r>
            <a:endParaRPr lang="en-US" altLang="x-none" b="1">
              <a:ea typeface="ＭＳ Ｐゴシック" charset="-128"/>
            </a:endParaRPr>
          </a:p>
          <a:p>
            <a:r>
              <a:rPr lang="en-US" altLang="x-none" b="1">
                <a:ea typeface="ＭＳ Ｐゴシック" charset="-128"/>
              </a:rPr>
              <a:t>Motivation hypothesis: </a:t>
            </a:r>
            <a:r>
              <a:rPr lang="en-US" altLang="x-none">
                <a:ea typeface="ＭＳ Ｐゴシック" charset="-128"/>
              </a:rPr>
              <a:t> May facilitate motivation to learn </a:t>
            </a:r>
          </a:p>
          <a:p>
            <a:endParaRPr lang="en-US" altLang="x-none">
              <a:ea typeface="ＭＳ Ｐゴシック" charset="-128"/>
            </a:endParaRP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8E28F64-790C-5B44-8ECD-70606FB05994}" type="slidenum">
              <a:rPr kumimoji="0" lang="en-US" altLang="x-none"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126</a:t>
            </a:fld>
            <a:endParaRPr kumimoji="0" lang="en-US" altLang="x-none"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7121690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251672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C9C824-602C-408E-BE92-2A99AF55058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13604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leveler -  transcending social boundaries – race, culture, geography, age, politics, socioeconomic status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C87DF-5240-4F07-A6ED-2AAFC7140CB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5023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Visible presence of dog walkers in a community has emerged as an indication of neighborhood safety, - “eyes on the street” creates a perception of community safety.</a:t>
            </a:r>
          </a:p>
          <a:p>
            <a:r>
              <a:rPr lang="en-US" dirty="0"/>
              <a:t>Women who walk with dogs feel safer when walking than women who do not walk with dogs.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C87DF-5240-4F07-A6ED-2AAFC7140CB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5098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September we brought together experts in the areas of HAI and Social Isolation and Loneliness.</a:t>
            </a:r>
          </a:p>
          <a:p>
            <a:r>
              <a:rPr lang="en-US" dirty="0"/>
              <a:t>We discussed a number of things including the current state of research in the intersection of these areas as well as best practices for AAI and arrived at two topical areas that we deemed to provide the most fertile ground for immediate exploration.  </a:t>
            </a:r>
          </a:p>
          <a:p>
            <a:r>
              <a:rPr lang="en-US" dirty="0"/>
              <a:t>You’ll see that our agenda is divided up in such a way that we will focus on both topics.  I’d like to provide an overview of the research in both topical areas to give our discussion a bit of background.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C87DF-5240-4F07-A6ED-2AAFC7140CB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4815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C87DF-5240-4F07-A6ED-2AAFC7140CB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9356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C87DF-5240-4F07-A6ED-2AAFC7140CB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5061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5DADA8AD-698D-444A-82A1-27588ABEAA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3695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327514B-E716-4F80-B971-87C10B4AED92}"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AA8F8-DE5F-445E-9376-39004A7CE281}" type="slidenum">
              <a:rPr lang="en-US" smtClean="0"/>
              <a:t>‹#›</a:t>
            </a:fld>
            <a:endParaRPr lang="en-US"/>
          </a:p>
        </p:txBody>
      </p:sp>
    </p:spTree>
    <p:extLst>
      <p:ext uri="{BB962C8B-B14F-4D97-AF65-F5344CB8AC3E}">
        <p14:creationId xmlns:p14="http://schemas.microsoft.com/office/powerpoint/2010/main" val="1170266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27514B-E716-4F80-B971-87C10B4AED92}"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AA8F8-DE5F-445E-9376-39004A7CE281}" type="slidenum">
              <a:rPr lang="en-US" smtClean="0"/>
              <a:t>‹#›</a:t>
            </a:fld>
            <a:endParaRPr lang="en-US"/>
          </a:p>
        </p:txBody>
      </p:sp>
    </p:spTree>
    <p:extLst>
      <p:ext uri="{BB962C8B-B14F-4D97-AF65-F5344CB8AC3E}">
        <p14:creationId xmlns:p14="http://schemas.microsoft.com/office/powerpoint/2010/main" val="4648269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C9F47-3FC4-0B4F-887E-857C26C3FF01}" type="datetimeFigureOut">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5/7/2019</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9ACD9-8E5C-7045-8511-A6E2793D27C2}" type="slidenum">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19875156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C9F47-3FC4-0B4F-887E-857C26C3FF01}" type="datetimeFigureOut">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5/7/2019</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9ACD9-8E5C-7045-8511-A6E2793D27C2}" type="slidenum">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9105632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C9F47-3FC4-0B4F-887E-857C26C3FF01}" type="datetimeFigureOut">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5/7/2019</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9ACD9-8E5C-7045-8511-A6E2793D27C2}" type="slidenum">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41032222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C9F47-3FC4-0B4F-887E-857C26C3FF01}" type="datetimeFigureOut">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5/7/2019</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9ACD9-8E5C-7045-8511-A6E2793D27C2}" type="slidenum">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968536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C9F47-3FC4-0B4F-887E-857C26C3FF01}" type="datetimeFigureOut">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5/7/2019</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9ACD9-8E5C-7045-8511-A6E2793D27C2}" type="slidenum">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3206388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C9F47-3FC4-0B4F-887E-857C26C3FF01}" type="datetimeFigureOut">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5/7/2019</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9ACD9-8E5C-7045-8511-A6E2793D27C2}" type="slidenum">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32036599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C9F47-3FC4-0B4F-887E-857C26C3FF01}" type="datetimeFigureOut">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5/7/2019</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9ACD9-8E5C-7045-8511-A6E2793D27C2}" type="slidenum">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28811104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C9F47-3FC4-0B4F-887E-857C26C3FF01}" type="datetimeFigureOut">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5/7/2019</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9ACD9-8E5C-7045-8511-A6E2793D27C2}" type="slidenum">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13629469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C9F47-3FC4-0B4F-887E-857C26C3FF01}" type="datetimeFigureOut">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5/7/2019</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9ACD9-8E5C-7045-8511-A6E2793D27C2}" type="slidenum">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28630319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C9F47-3FC4-0B4F-887E-857C26C3FF01}" type="datetimeFigureOut">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5/7/2019</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9ACD9-8E5C-7045-8511-A6E2793D27C2}" type="slidenum">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a:ln w="3175" cmpd="sng">
                  <a:noFill/>
                </a:ln>
                <a:solidFill>
                  <a:prstClr val="black"/>
                </a:solidFill>
                <a:effectLst/>
                <a:uLnTx/>
                <a:uFillTx/>
                <a:latin typeface="Tw Cen MT"/>
                <a:ea typeface="+mn-ea"/>
                <a:cs typeface="+mn-cs"/>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a:ln w="3175" cmpd="sng">
                  <a:noFill/>
                </a:ln>
                <a:solidFill>
                  <a:prstClr val="black"/>
                </a:solidFill>
                <a:effectLst/>
                <a:uLnTx/>
                <a:uFillTx/>
                <a:latin typeface="Tw Cen MT"/>
                <a:ea typeface="+mn-ea"/>
                <a:cs typeface="+mn-cs"/>
              </a:rPr>
              <a:t>”</a:t>
            </a:r>
          </a:p>
        </p:txBody>
      </p:sp>
    </p:spTree>
    <p:extLst>
      <p:ext uri="{BB962C8B-B14F-4D97-AF65-F5344CB8AC3E}">
        <p14:creationId xmlns:p14="http://schemas.microsoft.com/office/powerpoint/2010/main" val="3763373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27514B-E716-4F80-B971-87C10B4AED92}"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AA8F8-DE5F-445E-9376-39004A7CE281}" type="slidenum">
              <a:rPr lang="en-US" smtClean="0"/>
              <a:t>‹#›</a:t>
            </a:fld>
            <a:endParaRPr lang="en-US"/>
          </a:p>
        </p:txBody>
      </p:sp>
    </p:spTree>
    <p:extLst>
      <p:ext uri="{BB962C8B-B14F-4D97-AF65-F5344CB8AC3E}">
        <p14:creationId xmlns:p14="http://schemas.microsoft.com/office/powerpoint/2010/main" val="18173570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C9F47-3FC4-0B4F-887E-857C26C3FF01}" type="datetimeFigureOut">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5/7/2019</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9ACD9-8E5C-7045-8511-A6E2793D27C2}" type="slidenum">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25079026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C9F47-3FC4-0B4F-887E-857C26C3FF01}" type="datetimeFigureOut">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5/7/2019</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9ACD9-8E5C-7045-8511-A6E2793D27C2}" type="slidenum">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9610529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C9F47-3FC4-0B4F-887E-857C26C3FF01}" type="datetimeFigureOut">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5/7/2019</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9ACD9-8E5C-7045-8511-A6E2793D27C2}" type="slidenum">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30561315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C9F47-3FC4-0B4F-887E-857C26C3FF01}" type="datetimeFigureOut">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5/7/2019</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9ACD9-8E5C-7045-8511-A6E2793D27C2}" type="slidenum">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2416028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C9F47-3FC4-0B4F-887E-857C26C3FF01}" type="datetimeFigureOut">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5/7/2019</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9ACD9-8E5C-7045-8511-A6E2793D27C2}" type="slidenum">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4065511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A2B48-9FE6-604D-8ABE-18F95DB919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C5EC04-9336-2242-B17D-D1E4D427A2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490F54-C95D-834C-9286-711B34DF73C9}"/>
              </a:ext>
            </a:extLst>
          </p:cNvPr>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5" name="Footer Placeholder 4">
            <a:extLst>
              <a:ext uri="{FF2B5EF4-FFF2-40B4-BE49-F238E27FC236}">
                <a16:creationId xmlns:a16="http://schemas.microsoft.com/office/drawing/2014/main" id="{ACEDB118-3FA1-344C-B803-3F303B8995DD}"/>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6" name="Slide Number Placeholder 5">
            <a:extLst>
              <a:ext uri="{FF2B5EF4-FFF2-40B4-BE49-F238E27FC236}">
                <a16:creationId xmlns:a16="http://schemas.microsoft.com/office/drawing/2014/main" id="{55CCB988-1129-FC42-9C8F-C7A2D9A3FD34}"/>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B996489-3759-9D40-A14C-161A86342318}" type="slidenum">
              <a:rPr kumimoji="0" lang="en-US" altLang="en-US" sz="1000" b="0" i="0" u="none" strike="noStrike" kern="1200" cap="none" spc="0" normalizeH="0" baseline="0" noProof="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000" b="0" i="0" u="none" strike="noStrike" kern="1200" cap="none" spc="0" normalizeH="0" baseline="0" noProof="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5199378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597" y="1978445"/>
            <a:ext cx="10786820" cy="1332647"/>
          </a:xfrm>
        </p:spPr>
        <p:txBody>
          <a:bodyPr anchor="t" anchorCtr="0">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640597" y="3444240"/>
            <a:ext cx="10786820" cy="105664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16081666"/>
      </p:ext>
    </p:extLst>
  </p:cSld>
  <p:clrMapOvr>
    <a:masterClrMapping/>
  </p:clrMapOvr>
  <p:transition spd="slow">
    <p:push dir="u"/>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753360"/>
            <a:ext cx="9144000" cy="1971040"/>
          </a:xfrm>
        </p:spPr>
        <p:txBody>
          <a:bodyPr anchor="t" anchorCtr="0">
            <a:normAutofit/>
          </a:bodyPr>
          <a:lstStyle>
            <a:lvl1pPr algn="ctr">
              <a:defRPr sz="3000"/>
            </a:lvl1pPr>
          </a:lstStyle>
          <a:p>
            <a:r>
              <a:rPr lang="en-US" dirty="0"/>
              <a:t>CLICK TO EDIT MASTER TITLE STYLE</a:t>
            </a:r>
          </a:p>
        </p:txBody>
      </p:sp>
      <p:sp>
        <p:nvSpPr>
          <p:cNvPr id="3" name="Subtitle 2"/>
          <p:cNvSpPr>
            <a:spLocks noGrp="1"/>
          </p:cNvSpPr>
          <p:nvPr>
            <p:ph type="subTitle" idx="1"/>
          </p:nvPr>
        </p:nvSpPr>
        <p:spPr>
          <a:xfrm>
            <a:off x="1524000" y="4826000"/>
            <a:ext cx="9144000" cy="176723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64826014"/>
      </p:ext>
    </p:extLst>
  </p:cSld>
  <p:clrMapOvr>
    <a:masterClrMapping/>
  </p:clrMapOvr>
  <p:transition spd="slow">
    <p:push dir="u"/>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934087"/>
            <a:ext cx="10515600"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2418082"/>
            <a:ext cx="10515600" cy="4078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
            <a:ext cx="12192000" cy="685799"/>
          </a:xfrm>
          <a:prstGeom prst="rect">
            <a:avLst/>
          </a:prstGeom>
        </p:spPr>
      </p:pic>
    </p:spTree>
    <p:extLst>
      <p:ext uri="{BB962C8B-B14F-4D97-AF65-F5344CB8AC3E}">
        <p14:creationId xmlns:p14="http://schemas.microsoft.com/office/powerpoint/2010/main" val="2318382940"/>
      </p:ext>
    </p:extLst>
  </p:cSld>
  <p:clrMapOvr>
    <a:masterClrMapping/>
  </p:clrMapOvr>
  <p:transition spd="slow">
    <p:push dir="u"/>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
            <a:ext cx="12192000" cy="685799"/>
          </a:xfrm>
          <a:prstGeom prst="rect">
            <a:avLst/>
          </a:prstGeom>
        </p:spPr>
      </p:pic>
      <p:sp>
        <p:nvSpPr>
          <p:cNvPr id="4" name="Title 1"/>
          <p:cNvSpPr>
            <a:spLocks noGrp="1"/>
          </p:cNvSpPr>
          <p:nvPr>
            <p:ph type="title"/>
          </p:nvPr>
        </p:nvSpPr>
        <p:spPr>
          <a:xfrm>
            <a:off x="838200" y="909640"/>
            <a:ext cx="10515600" cy="1325563"/>
          </a:xfrm>
        </p:spPr>
        <p:txBody>
          <a:bodyPr/>
          <a:lstStyle/>
          <a:p>
            <a:r>
              <a:rPr lang="en-US"/>
              <a:t>Click to edit Master title style</a:t>
            </a:r>
            <a:endParaRPr lang="en-US" dirty="0"/>
          </a:p>
        </p:txBody>
      </p:sp>
      <p:sp>
        <p:nvSpPr>
          <p:cNvPr id="5" name="Content Placeholder 2"/>
          <p:cNvSpPr>
            <a:spLocks noGrp="1"/>
          </p:cNvSpPr>
          <p:nvPr>
            <p:ph sz="half" idx="1"/>
          </p:nvPr>
        </p:nvSpPr>
        <p:spPr>
          <a:xfrm>
            <a:off x="838200" y="2370138"/>
            <a:ext cx="5181600" cy="37707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2"/>
          </p:nvPr>
        </p:nvSpPr>
        <p:spPr>
          <a:xfrm>
            <a:off x="6172200" y="2370138"/>
            <a:ext cx="5181600" cy="37707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323530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47A90-5B65-463F-9CDE-0253CE4B67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6A487F-2AF3-4350-AFC6-A3DBA92644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7081CF-4C95-46B8-BBDC-AE0EBB2CF9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3A4090F-B276-487F-8A24-3E2EB05EB5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EABF143-DA27-43D1-85C4-15B8C41C2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0485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pic>
        <p:nvPicPr>
          <p:cNvPr id="3"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
            <a:ext cx="12192000" cy="685799"/>
          </a:xfrm>
          <a:prstGeom prst="rect">
            <a:avLst/>
          </a:prstGeom>
        </p:spPr>
      </p:pic>
      <p:sp>
        <p:nvSpPr>
          <p:cNvPr id="5" name="Text Placeholder 2"/>
          <p:cNvSpPr>
            <a:spLocks noGrp="1"/>
          </p:cNvSpPr>
          <p:nvPr>
            <p:ph type="body" idx="1"/>
          </p:nvPr>
        </p:nvSpPr>
        <p:spPr>
          <a:xfrm>
            <a:off x="839789" y="111327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3"/>
          <p:cNvSpPr>
            <a:spLocks noGrp="1"/>
          </p:cNvSpPr>
          <p:nvPr>
            <p:ph sz="half" idx="2"/>
          </p:nvPr>
        </p:nvSpPr>
        <p:spPr>
          <a:xfrm>
            <a:off x="839789" y="193718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4"/>
          <p:cNvSpPr>
            <a:spLocks noGrp="1"/>
          </p:cNvSpPr>
          <p:nvPr>
            <p:ph type="body" sz="quarter" idx="3"/>
          </p:nvPr>
        </p:nvSpPr>
        <p:spPr>
          <a:xfrm>
            <a:off x="6172201" y="111327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p:cNvSpPr>
            <a:spLocks noGrp="1"/>
          </p:cNvSpPr>
          <p:nvPr>
            <p:ph sz="quarter" idx="4"/>
          </p:nvPr>
        </p:nvSpPr>
        <p:spPr>
          <a:xfrm>
            <a:off x="6172201" y="193718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2378750"/>
      </p:ext>
    </p:extLst>
  </p:cSld>
  <p:clrMapOvr>
    <a:masterClrMapping/>
  </p:clrMapOvr>
  <p:transition spd="slow">
    <p:push dir="u"/>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3"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
            <a:ext cx="12192000" cy="685799"/>
          </a:xfrm>
          <a:prstGeom prst="rect">
            <a:avLst/>
          </a:prstGeom>
        </p:spPr>
      </p:pic>
      <p:sp>
        <p:nvSpPr>
          <p:cNvPr id="4" name="Title 1"/>
          <p:cNvSpPr>
            <a:spLocks noGrp="1"/>
          </p:cNvSpPr>
          <p:nvPr>
            <p:ph type="title"/>
          </p:nvPr>
        </p:nvSpPr>
        <p:spPr>
          <a:xfrm>
            <a:off x="839788" y="944563"/>
            <a:ext cx="3932237" cy="1600200"/>
          </a:xfrm>
        </p:spPr>
        <p:txBody>
          <a:bodyPr anchor="b"/>
          <a:lstStyle>
            <a:lvl1pPr>
              <a:defRPr sz="3200"/>
            </a:lvl1pPr>
          </a:lstStyle>
          <a:p>
            <a:r>
              <a:rPr lang="en-US"/>
              <a:t>Click to edit Master title style</a:t>
            </a:r>
            <a:endParaRPr lang="en-US" dirty="0"/>
          </a:p>
        </p:txBody>
      </p:sp>
      <p:sp>
        <p:nvSpPr>
          <p:cNvPr id="5" name="Picture Placeholder 2"/>
          <p:cNvSpPr>
            <a:spLocks noGrp="1" noChangeAspect="1"/>
          </p:cNvSpPr>
          <p:nvPr>
            <p:ph type="pic" idx="1"/>
          </p:nvPr>
        </p:nvSpPr>
        <p:spPr>
          <a:xfrm>
            <a:off x="5183188" y="944564"/>
            <a:ext cx="6172200" cy="514822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Text Placeholder 3"/>
          <p:cNvSpPr>
            <a:spLocks noGrp="1"/>
          </p:cNvSpPr>
          <p:nvPr>
            <p:ph type="body" sz="half" idx="2"/>
          </p:nvPr>
        </p:nvSpPr>
        <p:spPr>
          <a:xfrm>
            <a:off x="839788" y="2544764"/>
            <a:ext cx="3932237" cy="35480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8422988"/>
      </p:ext>
    </p:extLst>
  </p:cSld>
  <p:clrMapOvr>
    <a:masterClrMapping/>
  </p:clrMapOvr>
  <p:transition spd="slow">
    <p:push dir="u"/>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pic>
        <p:nvPicPr>
          <p:cNvPr id="3"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
            <a:ext cx="12192000" cy="685799"/>
          </a:xfrm>
          <a:prstGeom prst="rect">
            <a:avLst/>
          </a:prstGeom>
        </p:spPr>
      </p:pic>
      <p:sp>
        <p:nvSpPr>
          <p:cNvPr id="4" name="Title 1"/>
          <p:cNvSpPr>
            <a:spLocks noGrp="1"/>
          </p:cNvSpPr>
          <p:nvPr>
            <p:ph type="title"/>
          </p:nvPr>
        </p:nvSpPr>
        <p:spPr>
          <a:xfrm>
            <a:off x="839788" y="944563"/>
            <a:ext cx="3932237" cy="1600200"/>
          </a:xfrm>
        </p:spPr>
        <p:txBody>
          <a:bodyPr anchor="b"/>
          <a:lstStyle>
            <a:lvl1pPr>
              <a:defRPr sz="3200"/>
            </a:lvl1pPr>
          </a:lstStyle>
          <a:p>
            <a:r>
              <a:rPr lang="en-US"/>
              <a:t>Click to edit Master title style</a:t>
            </a:r>
            <a:endParaRPr lang="en-US" dirty="0"/>
          </a:p>
        </p:txBody>
      </p:sp>
      <p:sp>
        <p:nvSpPr>
          <p:cNvPr id="5" name="Content Placeholder 2"/>
          <p:cNvSpPr>
            <a:spLocks noGrp="1"/>
          </p:cNvSpPr>
          <p:nvPr>
            <p:ph idx="1"/>
          </p:nvPr>
        </p:nvSpPr>
        <p:spPr>
          <a:xfrm>
            <a:off x="5183188" y="944564"/>
            <a:ext cx="6172200" cy="51867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p:cNvSpPr>
            <a:spLocks noGrp="1"/>
          </p:cNvSpPr>
          <p:nvPr>
            <p:ph type="body" sz="half" idx="2"/>
          </p:nvPr>
        </p:nvSpPr>
        <p:spPr>
          <a:xfrm>
            <a:off x="839788" y="2544764"/>
            <a:ext cx="3932237" cy="358653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43460722"/>
      </p:ext>
    </p:extLst>
  </p:cSld>
  <p:clrMapOvr>
    <a:masterClrMapping/>
  </p:clrMapOvr>
  <p:transition spd="slow">
    <p:push dir="u"/>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and Sidebar">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69901"/>
          <a:stretch/>
        </p:blipFill>
        <p:spPr>
          <a:xfrm flipH="1">
            <a:off x="-1" y="0"/>
            <a:ext cx="3669671" cy="6858000"/>
          </a:xfrm>
          <a:prstGeom prst="rect">
            <a:avLst/>
          </a:prstGeom>
        </p:spPr>
      </p:pic>
      <p:sp>
        <p:nvSpPr>
          <p:cNvPr id="6" name="Title 1"/>
          <p:cNvSpPr>
            <a:spLocks noGrp="1"/>
          </p:cNvSpPr>
          <p:nvPr>
            <p:ph type="title"/>
          </p:nvPr>
        </p:nvSpPr>
        <p:spPr>
          <a:xfrm>
            <a:off x="440584" y="671639"/>
            <a:ext cx="2807021" cy="1873124"/>
          </a:xfrm>
        </p:spPr>
        <p:txBody>
          <a:bodyPr anchor="b"/>
          <a:lstStyle>
            <a:lvl1pPr>
              <a:defRPr sz="3200"/>
            </a:lvl1pPr>
          </a:lstStyle>
          <a:p>
            <a:r>
              <a:rPr lang="en-US"/>
              <a:t>Click to edit Master title style</a:t>
            </a:r>
            <a:endParaRPr lang="en-US" dirty="0"/>
          </a:p>
        </p:txBody>
      </p:sp>
      <p:sp>
        <p:nvSpPr>
          <p:cNvPr id="9" name="Content Placeholder 2"/>
          <p:cNvSpPr>
            <a:spLocks noGrp="1"/>
          </p:cNvSpPr>
          <p:nvPr>
            <p:ph idx="1"/>
          </p:nvPr>
        </p:nvSpPr>
        <p:spPr>
          <a:xfrm>
            <a:off x="4078385" y="944564"/>
            <a:ext cx="7520199" cy="51867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half" idx="2"/>
          </p:nvPr>
        </p:nvSpPr>
        <p:spPr>
          <a:xfrm>
            <a:off x="440583" y="2544764"/>
            <a:ext cx="2807023" cy="358653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57344847"/>
      </p:ext>
    </p:extLst>
  </p:cSld>
  <p:clrMapOvr>
    <a:masterClrMapping/>
  </p:clrMapOvr>
  <p:transition spd="slow">
    <p:push dir="u"/>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pic>
        <p:nvPicPr>
          <p:cNvPr id="3"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
            <a:ext cx="12192000" cy="685799"/>
          </a:xfrm>
          <a:prstGeom prst="rect">
            <a:avLst/>
          </a:prstGeom>
        </p:spPr>
      </p:pic>
      <p:sp>
        <p:nvSpPr>
          <p:cNvPr id="4" name="Title 1"/>
          <p:cNvSpPr>
            <a:spLocks noGrp="1"/>
          </p:cNvSpPr>
          <p:nvPr>
            <p:ph type="title"/>
          </p:nvPr>
        </p:nvSpPr>
        <p:spPr>
          <a:xfrm>
            <a:off x="838200" y="952268"/>
            <a:ext cx="10515600" cy="1325563"/>
          </a:xfrm>
        </p:spPr>
        <p:txBody>
          <a:bodyPr/>
          <a:lstStyle/>
          <a:p>
            <a:r>
              <a:rPr lang="en-US"/>
              <a:t>Click to edit Master title style</a:t>
            </a:r>
            <a:endParaRPr lang="en-US" dirty="0"/>
          </a:p>
        </p:txBody>
      </p:sp>
    </p:spTree>
    <p:extLst>
      <p:ext uri="{BB962C8B-B14F-4D97-AF65-F5344CB8AC3E}">
        <p14:creationId xmlns:p14="http://schemas.microsoft.com/office/powerpoint/2010/main" val="4096244017"/>
      </p:ext>
    </p:extLst>
  </p:cSld>
  <p:clrMapOvr>
    <a:masterClrMapping/>
  </p:clrMapOvr>
  <p:transition spd="slow">
    <p:push dir="u"/>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85447"/>
            <a:ext cx="10515600" cy="1325563"/>
          </a:xfrm>
        </p:spPr>
        <p:txBody>
          <a:bodyPr/>
          <a:lstStyle>
            <a:lvl1pPr>
              <a:defRPr>
                <a:solidFill>
                  <a:srgbClr val="345884"/>
                </a:solidFill>
              </a:defRPr>
            </a:lvl1pPr>
          </a:lstStyle>
          <a:p>
            <a:r>
              <a:rPr lang="en-US"/>
              <a:t>Click to edit Master title style</a:t>
            </a:r>
            <a:endParaRPr lang="en-US" dirty="0"/>
          </a:p>
        </p:txBody>
      </p:sp>
    </p:spTree>
    <p:extLst>
      <p:ext uri="{BB962C8B-B14F-4D97-AF65-F5344CB8AC3E}">
        <p14:creationId xmlns:p14="http://schemas.microsoft.com/office/powerpoint/2010/main" val="1272043538"/>
      </p:ext>
    </p:extLst>
  </p:cSld>
  <p:clrMapOvr>
    <a:masterClrMapping/>
  </p:clrMapOvr>
  <p:transition spd="slow">
    <p:push dir="u"/>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bg1"/>
        </a:solidFill>
        <a:effectLst/>
      </p:bgPr>
    </p:bg>
    <p:spTree>
      <p:nvGrpSpPr>
        <p:cNvPr id="1" name=""/>
        <p:cNvGrpSpPr/>
        <p:nvPr/>
      </p:nvGrpSpPr>
      <p:grpSpPr>
        <a:xfrm>
          <a:off x="0" y="0"/>
          <a:ext cx="0" cy="0"/>
          <a:chOff x="0" y="0"/>
          <a:chExt cx="0" cy="0"/>
        </a:xfrm>
      </p:grpSpPr>
      <p:sp>
        <p:nvSpPr>
          <p:cNvPr id="3" name="Vertical Title 1"/>
          <p:cNvSpPr>
            <a:spLocks noGrp="1"/>
          </p:cNvSpPr>
          <p:nvPr>
            <p:ph type="title" orient="vert"/>
          </p:nvPr>
        </p:nvSpPr>
        <p:spPr>
          <a:xfrm>
            <a:off x="8724901" y="943276"/>
            <a:ext cx="2628900" cy="5233687"/>
          </a:xfrm>
        </p:spPr>
        <p:txBody>
          <a:bodyPr vert="eaVert"/>
          <a:lstStyle/>
          <a:p>
            <a:r>
              <a:rPr lang="en-US"/>
              <a:t>Click to edit Master title style</a:t>
            </a:r>
            <a:endParaRPr lang="en-US" dirty="0"/>
          </a:p>
        </p:txBody>
      </p:sp>
      <p:sp>
        <p:nvSpPr>
          <p:cNvPr id="4" name="Vertical Text Placeholder 2"/>
          <p:cNvSpPr>
            <a:spLocks noGrp="1"/>
          </p:cNvSpPr>
          <p:nvPr>
            <p:ph type="body" orient="vert" idx="1"/>
          </p:nvPr>
        </p:nvSpPr>
        <p:spPr>
          <a:xfrm>
            <a:off x="838201" y="943276"/>
            <a:ext cx="7734300" cy="52336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
            <a:ext cx="12192000" cy="685799"/>
          </a:xfrm>
          <a:prstGeom prst="rect">
            <a:avLst/>
          </a:prstGeom>
        </p:spPr>
      </p:pic>
    </p:spTree>
    <p:extLst>
      <p:ext uri="{BB962C8B-B14F-4D97-AF65-F5344CB8AC3E}">
        <p14:creationId xmlns:p14="http://schemas.microsoft.com/office/powerpoint/2010/main" val="1201208731"/>
      </p:ext>
    </p:extLst>
  </p:cSld>
  <p:clrMapOvr>
    <a:masterClrMapping/>
  </p:clrMapOvr>
  <p:transition spd="slow">
    <p:push dir="u"/>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6770" y="109149"/>
            <a:ext cx="11619804" cy="849955"/>
          </a:xfrm>
          <a:prstGeom prst="rect">
            <a:avLst/>
          </a:prstGeom>
        </p:spPr>
        <p:txBody>
          <a:bodyPr vert="horz">
            <a:normAutofit/>
          </a:bodyPr>
          <a:lstStyle>
            <a:lvl1pPr algn="l">
              <a:defRPr sz="4267" b="1" i="0">
                <a:solidFill>
                  <a:schemeClr val="tx2"/>
                </a:solidFill>
                <a:latin typeface="Arial" panose="020B0604020202020204" pitchFamily="34" charset="0"/>
                <a:cs typeface="Arial" panose="020B0604020202020204" pitchFamily="34" charset="0"/>
              </a:defRPr>
            </a:lvl1pPr>
          </a:lstStyle>
          <a:p>
            <a:r>
              <a:rPr lang="en-US" dirty="0"/>
              <a:t>Title of Slide</a:t>
            </a:r>
          </a:p>
        </p:txBody>
      </p:sp>
      <p:sp>
        <p:nvSpPr>
          <p:cNvPr id="7" name="Text Placeholder 6"/>
          <p:cNvSpPr>
            <a:spLocks noGrp="1"/>
          </p:cNvSpPr>
          <p:nvPr>
            <p:ph type="body" sz="quarter" idx="10"/>
          </p:nvPr>
        </p:nvSpPr>
        <p:spPr>
          <a:xfrm>
            <a:off x="457204" y="1183130"/>
            <a:ext cx="11619369" cy="5200477"/>
          </a:xfrm>
          <a:prstGeom prst="rect">
            <a:avLst/>
          </a:prstGeom>
        </p:spPr>
        <p:txBody>
          <a:bodyPr vert="horz">
            <a:normAutofit/>
          </a:bodyPr>
          <a:lstStyle>
            <a:lvl1pPr marL="457165" indent="-457165">
              <a:buClr>
                <a:schemeClr val="tx2"/>
              </a:buClr>
              <a:buFont typeface="Arial" panose="020B0604020202020204" pitchFamily="34" charset="0"/>
              <a:buChar char="•"/>
              <a:defRPr sz="4800" b="0" i="0">
                <a:solidFill>
                  <a:schemeClr val="tx2"/>
                </a:solidFill>
                <a:latin typeface="Arial" panose="020B0604020202020204" pitchFamily="34" charset="0"/>
                <a:cs typeface="Arial" panose="020B0604020202020204" pitchFamily="34" charset="0"/>
              </a:defRPr>
            </a:lvl1pPr>
            <a:lvl2pPr marL="990526" indent="-380973">
              <a:buClr>
                <a:schemeClr val="tx2"/>
              </a:buClr>
              <a:buSzPct val="60000"/>
              <a:buFont typeface="Courier New" panose="02070309020205020404" pitchFamily="49" charset="0"/>
              <a:buChar char="o"/>
              <a:defRPr sz="4267" b="0" i="0">
                <a:solidFill>
                  <a:schemeClr val="tx2"/>
                </a:solidFill>
                <a:latin typeface="Arial" panose="020B0604020202020204" pitchFamily="34" charset="0"/>
                <a:cs typeface="Arial" panose="020B0604020202020204" pitchFamily="34" charset="0"/>
              </a:defRPr>
            </a:lvl2pPr>
            <a:lvl3pPr marL="1676275" indent="-457165">
              <a:buClr>
                <a:schemeClr val="tx2"/>
              </a:buClr>
              <a:buFont typeface="Wingdings" panose="05000000000000000000" pitchFamily="2" charset="2"/>
              <a:buChar char="§"/>
              <a:defRPr sz="3733" b="0" i="0">
                <a:solidFill>
                  <a:schemeClr val="tx2"/>
                </a:solidFill>
                <a:latin typeface="Arial" panose="020B0604020202020204" pitchFamily="34" charset="0"/>
                <a:cs typeface="Arial" panose="020B0604020202020204" pitchFamily="34" charset="0"/>
              </a:defRPr>
            </a:lvl3pPr>
            <a:lvl4pPr marL="2133440" indent="-304778">
              <a:buClr>
                <a:schemeClr val="tx2"/>
              </a:buClr>
              <a:buSzPct val="80000"/>
              <a:buFont typeface="Arial" panose="020B0604020202020204" pitchFamily="34" charset="0"/>
              <a:buChar char="□"/>
              <a:defRPr sz="3200" b="0" i="0">
                <a:solidFill>
                  <a:schemeClr val="tx2"/>
                </a:solidFill>
                <a:latin typeface="Arial" panose="020B0604020202020204" pitchFamily="34" charset="0"/>
                <a:cs typeface="Arial" panose="020B0604020202020204" pitchFamily="34" charset="0"/>
              </a:defRPr>
            </a:lvl4pPr>
            <a:lvl5pPr>
              <a:buClr>
                <a:schemeClr val="tx2"/>
              </a:buClr>
              <a:defRPr sz="2667" b="0" i="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41112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11220" y="1132629"/>
            <a:ext cx="11758139" cy="5212187"/>
          </a:xfrm>
          <a:prstGeom prst="rect">
            <a:avLst/>
          </a:prstGeom>
        </p:spPr>
        <p:txBody>
          <a:bodyPr>
            <a:normAutofit/>
          </a:bodyPr>
          <a:lstStyle>
            <a:lvl1pPr marL="0" indent="0" algn="ctr">
              <a:buNone/>
              <a:defRPr>
                <a:solidFill>
                  <a:schemeClr val="tx1"/>
                </a:solidFill>
              </a:defRPr>
            </a:lvl1pPr>
          </a:lstStyle>
          <a:p>
            <a:endParaRPr lang="en-US" dirty="0"/>
          </a:p>
          <a:p>
            <a:endParaRPr lang="en-US" dirty="0"/>
          </a:p>
          <a:p>
            <a:r>
              <a:rPr lang="en-US" dirty="0"/>
              <a:t>Click the icon below to insert image/graphics</a:t>
            </a:r>
          </a:p>
        </p:txBody>
      </p:sp>
      <p:sp>
        <p:nvSpPr>
          <p:cNvPr id="7" name="Title 1"/>
          <p:cNvSpPr>
            <a:spLocks noGrp="1"/>
          </p:cNvSpPr>
          <p:nvPr>
            <p:ph type="title" hasCustomPrompt="1"/>
          </p:nvPr>
        </p:nvSpPr>
        <p:spPr>
          <a:xfrm>
            <a:off x="456770" y="109158"/>
            <a:ext cx="11612589" cy="833697"/>
          </a:xfrm>
          <a:prstGeom prst="rect">
            <a:avLst/>
          </a:prstGeom>
        </p:spPr>
        <p:txBody>
          <a:bodyPr vert="horz">
            <a:normAutofit/>
          </a:bodyPr>
          <a:lstStyle>
            <a:lvl1pPr algn="l">
              <a:defRPr lang="en-US" sz="4267" b="1" i="0" kern="1200" dirty="0">
                <a:solidFill>
                  <a:schemeClr val="tx2"/>
                </a:solidFill>
                <a:latin typeface="Arial" panose="020B0604020202020204" pitchFamily="34" charset="0"/>
                <a:ea typeface="+mj-ea"/>
                <a:cs typeface="Arial" panose="020B0604020202020204" pitchFamily="34" charset="0"/>
              </a:defRPr>
            </a:lvl1pPr>
          </a:lstStyle>
          <a:p>
            <a:r>
              <a:rPr lang="en-US" dirty="0"/>
              <a:t>Title of Slide</a:t>
            </a:r>
          </a:p>
        </p:txBody>
      </p:sp>
    </p:spTree>
    <p:extLst>
      <p:ext uri="{BB962C8B-B14F-4D97-AF65-F5344CB8AC3E}">
        <p14:creationId xmlns:p14="http://schemas.microsoft.com/office/powerpoint/2010/main" val="16926750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xt and Graphic">
    <p:spTree>
      <p:nvGrpSpPr>
        <p:cNvPr id="1" name=""/>
        <p:cNvGrpSpPr/>
        <p:nvPr/>
      </p:nvGrpSpPr>
      <p:grpSpPr>
        <a:xfrm>
          <a:off x="0" y="0"/>
          <a:ext cx="0" cy="0"/>
          <a:chOff x="0" y="0"/>
          <a:chExt cx="0" cy="0"/>
        </a:xfrm>
      </p:grpSpPr>
      <p:sp>
        <p:nvSpPr>
          <p:cNvPr id="12" name="Content Placeholder 11"/>
          <p:cNvSpPr>
            <a:spLocks noGrp="1"/>
          </p:cNvSpPr>
          <p:nvPr>
            <p:ph sz="quarter" idx="11" hasCustomPrompt="1"/>
          </p:nvPr>
        </p:nvSpPr>
        <p:spPr>
          <a:xfrm>
            <a:off x="5672674" y="1197558"/>
            <a:ext cx="6411113" cy="5198553"/>
          </a:xfrm>
          <a:prstGeom prst="rect">
            <a:avLst/>
          </a:prstGeom>
        </p:spPr>
        <p:txBody>
          <a:bodyPr>
            <a:normAutofit/>
          </a:bodyPr>
          <a:lstStyle>
            <a:lvl1pPr marL="0" indent="0">
              <a:buNone/>
              <a:defRPr baseline="0">
                <a:solidFill>
                  <a:schemeClr val="tx1"/>
                </a:solidFill>
              </a:defRPr>
            </a:lvl1pPr>
          </a:lstStyle>
          <a:p>
            <a:pPr lvl="0"/>
            <a:r>
              <a:rPr lang="en-US" dirty="0"/>
              <a:t>Click an icon below to insert image/graphics</a:t>
            </a:r>
          </a:p>
        </p:txBody>
      </p:sp>
      <p:sp>
        <p:nvSpPr>
          <p:cNvPr id="17" name="Title 1"/>
          <p:cNvSpPr>
            <a:spLocks noGrp="1"/>
          </p:cNvSpPr>
          <p:nvPr>
            <p:ph type="title" hasCustomPrompt="1"/>
          </p:nvPr>
        </p:nvSpPr>
        <p:spPr>
          <a:xfrm>
            <a:off x="456770" y="109158"/>
            <a:ext cx="11627017" cy="817441"/>
          </a:xfrm>
          <a:prstGeom prst="rect">
            <a:avLst/>
          </a:prstGeom>
        </p:spPr>
        <p:txBody>
          <a:bodyPr vert="horz">
            <a:normAutofit/>
          </a:bodyPr>
          <a:lstStyle>
            <a:lvl1pPr algn="l">
              <a:defRPr sz="4267" b="1" i="0">
                <a:solidFill>
                  <a:schemeClr val="tx2"/>
                </a:solidFill>
                <a:latin typeface="Arial" panose="020B0604020202020204" pitchFamily="34" charset="0"/>
                <a:cs typeface="Arial" panose="020B0604020202020204" pitchFamily="34" charset="0"/>
              </a:defRPr>
            </a:lvl1pPr>
          </a:lstStyle>
          <a:p>
            <a:r>
              <a:rPr lang="en-US" dirty="0"/>
              <a:t>Title of Slide</a:t>
            </a:r>
          </a:p>
        </p:txBody>
      </p:sp>
      <p:sp>
        <p:nvSpPr>
          <p:cNvPr id="5" name="Text Placeholder 6">
            <a:extLst>
              <a:ext uri="{FF2B5EF4-FFF2-40B4-BE49-F238E27FC236}">
                <a16:creationId xmlns:a16="http://schemas.microsoft.com/office/drawing/2014/main" id="{E757656B-6117-4ACD-8EF1-6A92565E900C}"/>
              </a:ext>
            </a:extLst>
          </p:cNvPr>
          <p:cNvSpPr>
            <a:spLocks noGrp="1"/>
          </p:cNvSpPr>
          <p:nvPr>
            <p:ph type="body" sz="quarter" idx="10" hasCustomPrompt="1"/>
          </p:nvPr>
        </p:nvSpPr>
        <p:spPr>
          <a:xfrm>
            <a:off x="457204" y="1183130"/>
            <a:ext cx="5011161" cy="5200477"/>
          </a:xfrm>
          <a:prstGeom prst="rect">
            <a:avLst/>
          </a:prstGeom>
        </p:spPr>
        <p:txBody>
          <a:bodyPr vert="horz">
            <a:normAutofit/>
          </a:bodyPr>
          <a:lstStyle>
            <a:lvl1pPr marL="457165" indent="-457165">
              <a:buClr>
                <a:schemeClr val="tx2"/>
              </a:buClr>
              <a:buFont typeface="Arial" panose="020B0604020202020204" pitchFamily="34" charset="0"/>
              <a:buChar char="•"/>
              <a:defRPr sz="4800" b="0" i="0">
                <a:solidFill>
                  <a:schemeClr val="tx2"/>
                </a:solidFill>
                <a:latin typeface="Arial" panose="020B0604020202020204" pitchFamily="34" charset="0"/>
                <a:cs typeface="Arial" panose="020B0604020202020204" pitchFamily="34" charset="0"/>
              </a:defRPr>
            </a:lvl1pPr>
            <a:lvl2pPr marL="990526" indent="-380973">
              <a:buClr>
                <a:schemeClr val="tx2"/>
              </a:buClr>
              <a:buSzPct val="60000"/>
              <a:buFont typeface="Courier New" panose="02070309020205020404" pitchFamily="49" charset="0"/>
              <a:buChar char="o"/>
              <a:defRPr sz="4267" b="0" i="0">
                <a:solidFill>
                  <a:schemeClr val="tx2"/>
                </a:solidFill>
                <a:latin typeface="Arial" panose="020B0604020202020204" pitchFamily="34" charset="0"/>
                <a:cs typeface="Arial" panose="020B0604020202020204" pitchFamily="34" charset="0"/>
              </a:defRPr>
            </a:lvl2pPr>
            <a:lvl3pPr marL="1676275" indent="-457165">
              <a:buClr>
                <a:schemeClr val="tx2"/>
              </a:buClr>
              <a:buFont typeface="Wingdings" panose="05000000000000000000" pitchFamily="2" charset="2"/>
              <a:buChar char="§"/>
              <a:defRPr sz="3733" b="0" i="0">
                <a:solidFill>
                  <a:schemeClr val="tx2"/>
                </a:solidFill>
                <a:latin typeface="Arial" panose="020B0604020202020204" pitchFamily="34" charset="0"/>
                <a:cs typeface="Arial" panose="020B0604020202020204" pitchFamily="34" charset="0"/>
              </a:defRPr>
            </a:lvl3pPr>
            <a:lvl4pPr marL="2133440" indent="-304778">
              <a:buClr>
                <a:schemeClr val="tx2"/>
              </a:buClr>
              <a:buSzPct val="80000"/>
              <a:buFont typeface="Arial" panose="020B0604020202020204" pitchFamily="34" charset="0"/>
              <a:buChar char="□"/>
              <a:defRPr sz="3200" b="0" i="0">
                <a:solidFill>
                  <a:schemeClr val="tx2"/>
                </a:solidFill>
                <a:latin typeface="Arial" panose="020B0604020202020204" pitchFamily="34" charset="0"/>
                <a:cs typeface="Arial" panose="020B0604020202020204" pitchFamily="34" charset="0"/>
              </a:defRPr>
            </a:lvl4pPr>
            <a:lvl5pPr>
              <a:buClr>
                <a:schemeClr val="tx2"/>
              </a:buClr>
              <a:defRPr sz="2667" b="0" i="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7072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F0367-C1F6-42EB-8E00-948CBF1346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3DB16C-9DD0-4E86-92A8-6E5F736F67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56774-A852-4436-A983-69C7D06666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9A1D02C-5242-4E09-B10B-4B6C32EB4A4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28BB44B-8793-4B10-A35F-079BC31BC0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9934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Graphics">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456770" y="109151"/>
            <a:ext cx="11619804" cy="809315"/>
          </a:xfrm>
          <a:prstGeom prst="rect">
            <a:avLst/>
          </a:prstGeom>
        </p:spPr>
        <p:txBody>
          <a:bodyPr vert="horz">
            <a:normAutofit/>
          </a:bodyPr>
          <a:lstStyle>
            <a:lvl1pPr algn="l">
              <a:defRPr sz="4267" b="1" i="0">
                <a:solidFill>
                  <a:schemeClr val="tx2"/>
                </a:solidFill>
                <a:latin typeface="Arial" panose="020B0604020202020204" pitchFamily="34" charset="0"/>
                <a:cs typeface="Arial" panose="020B0604020202020204" pitchFamily="34" charset="0"/>
              </a:defRPr>
            </a:lvl1pPr>
          </a:lstStyle>
          <a:p>
            <a:r>
              <a:rPr lang="en-US" dirty="0"/>
              <a:t>Title of Slide</a:t>
            </a:r>
          </a:p>
        </p:txBody>
      </p:sp>
      <p:sp>
        <p:nvSpPr>
          <p:cNvPr id="5" name="Content Placeholder 11"/>
          <p:cNvSpPr>
            <a:spLocks noGrp="1"/>
          </p:cNvSpPr>
          <p:nvPr>
            <p:ph sz="quarter" idx="11" hasCustomPrompt="1"/>
          </p:nvPr>
        </p:nvSpPr>
        <p:spPr>
          <a:xfrm>
            <a:off x="6295054" y="1175915"/>
            <a:ext cx="5781519" cy="5257709"/>
          </a:xfrm>
          <a:prstGeom prst="rect">
            <a:avLst/>
          </a:prstGeom>
        </p:spPr>
        <p:txBody>
          <a:bodyPr>
            <a:normAutofit/>
          </a:bodyPr>
          <a:lstStyle>
            <a:lvl1pPr marL="0" indent="0">
              <a:buNone/>
              <a:defRPr>
                <a:solidFill>
                  <a:schemeClr val="tx1"/>
                </a:solidFill>
              </a:defRPr>
            </a:lvl1pPr>
          </a:lstStyle>
          <a:p>
            <a:r>
              <a:rPr lang="en-US" dirty="0"/>
              <a:t>Click an icon below to insert image/graphics</a:t>
            </a:r>
          </a:p>
        </p:txBody>
      </p:sp>
      <p:sp>
        <p:nvSpPr>
          <p:cNvPr id="6" name="Content Placeholder 11"/>
          <p:cNvSpPr>
            <a:spLocks noGrp="1"/>
          </p:cNvSpPr>
          <p:nvPr>
            <p:ph sz="quarter" idx="12" hasCustomPrompt="1"/>
          </p:nvPr>
        </p:nvSpPr>
        <p:spPr>
          <a:xfrm>
            <a:off x="236032" y="1175915"/>
            <a:ext cx="5775889" cy="5257709"/>
          </a:xfrm>
          <a:prstGeom prst="rect">
            <a:avLst/>
          </a:prstGeom>
        </p:spPr>
        <p:txBody>
          <a:bodyPr>
            <a:normAutofit/>
          </a:bodyPr>
          <a:lstStyle>
            <a:lvl1pPr marL="0" indent="0">
              <a:buNone/>
              <a:defRPr>
                <a:solidFill>
                  <a:schemeClr val="tx1"/>
                </a:solidFill>
              </a:defRPr>
            </a:lvl1pPr>
          </a:lstStyle>
          <a:p>
            <a:r>
              <a:rPr lang="en-US" dirty="0"/>
              <a:t>Click an icon below to insert image/graphics</a:t>
            </a:r>
          </a:p>
        </p:txBody>
      </p:sp>
    </p:spTree>
    <p:extLst>
      <p:ext uri="{BB962C8B-B14F-4D97-AF65-F5344CB8AC3E}">
        <p14:creationId xmlns:p14="http://schemas.microsoft.com/office/powerpoint/2010/main" val="2372370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8C05E7-EF4A-41E5-A560-8087CEB5DD7D}" type="datetimeFigureOut">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301919-B986-462D-8FCB-E37AE4D72018}" type="slidenum">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Rectangle 4"/>
          <p:cNvSpPr/>
          <p:nvPr userDrawn="1"/>
        </p:nvSpPr>
        <p:spPr>
          <a:xfrm>
            <a:off x="-165877" y="-62204"/>
            <a:ext cx="12473993" cy="7010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029387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767" y="274639"/>
            <a:ext cx="11125636" cy="794901"/>
          </a:xfrm>
          <a:prstGeom prst="rect">
            <a:avLst/>
          </a:prstGeom>
        </p:spPr>
        <p:txBody>
          <a:bodyPr vert="horz"/>
          <a:lstStyle>
            <a:lvl1pPr algn="l">
              <a:defRPr sz="24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6"/>
          <p:cNvSpPr>
            <a:spLocks noGrp="1"/>
          </p:cNvSpPr>
          <p:nvPr>
            <p:ph type="body" sz="quarter" idx="10"/>
          </p:nvPr>
        </p:nvSpPr>
        <p:spPr>
          <a:xfrm>
            <a:off x="457201" y="1636892"/>
            <a:ext cx="11125200" cy="4167481"/>
          </a:xfrm>
          <a:prstGeom prst="rect">
            <a:avLst/>
          </a:prstGeom>
        </p:spPr>
        <p:txBody>
          <a:bodyPr vert="horz"/>
          <a:lstStyle>
            <a:lvl1pPr>
              <a:buFont typeface="Wingdings" charset="2"/>
              <a:buChar char="§"/>
              <a:defRPr sz="2000" b="0" i="0">
                <a:solidFill>
                  <a:srgbClr val="2041A5"/>
                </a:solidFill>
                <a:latin typeface="Arial" panose="020B0604020202020204" pitchFamily="34" charset="0"/>
                <a:cs typeface="Arial" panose="020B0604020202020204" pitchFamily="34" charset="0"/>
              </a:defRPr>
            </a:lvl1pPr>
            <a:lvl2pPr>
              <a:buFont typeface="Arial"/>
              <a:buChar char="•"/>
              <a:defRPr sz="1800" b="0" i="0">
                <a:solidFill>
                  <a:srgbClr val="2041A5"/>
                </a:solidFill>
                <a:latin typeface="Arial" panose="020B0604020202020204" pitchFamily="34" charset="0"/>
                <a:cs typeface="Arial" panose="020B0604020202020204" pitchFamily="34" charset="0"/>
              </a:defRPr>
            </a:lvl2pPr>
            <a:lvl3pPr>
              <a:buFont typeface="Courier New"/>
              <a:buChar char="o"/>
              <a:defRPr sz="1600" b="0" i="0">
                <a:solidFill>
                  <a:srgbClr val="2041A5"/>
                </a:solidFill>
                <a:latin typeface="Arial" panose="020B0604020202020204" pitchFamily="34" charset="0"/>
                <a:cs typeface="Arial" panose="020B0604020202020204" pitchFamily="34" charset="0"/>
              </a:defRPr>
            </a:lvl3pPr>
            <a:lvl4pPr>
              <a:defRPr sz="1400" b="0" i="0">
                <a:solidFill>
                  <a:srgbClr val="2041A5"/>
                </a:solidFill>
                <a:latin typeface="Arial" panose="020B0604020202020204" pitchFamily="34" charset="0"/>
                <a:cs typeface="Arial" panose="020B0604020202020204" pitchFamily="34" charset="0"/>
              </a:defRPr>
            </a:lvl4pPr>
            <a:lvl5pPr>
              <a:defRPr sz="1200" b="0" i="0">
                <a:solidFill>
                  <a:srgbClr val="2041A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47234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6769" y="174174"/>
            <a:ext cx="11125636" cy="907205"/>
          </a:xfrm>
          <a:prstGeom prst="rect">
            <a:avLst/>
          </a:prstGeom>
        </p:spPr>
        <p:txBody>
          <a:bodyPr vert="horz">
            <a:normAutofit/>
          </a:bodyPr>
          <a:lstStyle>
            <a:lvl1pPr algn="l">
              <a:defRPr sz="2400" b="1" i="0">
                <a:solidFill>
                  <a:schemeClr val="tx2"/>
                </a:solidFill>
                <a:latin typeface="Arial" panose="020B0604020202020204" pitchFamily="34" charset="0"/>
                <a:cs typeface="Arial" panose="020B0604020202020204" pitchFamily="34" charset="0"/>
              </a:defRPr>
            </a:lvl1pPr>
          </a:lstStyle>
          <a:p>
            <a:r>
              <a:rPr lang="en-US" dirty="0"/>
              <a:t>Title of Slide</a:t>
            </a:r>
          </a:p>
        </p:txBody>
      </p:sp>
      <p:sp>
        <p:nvSpPr>
          <p:cNvPr id="7" name="Text Placeholder 6"/>
          <p:cNvSpPr>
            <a:spLocks noGrp="1"/>
          </p:cNvSpPr>
          <p:nvPr>
            <p:ph type="body" sz="quarter" idx="10"/>
          </p:nvPr>
        </p:nvSpPr>
        <p:spPr>
          <a:xfrm>
            <a:off x="457201" y="1636894"/>
            <a:ext cx="11125200" cy="4167481"/>
          </a:xfrm>
          <a:prstGeom prst="rect">
            <a:avLst/>
          </a:prstGeom>
        </p:spPr>
        <p:txBody>
          <a:bodyPr vert="horz">
            <a:normAutofit/>
          </a:bodyPr>
          <a:lstStyle>
            <a:lvl1pPr>
              <a:buFont typeface="Wingdings" charset="2"/>
              <a:buChar char="§"/>
              <a:defRPr sz="3600" b="0" i="0">
                <a:solidFill>
                  <a:schemeClr val="tx2"/>
                </a:solidFill>
                <a:latin typeface="Arial" panose="020B0604020202020204" pitchFamily="34" charset="0"/>
                <a:cs typeface="Arial" panose="020B0604020202020204" pitchFamily="34" charset="0"/>
              </a:defRPr>
            </a:lvl1pPr>
            <a:lvl2pPr marL="742932" indent="-285744">
              <a:buSzPct val="60000"/>
              <a:buFont typeface="Arial" panose="020B0604020202020204" pitchFamily="34" charset="0"/>
              <a:buChar char="►"/>
              <a:defRPr sz="3200" b="0" i="0">
                <a:solidFill>
                  <a:schemeClr val="tx2"/>
                </a:solidFill>
                <a:latin typeface="Arial" panose="020B0604020202020204" pitchFamily="34" charset="0"/>
                <a:cs typeface="Arial" panose="020B0604020202020204" pitchFamily="34" charset="0"/>
              </a:defRPr>
            </a:lvl2pPr>
            <a:lvl3pPr marL="1257269" indent="-342891">
              <a:buFont typeface="Arial" panose="020B0604020202020204" pitchFamily="34" charset="0"/>
              <a:buChar char="•"/>
              <a:defRPr sz="2800" b="0" i="0">
                <a:solidFill>
                  <a:schemeClr val="tx2"/>
                </a:solidFill>
                <a:latin typeface="Arial" panose="020B0604020202020204" pitchFamily="34" charset="0"/>
                <a:cs typeface="Arial" panose="020B0604020202020204" pitchFamily="34" charset="0"/>
              </a:defRPr>
            </a:lvl3pPr>
            <a:lvl4pPr marL="1600160" indent="-228594">
              <a:buSzPct val="80000"/>
              <a:buFont typeface="Courier New" panose="02070309020205020404" pitchFamily="49" charset="0"/>
              <a:buChar char="o"/>
              <a:defRPr sz="2400" b="0" i="0">
                <a:solidFill>
                  <a:schemeClr val="tx2"/>
                </a:solidFill>
                <a:latin typeface="Arial" panose="020B0604020202020204" pitchFamily="34" charset="0"/>
                <a:cs typeface="Arial" panose="020B0604020202020204" pitchFamily="34" charset="0"/>
              </a:defRPr>
            </a:lvl4pPr>
            <a:lvl5pPr>
              <a:defRPr sz="2000" b="0" i="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33739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6770" y="109149"/>
            <a:ext cx="11619804" cy="849955"/>
          </a:xfrm>
          <a:prstGeom prst="rect">
            <a:avLst/>
          </a:prstGeom>
        </p:spPr>
        <p:txBody>
          <a:bodyPr vert="horz">
            <a:normAutofit/>
          </a:bodyPr>
          <a:lstStyle>
            <a:lvl1pPr algn="l">
              <a:defRPr sz="4267" b="1" i="0">
                <a:solidFill>
                  <a:schemeClr val="tx2"/>
                </a:solidFill>
                <a:latin typeface="Arial" panose="020B0604020202020204" pitchFamily="34" charset="0"/>
                <a:cs typeface="Arial" panose="020B0604020202020204" pitchFamily="34" charset="0"/>
              </a:defRPr>
            </a:lvl1pPr>
          </a:lstStyle>
          <a:p>
            <a:r>
              <a:rPr lang="en-US" dirty="0"/>
              <a:t>Title of Slide</a:t>
            </a:r>
          </a:p>
        </p:txBody>
      </p:sp>
      <p:sp>
        <p:nvSpPr>
          <p:cNvPr id="7" name="Text Placeholder 6"/>
          <p:cNvSpPr>
            <a:spLocks noGrp="1"/>
          </p:cNvSpPr>
          <p:nvPr>
            <p:ph type="body" sz="quarter" idx="10"/>
          </p:nvPr>
        </p:nvSpPr>
        <p:spPr>
          <a:xfrm>
            <a:off x="457204" y="1183130"/>
            <a:ext cx="11619369" cy="5200477"/>
          </a:xfrm>
          <a:prstGeom prst="rect">
            <a:avLst/>
          </a:prstGeom>
        </p:spPr>
        <p:txBody>
          <a:bodyPr vert="horz">
            <a:normAutofit/>
          </a:bodyPr>
          <a:lstStyle>
            <a:lvl1pPr marL="457165" indent="-457165">
              <a:buClr>
                <a:schemeClr val="tx2"/>
              </a:buClr>
              <a:buFont typeface="Arial" panose="020B0604020202020204" pitchFamily="34" charset="0"/>
              <a:buChar char="•"/>
              <a:defRPr sz="4800" b="0" i="0">
                <a:solidFill>
                  <a:schemeClr val="tx2"/>
                </a:solidFill>
                <a:latin typeface="Arial" panose="020B0604020202020204" pitchFamily="34" charset="0"/>
                <a:cs typeface="Arial" panose="020B0604020202020204" pitchFamily="34" charset="0"/>
              </a:defRPr>
            </a:lvl1pPr>
            <a:lvl2pPr marL="990526" indent="-380973">
              <a:buClr>
                <a:schemeClr val="tx2"/>
              </a:buClr>
              <a:buSzPct val="60000"/>
              <a:buFont typeface="Courier New" panose="02070309020205020404" pitchFamily="49" charset="0"/>
              <a:buChar char="o"/>
              <a:defRPr sz="4267" b="0" i="0">
                <a:solidFill>
                  <a:schemeClr val="tx2"/>
                </a:solidFill>
                <a:latin typeface="Arial" panose="020B0604020202020204" pitchFamily="34" charset="0"/>
                <a:cs typeface="Arial" panose="020B0604020202020204" pitchFamily="34" charset="0"/>
              </a:defRPr>
            </a:lvl2pPr>
            <a:lvl3pPr marL="1676275" indent="-457165">
              <a:buClr>
                <a:schemeClr val="tx2"/>
              </a:buClr>
              <a:buFont typeface="Wingdings" panose="05000000000000000000" pitchFamily="2" charset="2"/>
              <a:buChar char="§"/>
              <a:defRPr sz="3733" b="0" i="0">
                <a:solidFill>
                  <a:schemeClr val="tx2"/>
                </a:solidFill>
                <a:latin typeface="Arial" panose="020B0604020202020204" pitchFamily="34" charset="0"/>
                <a:cs typeface="Arial" panose="020B0604020202020204" pitchFamily="34" charset="0"/>
              </a:defRPr>
            </a:lvl3pPr>
            <a:lvl4pPr marL="2133440" indent="-304778">
              <a:buClr>
                <a:schemeClr val="tx2"/>
              </a:buClr>
              <a:buSzPct val="80000"/>
              <a:buFont typeface="Arial" panose="020B0604020202020204" pitchFamily="34" charset="0"/>
              <a:buChar char="□"/>
              <a:defRPr sz="3200" b="0" i="0">
                <a:solidFill>
                  <a:schemeClr val="tx2"/>
                </a:solidFill>
                <a:latin typeface="Arial" panose="020B0604020202020204" pitchFamily="34" charset="0"/>
                <a:cs typeface="Arial" panose="020B0604020202020204" pitchFamily="34" charset="0"/>
              </a:defRPr>
            </a:lvl4pPr>
            <a:lvl5pPr>
              <a:buClr>
                <a:schemeClr val="tx2"/>
              </a:buClr>
              <a:defRPr sz="2667" b="0" i="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9788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11220" y="1132629"/>
            <a:ext cx="11758139" cy="5212187"/>
          </a:xfrm>
          <a:prstGeom prst="rect">
            <a:avLst/>
          </a:prstGeom>
        </p:spPr>
        <p:txBody>
          <a:bodyPr>
            <a:normAutofit/>
          </a:bodyPr>
          <a:lstStyle>
            <a:lvl1pPr marL="0" indent="0" algn="ctr">
              <a:buNone/>
              <a:defRPr>
                <a:solidFill>
                  <a:schemeClr val="tx1"/>
                </a:solidFill>
              </a:defRPr>
            </a:lvl1pPr>
          </a:lstStyle>
          <a:p>
            <a:endParaRPr lang="en-US" dirty="0"/>
          </a:p>
          <a:p>
            <a:endParaRPr lang="en-US" dirty="0"/>
          </a:p>
          <a:p>
            <a:r>
              <a:rPr lang="en-US" dirty="0"/>
              <a:t>Click the icon below to insert image/graphics</a:t>
            </a:r>
          </a:p>
        </p:txBody>
      </p:sp>
      <p:sp>
        <p:nvSpPr>
          <p:cNvPr id="7" name="Title 1"/>
          <p:cNvSpPr>
            <a:spLocks noGrp="1"/>
          </p:cNvSpPr>
          <p:nvPr>
            <p:ph type="title" hasCustomPrompt="1"/>
          </p:nvPr>
        </p:nvSpPr>
        <p:spPr>
          <a:xfrm>
            <a:off x="456770" y="109158"/>
            <a:ext cx="11612589" cy="833697"/>
          </a:xfrm>
          <a:prstGeom prst="rect">
            <a:avLst/>
          </a:prstGeom>
        </p:spPr>
        <p:txBody>
          <a:bodyPr vert="horz">
            <a:normAutofit/>
          </a:bodyPr>
          <a:lstStyle>
            <a:lvl1pPr algn="l">
              <a:defRPr lang="en-US" sz="4267" b="1" i="0" kern="1200" dirty="0">
                <a:solidFill>
                  <a:schemeClr val="tx2"/>
                </a:solidFill>
                <a:latin typeface="Arial" panose="020B0604020202020204" pitchFamily="34" charset="0"/>
                <a:ea typeface="+mj-ea"/>
                <a:cs typeface="Arial" panose="020B0604020202020204" pitchFamily="34" charset="0"/>
              </a:defRPr>
            </a:lvl1pPr>
          </a:lstStyle>
          <a:p>
            <a:r>
              <a:rPr lang="en-US" dirty="0"/>
              <a:t>Title of Slide</a:t>
            </a:r>
          </a:p>
        </p:txBody>
      </p:sp>
    </p:spTree>
    <p:extLst>
      <p:ext uri="{BB962C8B-B14F-4D97-AF65-F5344CB8AC3E}">
        <p14:creationId xmlns:p14="http://schemas.microsoft.com/office/powerpoint/2010/main" val="35983644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xt and Graphic">
    <p:spTree>
      <p:nvGrpSpPr>
        <p:cNvPr id="1" name=""/>
        <p:cNvGrpSpPr/>
        <p:nvPr/>
      </p:nvGrpSpPr>
      <p:grpSpPr>
        <a:xfrm>
          <a:off x="0" y="0"/>
          <a:ext cx="0" cy="0"/>
          <a:chOff x="0" y="0"/>
          <a:chExt cx="0" cy="0"/>
        </a:xfrm>
      </p:grpSpPr>
      <p:sp>
        <p:nvSpPr>
          <p:cNvPr id="12" name="Content Placeholder 11"/>
          <p:cNvSpPr>
            <a:spLocks noGrp="1"/>
          </p:cNvSpPr>
          <p:nvPr>
            <p:ph sz="quarter" idx="11" hasCustomPrompt="1"/>
          </p:nvPr>
        </p:nvSpPr>
        <p:spPr>
          <a:xfrm>
            <a:off x="5672674" y="1197558"/>
            <a:ext cx="6411113" cy="5198553"/>
          </a:xfrm>
          <a:prstGeom prst="rect">
            <a:avLst/>
          </a:prstGeom>
        </p:spPr>
        <p:txBody>
          <a:bodyPr>
            <a:normAutofit/>
          </a:bodyPr>
          <a:lstStyle>
            <a:lvl1pPr marL="0" indent="0">
              <a:buNone/>
              <a:defRPr baseline="0">
                <a:solidFill>
                  <a:schemeClr val="tx1"/>
                </a:solidFill>
              </a:defRPr>
            </a:lvl1pPr>
          </a:lstStyle>
          <a:p>
            <a:pPr lvl="0"/>
            <a:r>
              <a:rPr lang="en-US" dirty="0"/>
              <a:t>Click an icon below to insert image/graphics</a:t>
            </a:r>
          </a:p>
        </p:txBody>
      </p:sp>
      <p:sp>
        <p:nvSpPr>
          <p:cNvPr id="17" name="Title 1"/>
          <p:cNvSpPr>
            <a:spLocks noGrp="1"/>
          </p:cNvSpPr>
          <p:nvPr>
            <p:ph type="title" hasCustomPrompt="1"/>
          </p:nvPr>
        </p:nvSpPr>
        <p:spPr>
          <a:xfrm>
            <a:off x="456770" y="109158"/>
            <a:ext cx="11627017" cy="817441"/>
          </a:xfrm>
          <a:prstGeom prst="rect">
            <a:avLst/>
          </a:prstGeom>
        </p:spPr>
        <p:txBody>
          <a:bodyPr vert="horz">
            <a:normAutofit/>
          </a:bodyPr>
          <a:lstStyle>
            <a:lvl1pPr algn="l">
              <a:defRPr sz="4267" b="1" i="0">
                <a:solidFill>
                  <a:schemeClr val="tx2"/>
                </a:solidFill>
                <a:latin typeface="Arial" panose="020B0604020202020204" pitchFamily="34" charset="0"/>
                <a:cs typeface="Arial" panose="020B0604020202020204" pitchFamily="34" charset="0"/>
              </a:defRPr>
            </a:lvl1pPr>
          </a:lstStyle>
          <a:p>
            <a:r>
              <a:rPr lang="en-US" dirty="0"/>
              <a:t>Title of Slide</a:t>
            </a:r>
          </a:p>
        </p:txBody>
      </p:sp>
      <p:sp>
        <p:nvSpPr>
          <p:cNvPr id="5" name="Text Placeholder 6">
            <a:extLst>
              <a:ext uri="{FF2B5EF4-FFF2-40B4-BE49-F238E27FC236}">
                <a16:creationId xmlns:a16="http://schemas.microsoft.com/office/drawing/2014/main" id="{E757656B-6117-4ACD-8EF1-6A92565E900C}"/>
              </a:ext>
            </a:extLst>
          </p:cNvPr>
          <p:cNvSpPr>
            <a:spLocks noGrp="1"/>
          </p:cNvSpPr>
          <p:nvPr>
            <p:ph type="body" sz="quarter" idx="10" hasCustomPrompt="1"/>
          </p:nvPr>
        </p:nvSpPr>
        <p:spPr>
          <a:xfrm>
            <a:off x="457204" y="1183130"/>
            <a:ext cx="5011161" cy="5200477"/>
          </a:xfrm>
          <a:prstGeom prst="rect">
            <a:avLst/>
          </a:prstGeom>
        </p:spPr>
        <p:txBody>
          <a:bodyPr vert="horz">
            <a:normAutofit/>
          </a:bodyPr>
          <a:lstStyle>
            <a:lvl1pPr marL="457165" indent="-457165">
              <a:buClr>
                <a:schemeClr val="tx2"/>
              </a:buClr>
              <a:buFont typeface="Arial" panose="020B0604020202020204" pitchFamily="34" charset="0"/>
              <a:buChar char="•"/>
              <a:defRPr sz="4800" b="0" i="0">
                <a:solidFill>
                  <a:schemeClr val="tx2"/>
                </a:solidFill>
                <a:latin typeface="Arial" panose="020B0604020202020204" pitchFamily="34" charset="0"/>
                <a:cs typeface="Arial" panose="020B0604020202020204" pitchFamily="34" charset="0"/>
              </a:defRPr>
            </a:lvl1pPr>
            <a:lvl2pPr marL="990526" indent="-380973">
              <a:buClr>
                <a:schemeClr val="tx2"/>
              </a:buClr>
              <a:buSzPct val="60000"/>
              <a:buFont typeface="Courier New" panose="02070309020205020404" pitchFamily="49" charset="0"/>
              <a:buChar char="o"/>
              <a:defRPr sz="4267" b="0" i="0">
                <a:solidFill>
                  <a:schemeClr val="tx2"/>
                </a:solidFill>
                <a:latin typeface="Arial" panose="020B0604020202020204" pitchFamily="34" charset="0"/>
                <a:cs typeface="Arial" panose="020B0604020202020204" pitchFamily="34" charset="0"/>
              </a:defRPr>
            </a:lvl2pPr>
            <a:lvl3pPr marL="1676275" indent="-457165">
              <a:buClr>
                <a:schemeClr val="tx2"/>
              </a:buClr>
              <a:buFont typeface="Wingdings" panose="05000000000000000000" pitchFamily="2" charset="2"/>
              <a:buChar char="§"/>
              <a:defRPr sz="3733" b="0" i="0">
                <a:solidFill>
                  <a:schemeClr val="tx2"/>
                </a:solidFill>
                <a:latin typeface="Arial" panose="020B0604020202020204" pitchFamily="34" charset="0"/>
                <a:cs typeface="Arial" panose="020B0604020202020204" pitchFamily="34" charset="0"/>
              </a:defRPr>
            </a:lvl3pPr>
            <a:lvl4pPr marL="2133440" indent="-304778">
              <a:buClr>
                <a:schemeClr val="tx2"/>
              </a:buClr>
              <a:buSzPct val="80000"/>
              <a:buFont typeface="Arial" panose="020B0604020202020204" pitchFamily="34" charset="0"/>
              <a:buChar char="□"/>
              <a:defRPr sz="3200" b="0" i="0">
                <a:solidFill>
                  <a:schemeClr val="tx2"/>
                </a:solidFill>
                <a:latin typeface="Arial" panose="020B0604020202020204" pitchFamily="34" charset="0"/>
                <a:cs typeface="Arial" panose="020B0604020202020204" pitchFamily="34" charset="0"/>
              </a:defRPr>
            </a:lvl4pPr>
            <a:lvl5pPr>
              <a:buClr>
                <a:schemeClr val="tx2"/>
              </a:buClr>
              <a:defRPr sz="2667" b="0" i="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081007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Graphics">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456770" y="109151"/>
            <a:ext cx="11619804" cy="809315"/>
          </a:xfrm>
          <a:prstGeom prst="rect">
            <a:avLst/>
          </a:prstGeom>
        </p:spPr>
        <p:txBody>
          <a:bodyPr vert="horz">
            <a:normAutofit/>
          </a:bodyPr>
          <a:lstStyle>
            <a:lvl1pPr algn="l">
              <a:defRPr sz="4267" b="1" i="0">
                <a:solidFill>
                  <a:schemeClr val="tx2"/>
                </a:solidFill>
                <a:latin typeface="Arial" panose="020B0604020202020204" pitchFamily="34" charset="0"/>
                <a:cs typeface="Arial" panose="020B0604020202020204" pitchFamily="34" charset="0"/>
              </a:defRPr>
            </a:lvl1pPr>
          </a:lstStyle>
          <a:p>
            <a:r>
              <a:rPr lang="en-US" dirty="0"/>
              <a:t>Title of Slide</a:t>
            </a:r>
          </a:p>
        </p:txBody>
      </p:sp>
      <p:sp>
        <p:nvSpPr>
          <p:cNvPr id="5" name="Content Placeholder 11"/>
          <p:cNvSpPr>
            <a:spLocks noGrp="1"/>
          </p:cNvSpPr>
          <p:nvPr>
            <p:ph sz="quarter" idx="11" hasCustomPrompt="1"/>
          </p:nvPr>
        </p:nvSpPr>
        <p:spPr>
          <a:xfrm>
            <a:off x="6295054" y="1175915"/>
            <a:ext cx="5781519" cy="5257709"/>
          </a:xfrm>
          <a:prstGeom prst="rect">
            <a:avLst/>
          </a:prstGeom>
        </p:spPr>
        <p:txBody>
          <a:bodyPr>
            <a:normAutofit/>
          </a:bodyPr>
          <a:lstStyle>
            <a:lvl1pPr marL="0" indent="0">
              <a:buNone/>
              <a:defRPr>
                <a:solidFill>
                  <a:schemeClr val="tx1"/>
                </a:solidFill>
              </a:defRPr>
            </a:lvl1pPr>
          </a:lstStyle>
          <a:p>
            <a:r>
              <a:rPr lang="en-US" dirty="0"/>
              <a:t>Click an icon below to insert image/graphics</a:t>
            </a:r>
          </a:p>
        </p:txBody>
      </p:sp>
      <p:sp>
        <p:nvSpPr>
          <p:cNvPr id="6" name="Content Placeholder 11"/>
          <p:cNvSpPr>
            <a:spLocks noGrp="1"/>
          </p:cNvSpPr>
          <p:nvPr>
            <p:ph sz="quarter" idx="12" hasCustomPrompt="1"/>
          </p:nvPr>
        </p:nvSpPr>
        <p:spPr>
          <a:xfrm>
            <a:off x="236032" y="1175915"/>
            <a:ext cx="5775889" cy="5257709"/>
          </a:xfrm>
          <a:prstGeom prst="rect">
            <a:avLst/>
          </a:prstGeom>
        </p:spPr>
        <p:txBody>
          <a:bodyPr>
            <a:normAutofit/>
          </a:bodyPr>
          <a:lstStyle>
            <a:lvl1pPr marL="0" indent="0">
              <a:buNone/>
              <a:defRPr>
                <a:solidFill>
                  <a:schemeClr val="tx1"/>
                </a:solidFill>
              </a:defRPr>
            </a:lvl1pPr>
          </a:lstStyle>
          <a:p>
            <a:r>
              <a:rPr lang="en-US" dirty="0"/>
              <a:t>Click an icon below to insert image/graphics</a:t>
            </a:r>
          </a:p>
        </p:txBody>
      </p:sp>
    </p:spTree>
    <p:extLst>
      <p:ext uri="{BB962C8B-B14F-4D97-AF65-F5344CB8AC3E}">
        <p14:creationId xmlns:p14="http://schemas.microsoft.com/office/powerpoint/2010/main" val="35390768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8C05E7-EF4A-41E5-A560-8087CEB5DD7D}" type="datetimeFigureOut">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301919-B986-462D-8FCB-E37AE4D72018}" type="slidenum">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Rectangle 4"/>
          <p:cNvSpPr/>
          <p:nvPr userDrawn="1"/>
        </p:nvSpPr>
        <p:spPr>
          <a:xfrm>
            <a:off x="-165877" y="-62204"/>
            <a:ext cx="12473993" cy="7010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350141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0303" y="385709"/>
            <a:ext cx="10363200" cy="442148"/>
          </a:xfrm>
          <a:prstGeom prst="rect">
            <a:avLst/>
          </a:prstGeom>
        </p:spPr>
        <p:txBody>
          <a:bodyPr/>
          <a:lstStyle>
            <a:lvl1pPr algn="l">
              <a:defRPr sz="1500" b="0" i="0">
                <a:solidFill>
                  <a:schemeClr val="bg1"/>
                </a:solidFill>
                <a:latin typeface="Franklin Gothic Medium"/>
                <a:cs typeface="Franklin Gothic Medium"/>
              </a:defRPr>
            </a:lvl1pPr>
          </a:lstStyle>
          <a:p>
            <a:r>
              <a:rPr lang="en-US" dirty="0"/>
              <a:t>Presentation Title</a:t>
            </a:r>
          </a:p>
        </p:txBody>
      </p:sp>
      <p:sp>
        <p:nvSpPr>
          <p:cNvPr id="8" name="Text Placeholder 7"/>
          <p:cNvSpPr>
            <a:spLocks noGrp="1"/>
          </p:cNvSpPr>
          <p:nvPr>
            <p:ph type="body" sz="quarter" idx="10" hasCustomPrompt="1"/>
          </p:nvPr>
        </p:nvSpPr>
        <p:spPr>
          <a:xfrm>
            <a:off x="450852" y="657766"/>
            <a:ext cx="10363200" cy="790575"/>
          </a:xfrm>
          <a:prstGeom prst="rect">
            <a:avLst/>
          </a:prstGeom>
        </p:spPr>
        <p:txBody>
          <a:bodyPr vert="horz"/>
          <a:lstStyle>
            <a:lvl1pPr>
              <a:buNone/>
              <a:defRPr sz="1200" b="0" i="0">
                <a:solidFill>
                  <a:srgbClr val="FFFFFF"/>
                </a:solidFill>
                <a:latin typeface="Franklin Gothic Book"/>
                <a:cs typeface="Franklin Gothic Book"/>
              </a:defRPr>
            </a:lvl1pPr>
            <a:lvl2pPr>
              <a:buNone/>
              <a:defRPr sz="1200" b="0" i="0">
                <a:latin typeface="Franklin Gothic Book"/>
                <a:cs typeface="Franklin Gothic Book"/>
              </a:defRPr>
            </a:lvl2pPr>
            <a:lvl3pPr>
              <a:buNone/>
              <a:defRPr sz="1200" b="0" i="0">
                <a:latin typeface="Franklin Gothic Book"/>
                <a:cs typeface="Franklin Gothic Book"/>
              </a:defRPr>
            </a:lvl3pPr>
            <a:lvl4pPr>
              <a:buNone/>
              <a:defRPr sz="1200" b="0" i="0">
                <a:latin typeface="Franklin Gothic Book"/>
                <a:cs typeface="Franklin Gothic Book"/>
              </a:defRPr>
            </a:lvl4pPr>
            <a:lvl5pPr>
              <a:buNone/>
              <a:defRPr sz="1200" b="0" i="0">
                <a:latin typeface="Franklin Gothic Book"/>
                <a:cs typeface="Franklin Gothic Book"/>
              </a:defRPr>
            </a:lvl5pPr>
          </a:lstStyle>
          <a:p>
            <a:pPr lvl="0"/>
            <a:r>
              <a:rPr lang="en-US" dirty="0"/>
              <a:t>Date</a:t>
            </a:r>
          </a:p>
        </p:txBody>
      </p:sp>
    </p:spTree>
    <p:extLst>
      <p:ext uri="{BB962C8B-B14F-4D97-AF65-F5344CB8AC3E}">
        <p14:creationId xmlns:p14="http://schemas.microsoft.com/office/powerpoint/2010/main" val="3618982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EB34B-C27B-438E-91C3-2954746C46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0D810-B9EF-4334-851C-C2800AD20F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E255EF-6B2B-4F79-9D4E-F56C40BDFD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EDF4F8-3223-4C67-B129-B3713D29A8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B606119-88B3-48B4-BD9E-62DEED3F57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5361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BDE98-9B57-4A1A-8EDC-283EFCF62D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C667D9-F07E-40BE-BD5B-608DD512A6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8CC1EF-A9E9-4132-AA2E-F8F8F98C31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18E068-13BB-4606-B5A1-42C63CFAB1FB}" type="datetime1">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9F6C2EF2-7466-4649-B9EA-52CA18DC730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B7AEA591-AA3D-457A-B2E1-4967D57490D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CA9EF3-3838-46AB-BBFD-DCA806F6D582}" type="slidenum">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742281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7677" y="1418461"/>
            <a:ext cx="9428899" cy="3479031"/>
          </a:xfrm>
          <a:prstGeom prst="rect">
            <a:avLst/>
          </a:prstGeom>
        </p:spPr>
        <p:txBody>
          <a:bodyPr/>
          <a:lstStyle>
            <a:lvl1pPr marL="256026" indent="-256026">
              <a:lnSpc>
                <a:spcPct val="80000"/>
              </a:lnSpc>
              <a:defRPr>
                <a:solidFill>
                  <a:schemeClr val="tx1"/>
                </a:solidFill>
              </a:defRPr>
            </a:lvl1pPr>
            <a:lvl2pPr>
              <a:lnSpc>
                <a:spcPct val="80000"/>
              </a:lnSpc>
              <a:defRPr>
                <a:solidFill>
                  <a:schemeClr val="tx1"/>
                </a:solidFill>
              </a:defRPr>
            </a:lvl2pPr>
            <a:lvl3pPr>
              <a:lnSpc>
                <a:spcPct val="80000"/>
              </a:lnSpc>
              <a:defRPr>
                <a:solidFill>
                  <a:schemeClr val="tx1"/>
                </a:solidFill>
              </a:defRPr>
            </a:lvl3pPr>
            <a:lvl4pPr>
              <a:lnSpc>
                <a:spcPct val="80000"/>
              </a:lnSpc>
              <a:defRPr>
                <a:solidFill>
                  <a:schemeClr val="tx1"/>
                </a:solidFill>
              </a:defRPr>
            </a:lvl4pPr>
            <a:lvl5pPr>
              <a:lnSpc>
                <a:spcPct val="80000"/>
              </a:lnSpc>
              <a:defRPr>
                <a:solidFill>
                  <a:schemeClr val="tx1"/>
                </a:solidFill>
              </a:defRPr>
            </a:lvl5pPr>
          </a:lstStyle>
          <a:p>
            <a:pPr lvl="0"/>
            <a:r>
              <a:rPr lang="en-US" dirty="0"/>
              <a:t>Click to edit Master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ctrTitle" hasCustomPrompt="1"/>
          </p:nvPr>
        </p:nvSpPr>
        <p:spPr>
          <a:xfrm>
            <a:off x="2499359" y="522891"/>
            <a:ext cx="9463791" cy="684117"/>
          </a:xfrm>
          <a:prstGeom prst="rect">
            <a:avLst/>
          </a:prstGeom>
        </p:spPr>
        <p:txBody>
          <a:bodyPr lIns="0" rIns="0" anchor="t">
            <a:normAutofit/>
          </a:bodyPr>
          <a:lstStyle>
            <a:lvl1pPr algn="l">
              <a:lnSpc>
                <a:spcPct val="80000"/>
              </a:lnSpc>
              <a:spcBef>
                <a:spcPts val="0"/>
              </a:spcBef>
              <a:spcAft>
                <a:spcPts val="0"/>
              </a:spcAft>
              <a:defRPr sz="3733" baseline="0">
                <a:solidFill>
                  <a:srgbClr val="217AA0"/>
                </a:solidFill>
              </a:defRPr>
            </a:lvl1pPr>
          </a:lstStyle>
          <a:p>
            <a:r>
              <a:rPr lang="en-US" dirty="0"/>
              <a:t>Place slide title here</a:t>
            </a:r>
          </a:p>
        </p:txBody>
      </p:sp>
    </p:spTree>
    <p:extLst>
      <p:ext uri="{BB962C8B-B14F-4D97-AF65-F5344CB8AC3E}">
        <p14:creationId xmlns:p14="http://schemas.microsoft.com/office/powerpoint/2010/main" val="1390075593"/>
      </p:ext>
    </p:extLst>
  </p:cSld>
  <p:clrMapOvr>
    <a:masterClrMapping/>
  </p:clrMapOvr>
  <p:extLst mod="1">
    <p:ext uri="{DCECCB84-F9BA-43D5-87BE-67443E8EF086}">
      <p15:sldGuideLst xmlns:p15="http://schemas.microsoft.com/office/powerpoint/2012/main">
        <p15:guide id="1" orient="horz" pos="444">
          <p15:clr>
            <a:srgbClr val="FBAE40"/>
          </p15:clr>
        </p15:guide>
        <p15:guide id="2" pos="1176">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A4B215-394C-4DEF-92EE-F1203E4E55C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4EC6C7-0B17-4BA1-A602-262A79D046C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50631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22E1B8-F972-4C9A-973C-A8B70D040E6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4EC6C7-0B17-4BA1-A602-262A79D046C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281882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48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B251E7-59BB-4BD1-9E05-6CC98FE44725}"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4EC6C7-0B17-4BA1-A602-262A79D046C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67599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norm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norm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81D3A-10E3-420A-A660-CF0957E2514A}"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4EC6C7-0B17-4BA1-A602-262A79D046C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14097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FC9AAC-E0EB-4A98-B560-E3B60DAAA69F}"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4EC6C7-0B17-4BA1-A602-262A79D046C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37643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36CE6-1546-4003-844A-A3FEB42F912F}"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4EC6C7-0B17-4BA1-A602-262A79D046C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891956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826713-3CA7-4D68-8956-32F7FBFA0D8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4EC6C7-0B17-4BA1-A602-262A79D046C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06540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defRPr sz="28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C891CB-E95E-4ECC-A8EC-129917BEF68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4EC6C7-0B17-4BA1-A602-262A79D046C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21498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A0FF8-94A5-4DBB-8910-D403C2670C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495B8B-0358-44EB-8DA1-0A91833C44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F80EA1-8270-40CE-8708-810F2DBEB3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8F3905-C74D-4D42-929D-D58C40CBCD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3D7464A-2E78-4434-8BDC-C6757B8423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9AC48E4-100F-46A4-A283-82AA73163C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0103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defRPr sz="28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normAutofit/>
          </a:bodyPr>
          <a:lstStyle>
            <a:lvl1pPr marL="0" indent="0">
              <a:buNone/>
              <a:defRPr sz="28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E83404-EA47-4686-AAFC-795F0169C42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4EC6C7-0B17-4BA1-A602-262A79D046C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887783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7FD386-7D98-48BD-AB2A-961A70B926A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4EC6C7-0B17-4BA1-A602-262A79D046C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932664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9CC15F-FEB3-4341-9B44-4C7A9EC490C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4EC6C7-0B17-4BA1-A602-262A79D046C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01398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Content Placeholder 2"/>
          <p:cNvSpPr>
            <a:spLocks noGrp="1"/>
          </p:cNvSpPr>
          <p:nvPr>
            <p:ph idx="1"/>
          </p:nvPr>
        </p:nvSpPr>
        <p:spPr>
          <a:xfrm>
            <a:off x="965200" y="2743200"/>
            <a:ext cx="10261600" cy="1524000"/>
          </a:xfrm>
          <a:prstGeom prst="rect">
            <a:avLst/>
          </a:prstGeom>
        </p:spPr>
        <p:txBody>
          <a:bodyPr/>
          <a:lstStyle>
            <a:lvl1pPr marL="0" indent="0" algn="ctr">
              <a:buNone/>
              <a:defRPr sz="4000">
                <a:latin typeface="Helvetica" panose="020B0604020202020204" pitchFamily="34" charset="0"/>
                <a:ea typeface="Verdana" panose="020B0604030504040204" pitchFamily="34" charset="0"/>
                <a:cs typeface="Helvetica" panose="020B0604020202020204" pitchFamily="34" charset="0"/>
              </a:defRPr>
            </a:lvl1pPr>
            <a:lvl2pPr marL="0" indent="0" algn="ctr">
              <a:buNone/>
              <a:defRPr sz="2400">
                <a:solidFill>
                  <a:schemeClr val="bg1">
                    <a:lumMod val="50000"/>
                  </a:schemeClr>
                </a:solidFill>
                <a:latin typeface="Helvetica" panose="020B0604020202020204" pitchFamily="34" charset="0"/>
                <a:ea typeface="Verdana" panose="020B0604030504040204" pitchFamily="34" charset="0"/>
                <a:cs typeface="Helvetica" panose="020B0604020202020204" pitchFamily="34" charset="0"/>
              </a:defRPr>
            </a:lvl2pPr>
            <a:lvl3pPr marL="0" indent="0" algn="ctr">
              <a:buNone/>
              <a:defRPr sz="2000">
                <a:solidFill>
                  <a:schemeClr val="bg1">
                    <a:lumMod val="50000"/>
                  </a:schemeClr>
                </a:solidFill>
                <a:latin typeface="Helvetica" panose="020B0604020202020204" pitchFamily="34" charset="0"/>
                <a:ea typeface="Verdana" panose="020B0604030504040204" pitchFamily="34" charset="0"/>
                <a:cs typeface="Helvetica" panose="020B0604020202020204" pitchFamily="34" charset="0"/>
              </a:defRPr>
            </a:lvl3pPr>
            <a:lvl4pPr algn="ctr">
              <a:buNone/>
              <a:defRPr sz="1600">
                <a:latin typeface="Arial" pitchFamily="34" charset="0"/>
                <a:cs typeface="Arial" pitchFamily="34" charset="0"/>
              </a:defRPr>
            </a:lvl4pPr>
            <a:lvl5pPr algn="ctr">
              <a:buNone/>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514804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8A50A60-CCD2-4855-9BE8-074DCB1C3578}"/>
              </a:ext>
            </a:extLst>
          </p:cNvPr>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a:extLst>
              <a:ext uri="{FF2B5EF4-FFF2-40B4-BE49-F238E27FC236}">
                <a16:creationId xmlns:a16="http://schemas.microsoft.com/office/drawing/2014/main" id="{BCB41552-71AC-4846-A21E-3D7F4260D4F2}"/>
              </a:ext>
            </a:extLst>
          </p:cNvPr>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a:extLst>
              <a:ext uri="{FF2B5EF4-FFF2-40B4-BE49-F238E27FC236}">
                <a16:creationId xmlns:a16="http://schemas.microsoft.com/office/drawing/2014/main" id="{BC265ADD-EB7F-44D5-915F-689813B1F68B}"/>
              </a:ext>
            </a:extLst>
          </p:cNvPr>
          <p:cNvSpPr>
            <a:spLocks noGrp="1"/>
          </p:cNvSpPr>
          <p:nvPr>
            <p:ph type="sldNum" sz="quarter" idx="12"/>
          </p:nvPr>
        </p:nvSpPr>
        <p:spPr/>
        <p:txBody>
          <a:bodyPr/>
          <a:lstStyle>
            <a:lvl1pPr>
              <a:defRPr/>
            </a:lvl1pPr>
          </a:lstStyle>
          <a:p>
            <a:pPr eaLnBrk="0" fontAlgn="base" hangingPunct="0">
              <a:spcBef>
                <a:spcPct val="0"/>
              </a:spcBef>
              <a:spcAft>
                <a:spcPct val="0"/>
              </a:spcAft>
              <a:defRPr/>
            </a:pPr>
            <a:fld id="{51E4F3FA-7CE4-4745-BE70-7A5548C4B23E}" type="slidenum">
              <a:rPr lang="en-US" altLang="en-US" smtClean="0">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379639753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42EFF-5F88-47AD-AEE3-5EC1BEF240DF}"/>
              </a:ext>
            </a:extLst>
          </p:cNvPr>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a:extLst>
              <a:ext uri="{FF2B5EF4-FFF2-40B4-BE49-F238E27FC236}">
                <a16:creationId xmlns:a16="http://schemas.microsoft.com/office/drawing/2014/main" id="{B0C6D2EE-3B1F-4768-8F56-CA9A9F4FF2F4}"/>
              </a:ext>
            </a:extLst>
          </p:cNvPr>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a:extLst>
              <a:ext uri="{FF2B5EF4-FFF2-40B4-BE49-F238E27FC236}">
                <a16:creationId xmlns:a16="http://schemas.microsoft.com/office/drawing/2014/main" id="{782C1600-B680-49E2-AEF6-862D43352471}"/>
              </a:ext>
            </a:extLst>
          </p:cNvPr>
          <p:cNvSpPr>
            <a:spLocks noGrp="1"/>
          </p:cNvSpPr>
          <p:nvPr>
            <p:ph type="sldNum" sz="quarter" idx="12"/>
          </p:nvPr>
        </p:nvSpPr>
        <p:spPr/>
        <p:txBody>
          <a:bodyPr/>
          <a:lstStyle>
            <a:lvl1pPr>
              <a:defRPr/>
            </a:lvl1pPr>
          </a:lstStyle>
          <a:p>
            <a:pPr eaLnBrk="0" fontAlgn="base" hangingPunct="0">
              <a:spcBef>
                <a:spcPct val="0"/>
              </a:spcBef>
              <a:spcAft>
                <a:spcPct val="0"/>
              </a:spcAft>
              <a:defRPr/>
            </a:pPr>
            <a:fld id="{925B946F-42FD-4A4A-8840-BF3A13EAFCBE}" type="slidenum">
              <a:rPr lang="en-US" altLang="en-US" smtClean="0">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9872293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8C09E0-A7EB-46A0-B433-661DB2F75EEA}"/>
              </a:ext>
            </a:extLst>
          </p:cNvPr>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a:extLst>
              <a:ext uri="{FF2B5EF4-FFF2-40B4-BE49-F238E27FC236}">
                <a16:creationId xmlns:a16="http://schemas.microsoft.com/office/drawing/2014/main" id="{87BF78FB-E6F7-414B-8372-BBB6E5400823}"/>
              </a:ext>
            </a:extLst>
          </p:cNvPr>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a:extLst>
              <a:ext uri="{FF2B5EF4-FFF2-40B4-BE49-F238E27FC236}">
                <a16:creationId xmlns:a16="http://schemas.microsoft.com/office/drawing/2014/main" id="{DC3E0DE5-59D6-4BB4-A710-9F962D7ECBE2}"/>
              </a:ext>
            </a:extLst>
          </p:cNvPr>
          <p:cNvSpPr>
            <a:spLocks noGrp="1"/>
          </p:cNvSpPr>
          <p:nvPr>
            <p:ph type="sldNum" sz="quarter" idx="12"/>
          </p:nvPr>
        </p:nvSpPr>
        <p:spPr/>
        <p:txBody>
          <a:bodyPr/>
          <a:lstStyle>
            <a:lvl1pPr>
              <a:defRPr/>
            </a:lvl1pPr>
          </a:lstStyle>
          <a:p>
            <a:pPr eaLnBrk="0" fontAlgn="base" hangingPunct="0">
              <a:spcBef>
                <a:spcPct val="0"/>
              </a:spcBef>
              <a:spcAft>
                <a:spcPct val="0"/>
              </a:spcAft>
              <a:defRPr/>
            </a:pPr>
            <a:fld id="{693F803B-1693-410C-A3D0-A9A3836CF81D}" type="slidenum">
              <a:rPr lang="en-US" altLang="en-US" smtClean="0">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3822591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C06470C-9A8F-4C0B-967D-AFD378740099}"/>
              </a:ext>
            </a:extLst>
          </p:cNvPr>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5">
            <a:extLst>
              <a:ext uri="{FF2B5EF4-FFF2-40B4-BE49-F238E27FC236}">
                <a16:creationId xmlns:a16="http://schemas.microsoft.com/office/drawing/2014/main" id="{ECC759BC-0CF5-461D-8C46-316D47F1E171}"/>
              </a:ext>
            </a:extLst>
          </p:cNvPr>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6">
            <a:extLst>
              <a:ext uri="{FF2B5EF4-FFF2-40B4-BE49-F238E27FC236}">
                <a16:creationId xmlns:a16="http://schemas.microsoft.com/office/drawing/2014/main" id="{94907C2F-AC68-4CA6-95C3-5117C88885A1}"/>
              </a:ext>
            </a:extLst>
          </p:cNvPr>
          <p:cNvSpPr>
            <a:spLocks noGrp="1"/>
          </p:cNvSpPr>
          <p:nvPr>
            <p:ph type="sldNum" sz="quarter" idx="12"/>
          </p:nvPr>
        </p:nvSpPr>
        <p:spPr/>
        <p:txBody>
          <a:bodyPr/>
          <a:lstStyle>
            <a:lvl1pPr>
              <a:defRPr/>
            </a:lvl1pPr>
          </a:lstStyle>
          <a:p>
            <a:pPr eaLnBrk="0" fontAlgn="base" hangingPunct="0">
              <a:spcBef>
                <a:spcPct val="0"/>
              </a:spcBef>
              <a:spcAft>
                <a:spcPct val="0"/>
              </a:spcAft>
              <a:defRPr/>
            </a:pPr>
            <a:fld id="{F73A15FD-ADC4-496E-973D-1EAB00929D79}" type="slidenum">
              <a:rPr lang="en-US" altLang="en-US" smtClean="0">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4051098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7EE9DDE-C6C1-493A-A485-D8AB9115631D}"/>
              </a:ext>
            </a:extLst>
          </p:cNvPr>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8" name="Footer Placeholder 7">
            <a:extLst>
              <a:ext uri="{FF2B5EF4-FFF2-40B4-BE49-F238E27FC236}">
                <a16:creationId xmlns:a16="http://schemas.microsoft.com/office/drawing/2014/main" id="{CBEB268A-10A5-4E48-B690-7DDC18079A2F}"/>
              </a:ext>
            </a:extLst>
          </p:cNvPr>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9" name="Slide Number Placeholder 8">
            <a:extLst>
              <a:ext uri="{FF2B5EF4-FFF2-40B4-BE49-F238E27FC236}">
                <a16:creationId xmlns:a16="http://schemas.microsoft.com/office/drawing/2014/main" id="{0D04C612-D42A-4584-9264-207FB6C9A434}"/>
              </a:ext>
            </a:extLst>
          </p:cNvPr>
          <p:cNvSpPr>
            <a:spLocks noGrp="1"/>
          </p:cNvSpPr>
          <p:nvPr>
            <p:ph type="sldNum" sz="quarter" idx="12"/>
          </p:nvPr>
        </p:nvSpPr>
        <p:spPr/>
        <p:txBody>
          <a:bodyPr/>
          <a:lstStyle>
            <a:lvl1pPr>
              <a:defRPr/>
            </a:lvl1pPr>
          </a:lstStyle>
          <a:p>
            <a:pPr eaLnBrk="0" fontAlgn="base" hangingPunct="0">
              <a:spcBef>
                <a:spcPct val="0"/>
              </a:spcBef>
              <a:spcAft>
                <a:spcPct val="0"/>
              </a:spcAft>
              <a:defRPr/>
            </a:pPr>
            <a:fld id="{BAFFB8D1-FAB6-4925-A1A6-A03F22387F8B}" type="slidenum">
              <a:rPr lang="en-US" altLang="en-US" smtClean="0">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31701929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B791860-5E4D-48DB-9E8E-78FA32F80808}"/>
              </a:ext>
            </a:extLst>
          </p:cNvPr>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Footer Placeholder 3">
            <a:extLst>
              <a:ext uri="{FF2B5EF4-FFF2-40B4-BE49-F238E27FC236}">
                <a16:creationId xmlns:a16="http://schemas.microsoft.com/office/drawing/2014/main" id="{F3B3F5B1-C710-4C2E-B8BA-F944FC917AD2}"/>
              </a:ext>
            </a:extLst>
          </p:cNvPr>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Slide Number Placeholder 4">
            <a:extLst>
              <a:ext uri="{FF2B5EF4-FFF2-40B4-BE49-F238E27FC236}">
                <a16:creationId xmlns:a16="http://schemas.microsoft.com/office/drawing/2014/main" id="{853B5A10-BCDE-469A-9EA2-19C1B6CB8EF9}"/>
              </a:ext>
            </a:extLst>
          </p:cNvPr>
          <p:cNvSpPr>
            <a:spLocks noGrp="1"/>
          </p:cNvSpPr>
          <p:nvPr>
            <p:ph type="sldNum" sz="quarter" idx="12"/>
          </p:nvPr>
        </p:nvSpPr>
        <p:spPr/>
        <p:txBody>
          <a:bodyPr/>
          <a:lstStyle>
            <a:lvl1pPr>
              <a:defRPr/>
            </a:lvl1pPr>
          </a:lstStyle>
          <a:p>
            <a:pPr eaLnBrk="0" fontAlgn="base" hangingPunct="0">
              <a:spcBef>
                <a:spcPct val="0"/>
              </a:spcBef>
              <a:spcAft>
                <a:spcPct val="0"/>
              </a:spcAft>
              <a:defRPr/>
            </a:pPr>
            <a:fld id="{4E7A0F9E-8989-4379-83B7-E78FFDE3B9E2}" type="slidenum">
              <a:rPr lang="en-US" altLang="en-US" smtClean="0">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719937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D4A1B-6D5D-4287-ACED-6CB0555CDC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E61DA2-E790-4011-8BE9-3227FE230B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D99E9-DFC2-4A0A-B2E9-FA4FF07560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3F7B6E-5037-40E0-8DB9-41B260ECD7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2374FB-2FD2-4632-8E21-FBC6505F37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0FFC43-00B5-49AD-BC20-7BB2551ED48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0A876530-46E8-40FA-BCCA-F030D372BE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C4E357C-C6A5-4B34-A45D-66711621E1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854898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7CA4E0-97F4-41C9-AF74-DE2236ED6BDC}"/>
              </a:ext>
            </a:extLst>
          </p:cNvPr>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3" name="Footer Placeholder 2">
            <a:extLst>
              <a:ext uri="{FF2B5EF4-FFF2-40B4-BE49-F238E27FC236}">
                <a16:creationId xmlns:a16="http://schemas.microsoft.com/office/drawing/2014/main" id="{45E5AB01-54F6-4B71-A198-1A6D94076A9F}"/>
              </a:ext>
            </a:extLst>
          </p:cNvPr>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Slide Number Placeholder 3">
            <a:extLst>
              <a:ext uri="{FF2B5EF4-FFF2-40B4-BE49-F238E27FC236}">
                <a16:creationId xmlns:a16="http://schemas.microsoft.com/office/drawing/2014/main" id="{4C0B4148-9CCF-4162-9172-7FF52D6E1157}"/>
              </a:ext>
            </a:extLst>
          </p:cNvPr>
          <p:cNvSpPr>
            <a:spLocks noGrp="1"/>
          </p:cNvSpPr>
          <p:nvPr>
            <p:ph type="sldNum" sz="quarter" idx="12"/>
          </p:nvPr>
        </p:nvSpPr>
        <p:spPr/>
        <p:txBody>
          <a:bodyPr/>
          <a:lstStyle>
            <a:lvl1pPr>
              <a:defRPr/>
            </a:lvl1pPr>
          </a:lstStyle>
          <a:p>
            <a:pPr eaLnBrk="0" fontAlgn="base" hangingPunct="0">
              <a:spcBef>
                <a:spcPct val="0"/>
              </a:spcBef>
              <a:spcAft>
                <a:spcPct val="0"/>
              </a:spcAft>
              <a:defRPr/>
            </a:pPr>
            <a:fld id="{F4F2229E-1B25-41CF-8D0B-DB228F1B8269}" type="slidenum">
              <a:rPr lang="en-US" altLang="en-US" smtClean="0">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36870016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052E4C-062B-4868-9243-0FBE2FE45B39}"/>
              </a:ext>
            </a:extLst>
          </p:cNvPr>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5">
            <a:extLst>
              <a:ext uri="{FF2B5EF4-FFF2-40B4-BE49-F238E27FC236}">
                <a16:creationId xmlns:a16="http://schemas.microsoft.com/office/drawing/2014/main" id="{F598AAC6-C5B5-4E14-8519-12787E8B0759}"/>
              </a:ext>
            </a:extLst>
          </p:cNvPr>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6">
            <a:extLst>
              <a:ext uri="{FF2B5EF4-FFF2-40B4-BE49-F238E27FC236}">
                <a16:creationId xmlns:a16="http://schemas.microsoft.com/office/drawing/2014/main" id="{B7A327A8-6812-498B-82C6-ABBAB816F243}"/>
              </a:ext>
            </a:extLst>
          </p:cNvPr>
          <p:cNvSpPr>
            <a:spLocks noGrp="1"/>
          </p:cNvSpPr>
          <p:nvPr>
            <p:ph type="sldNum" sz="quarter" idx="12"/>
          </p:nvPr>
        </p:nvSpPr>
        <p:spPr/>
        <p:txBody>
          <a:bodyPr/>
          <a:lstStyle>
            <a:lvl1pPr>
              <a:defRPr/>
            </a:lvl1pPr>
          </a:lstStyle>
          <a:p>
            <a:pPr eaLnBrk="0" fontAlgn="base" hangingPunct="0">
              <a:spcBef>
                <a:spcPct val="0"/>
              </a:spcBef>
              <a:spcAft>
                <a:spcPct val="0"/>
              </a:spcAft>
              <a:defRPr/>
            </a:pPr>
            <a:fld id="{8AE1C848-3AF8-4596-8AC6-FFA4D4B88B8B}" type="slidenum">
              <a:rPr lang="en-US" altLang="en-US" smtClean="0">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89460591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A7E6E2-B39B-4403-8DC9-D9BB468E4D8D}"/>
              </a:ext>
            </a:extLst>
          </p:cNvPr>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5">
            <a:extLst>
              <a:ext uri="{FF2B5EF4-FFF2-40B4-BE49-F238E27FC236}">
                <a16:creationId xmlns:a16="http://schemas.microsoft.com/office/drawing/2014/main" id="{31381E77-D1E8-4FA9-990A-62A5B1E3CBF1}"/>
              </a:ext>
            </a:extLst>
          </p:cNvPr>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6">
            <a:extLst>
              <a:ext uri="{FF2B5EF4-FFF2-40B4-BE49-F238E27FC236}">
                <a16:creationId xmlns:a16="http://schemas.microsoft.com/office/drawing/2014/main" id="{E8B0D8A0-3008-485A-936F-B8001E65B0E1}"/>
              </a:ext>
            </a:extLst>
          </p:cNvPr>
          <p:cNvSpPr>
            <a:spLocks noGrp="1"/>
          </p:cNvSpPr>
          <p:nvPr>
            <p:ph type="sldNum" sz="quarter" idx="12"/>
          </p:nvPr>
        </p:nvSpPr>
        <p:spPr/>
        <p:txBody>
          <a:bodyPr/>
          <a:lstStyle>
            <a:lvl1pPr>
              <a:defRPr/>
            </a:lvl1pPr>
          </a:lstStyle>
          <a:p>
            <a:pPr eaLnBrk="0" fontAlgn="base" hangingPunct="0">
              <a:spcBef>
                <a:spcPct val="0"/>
              </a:spcBef>
              <a:spcAft>
                <a:spcPct val="0"/>
              </a:spcAft>
              <a:defRPr/>
            </a:pPr>
            <a:fld id="{ADED69A1-E806-4BAC-A6BD-E87F4967E15C}" type="slidenum">
              <a:rPr lang="en-US" altLang="en-US" smtClean="0">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93275736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4F9B3D-24A4-4351-BF8C-12C36057B9B2}"/>
              </a:ext>
            </a:extLst>
          </p:cNvPr>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a:extLst>
              <a:ext uri="{FF2B5EF4-FFF2-40B4-BE49-F238E27FC236}">
                <a16:creationId xmlns:a16="http://schemas.microsoft.com/office/drawing/2014/main" id="{92A8C439-9BDC-45D4-90C5-3147513D42B2}"/>
              </a:ext>
            </a:extLst>
          </p:cNvPr>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a:extLst>
              <a:ext uri="{FF2B5EF4-FFF2-40B4-BE49-F238E27FC236}">
                <a16:creationId xmlns:a16="http://schemas.microsoft.com/office/drawing/2014/main" id="{0C40CF5B-B557-4BFF-9FD8-64D818CD68A4}"/>
              </a:ext>
            </a:extLst>
          </p:cNvPr>
          <p:cNvSpPr>
            <a:spLocks noGrp="1"/>
          </p:cNvSpPr>
          <p:nvPr>
            <p:ph type="sldNum" sz="quarter" idx="12"/>
          </p:nvPr>
        </p:nvSpPr>
        <p:spPr/>
        <p:txBody>
          <a:bodyPr/>
          <a:lstStyle>
            <a:lvl1pPr>
              <a:defRPr/>
            </a:lvl1pPr>
          </a:lstStyle>
          <a:p>
            <a:pPr eaLnBrk="0" fontAlgn="base" hangingPunct="0">
              <a:spcBef>
                <a:spcPct val="0"/>
              </a:spcBef>
              <a:spcAft>
                <a:spcPct val="0"/>
              </a:spcAft>
              <a:defRPr/>
            </a:pPr>
            <a:fld id="{6303DAA2-9377-42E4-B52E-008677A5BD28}" type="slidenum">
              <a:rPr lang="en-US" altLang="en-US" smtClean="0">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37247021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7F4B17E-AC91-4032-B926-AD3BE40911D7}"/>
              </a:ext>
            </a:extLst>
          </p:cNvPr>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a:extLst>
              <a:ext uri="{FF2B5EF4-FFF2-40B4-BE49-F238E27FC236}">
                <a16:creationId xmlns:a16="http://schemas.microsoft.com/office/drawing/2014/main" id="{230BDFFC-5A19-4C07-921F-32A4FAB011FB}"/>
              </a:ext>
            </a:extLst>
          </p:cNvPr>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a:extLst>
              <a:ext uri="{FF2B5EF4-FFF2-40B4-BE49-F238E27FC236}">
                <a16:creationId xmlns:a16="http://schemas.microsoft.com/office/drawing/2014/main" id="{F73DC184-C0EF-4AAF-A61E-E7FD6729234C}"/>
              </a:ext>
            </a:extLst>
          </p:cNvPr>
          <p:cNvSpPr>
            <a:spLocks noGrp="1"/>
          </p:cNvSpPr>
          <p:nvPr>
            <p:ph type="sldNum" sz="quarter" idx="12"/>
          </p:nvPr>
        </p:nvSpPr>
        <p:spPr/>
        <p:txBody>
          <a:bodyPr/>
          <a:lstStyle>
            <a:lvl1pPr>
              <a:defRPr/>
            </a:lvl1pPr>
          </a:lstStyle>
          <a:p>
            <a:pPr eaLnBrk="0" fontAlgn="base" hangingPunct="0">
              <a:spcBef>
                <a:spcPct val="0"/>
              </a:spcBef>
              <a:spcAft>
                <a:spcPct val="0"/>
              </a:spcAft>
              <a:defRPr/>
            </a:pPr>
            <a:fld id="{89F67285-32EB-4D80-89F4-CC172F0AA264}" type="slidenum">
              <a:rPr lang="en-US" altLang="en-US" smtClean="0">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637054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3E615-FF0E-405C-856B-C20F0BFD1E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FA0D19-2CC4-47AD-AE2D-8586027E43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D634609-C6A4-48B1-888D-804551B918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01F367B-F3DC-426C-A48C-88B36165EC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068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65609-D5CD-4D59-809D-E17006721C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1464B507-E788-4C03-90BC-BC504A3FDF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06CFBF1-D257-4058-AD2E-0DE59846F2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219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6BCC-FDA4-4B33-848B-C051A34440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250990-2836-4B87-87FA-E220282A9A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589D7-8AFA-42AF-B6A8-9866A38BE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030FFC-2BEC-446D-96E6-30E266BF36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DB2675F-9C38-4DE9-B397-AAEB7AD498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8B22603-1241-4CA7-8179-61AFF3A643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913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27514B-E716-4F80-B971-87C10B4AED92}"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AA8F8-DE5F-445E-9376-39004A7CE281}" type="slidenum">
              <a:rPr lang="en-US" smtClean="0"/>
              <a:t>‹#›</a:t>
            </a:fld>
            <a:endParaRPr lang="en-US"/>
          </a:p>
        </p:txBody>
      </p:sp>
    </p:spTree>
    <p:extLst>
      <p:ext uri="{BB962C8B-B14F-4D97-AF65-F5344CB8AC3E}">
        <p14:creationId xmlns:p14="http://schemas.microsoft.com/office/powerpoint/2010/main" val="21747870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46D8-B753-4695-8269-8B52C543DF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7E90EC-425E-4AC7-BC56-F47FCCC3BD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1A15E9-6752-49A7-9CB0-34EC43A8D0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B969C7-71E9-4F84-B2A3-540684BD7A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8454DAD-0A0F-4B0B-9D2D-A401877EE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0877A4B-1FD2-4627-9C9C-FA0AD779BB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928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26A78-F403-46A1-B2CB-994744CDF2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49728D-6445-45D2-A62C-BC73F5EB83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18F9B-2B1A-4E89-A5F3-430BCCB6E3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C39EA13-EA86-4A3C-BDCE-A0251FFBB3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4A0C184-42DF-4765-B7EA-750EC050E2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246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36ACA4-BB9F-483A-9BDA-1456E0449F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F5C382-F32F-4CB3-92C0-F5B88BD86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F4B12-F0B9-4B6A-AD18-248B29C673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B278C8E-40E9-4EDD-8E6F-18A121EBBCF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8E1C1-DDAC-48C9-B933-5AF0B3544B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748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8A50A60-CCD2-4855-9BE8-074DCB1C3578}"/>
              </a:ext>
            </a:extLst>
          </p:cNvPr>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a:extLst>
              <a:ext uri="{FF2B5EF4-FFF2-40B4-BE49-F238E27FC236}">
                <a16:creationId xmlns:a16="http://schemas.microsoft.com/office/drawing/2014/main" id="{BCB41552-71AC-4846-A21E-3D7F4260D4F2}"/>
              </a:ext>
            </a:extLst>
          </p:cNvPr>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a:extLst>
              <a:ext uri="{FF2B5EF4-FFF2-40B4-BE49-F238E27FC236}">
                <a16:creationId xmlns:a16="http://schemas.microsoft.com/office/drawing/2014/main" id="{BC265ADD-EB7F-44D5-915F-689813B1F68B}"/>
              </a:ext>
            </a:extLst>
          </p:cNvPr>
          <p:cNvSpPr>
            <a:spLocks noGrp="1"/>
          </p:cNvSpPr>
          <p:nvPr>
            <p:ph type="sldNum" sz="quarter" idx="12"/>
          </p:nvPr>
        </p:nvSpPr>
        <p:spPr/>
        <p:txBody>
          <a:bodyPr/>
          <a:lstStyle>
            <a:lvl1pPr>
              <a:defRPr/>
            </a:lvl1pPr>
          </a:lstStyle>
          <a:p>
            <a:pPr eaLnBrk="0" fontAlgn="base" hangingPunct="0">
              <a:spcBef>
                <a:spcPct val="0"/>
              </a:spcBef>
              <a:spcAft>
                <a:spcPct val="0"/>
              </a:spcAft>
              <a:defRPr/>
            </a:pPr>
            <a:fld id="{D5207F04-4575-4A7F-B08C-89543CB0C3BE}" type="slidenum">
              <a:rPr lang="en-US" altLang="en-US" smtClean="0">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28093858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42EFF-5F88-47AD-AEE3-5EC1BEF240DF}"/>
              </a:ext>
            </a:extLst>
          </p:cNvPr>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a:extLst>
              <a:ext uri="{FF2B5EF4-FFF2-40B4-BE49-F238E27FC236}">
                <a16:creationId xmlns:a16="http://schemas.microsoft.com/office/drawing/2014/main" id="{B0C6D2EE-3B1F-4768-8F56-CA9A9F4FF2F4}"/>
              </a:ext>
            </a:extLst>
          </p:cNvPr>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a:extLst>
              <a:ext uri="{FF2B5EF4-FFF2-40B4-BE49-F238E27FC236}">
                <a16:creationId xmlns:a16="http://schemas.microsoft.com/office/drawing/2014/main" id="{782C1600-B680-49E2-AEF6-862D43352471}"/>
              </a:ext>
            </a:extLst>
          </p:cNvPr>
          <p:cNvSpPr>
            <a:spLocks noGrp="1"/>
          </p:cNvSpPr>
          <p:nvPr>
            <p:ph type="sldNum" sz="quarter" idx="12"/>
          </p:nvPr>
        </p:nvSpPr>
        <p:spPr/>
        <p:txBody>
          <a:bodyPr/>
          <a:lstStyle>
            <a:lvl1pPr>
              <a:defRPr/>
            </a:lvl1pPr>
          </a:lstStyle>
          <a:p>
            <a:pPr eaLnBrk="0" fontAlgn="base" hangingPunct="0">
              <a:spcBef>
                <a:spcPct val="0"/>
              </a:spcBef>
              <a:spcAft>
                <a:spcPct val="0"/>
              </a:spcAft>
              <a:defRPr/>
            </a:pPr>
            <a:fld id="{537F92A7-486D-403A-BA20-8909C3CA7BCF}" type="slidenum">
              <a:rPr lang="en-US" altLang="en-US" smtClean="0">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857134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8C09E0-A7EB-46A0-B433-661DB2F75EEA}"/>
              </a:ext>
            </a:extLst>
          </p:cNvPr>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a:extLst>
              <a:ext uri="{FF2B5EF4-FFF2-40B4-BE49-F238E27FC236}">
                <a16:creationId xmlns:a16="http://schemas.microsoft.com/office/drawing/2014/main" id="{87BF78FB-E6F7-414B-8372-BBB6E5400823}"/>
              </a:ext>
            </a:extLst>
          </p:cNvPr>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a:extLst>
              <a:ext uri="{FF2B5EF4-FFF2-40B4-BE49-F238E27FC236}">
                <a16:creationId xmlns:a16="http://schemas.microsoft.com/office/drawing/2014/main" id="{DC3E0DE5-59D6-4BB4-A710-9F962D7ECBE2}"/>
              </a:ext>
            </a:extLst>
          </p:cNvPr>
          <p:cNvSpPr>
            <a:spLocks noGrp="1"/>
          </p:cNvSpPr>
          <p:nvPr>
            <p:ph type="sldNum" sz="quarter" idx="12"/>
          </p:nvPr>
        </p:nvSpPr>
        <p:spPr/>
        <p:txBody>
          <a:bodyPr/>
          <a:lstStyle>
            <a:lvl1pPr>
              <a:defRPr/>
            </a:lvl1pPr>
          </a:lstStyle>
          <a:p>
            <a:pPr eaLnBrk="0" fontAlgn="base" hangingPunct="0">
              <a:spcBef>
                <a:spcPct val="0"/>
              </a:spcBef>
              <a:spcAft>
                <a:spcPct val="0"/>
              </a:spcAft>
              <a:defRPr/>
            </a:pPr>
            <a:fld id="{E62CDCF8-6AD3-45CB-A37F-E51027ECCD51}" type="slidenum">
              <a:rPr lang="en-US" altLang="en-US" smtClean="0">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755065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C06470C-9A8F-4C0B-967D-AFD378740099}"/>
              </a:ext>
            </a:extLst>
          </p:cNvPr>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5">
            <a:extLst>
              <a:ext uri="{FF2B5EF4-FFF2-40B4-BE49-F238E27FC236}">
                <a16:creationId xmlns:a16="http://schemas.microsoft.com/office/drawing/2014/main" id="{ECC759BC-0CF5-461D-8C46-316D47F1E171}"/>
              </a:ext>
            </a:extLst>
          </p:cNvPr>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6">
            <a:extLst>
              <a:ext uri="{FF2B5EF4-FFF2-40B4-BE49-F238E27FC236}">
                <a16:creationId xmlns:a16="http://schemas.microsoft.com/office/drawing/2014/main" id="{94907C2F-AC68-4CA6-95C3-5117C88885A1}"/>
              </a:ext>
            </a:extLst>
          </p:cNvPr>
          <p:cNvSpPr>
            <a:spLocks noGrp="1"/>
          </p:cNvSpPr>
          <p:nvPr>
            <p:ph type="sldNum" sz="quarter" idx="12"/>
          </p:nvPr>
        </p:nvSpPr>
        <p:spPr/>
        <p:txBody>
          <a:bodyPr/>
          <a:lstStyle>
            <a:lvl1pPr>
              <a:defRPr/>
            </a:lvl1pPr>
          </a:lstStyle>
          <a:p>
            <a:pPr eaLnBrk="0" fontAlgn="base" hangingPunct="0">
              <a:spcBef>
                <a:spcPct val="0"/>
              </a:spcBef>
              <a:spcAft>
                <a:spcPct val="0"/>
              </a:spcAft>
              <a:defRPr/>
            </a:pPr>
            <a:fld id="{06F66207-6852-418D-B416-704076FF7DA5}" type="slidenum">
              <a:rPr lang="en-US" altLang="en-US" smtClean="0">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20061967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7EE9DDE-C6C1-493A-A485-D8AB9115631D}"/>
              </a:ext>
            </a:extLst>
          </p:cNvPr>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8" name="Footer Placeholder 7">
            <a:extLst>
              <a:ext uri="{FF2B5EF4-FFF2-40B4-BE49-F238E27FC236}">
                <a16:creationId xmlns:a16="http://schemas.microsoft.com/office/drawing/2014/main" id="{CBEB268A-10A5-4E48-B690-7DDC18079A2F}"/>
              </a:ext>
            </a:extLst>
          </p:cNvPr>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9" name="Slide Number Placeholder 8">
            <a:extLst>
              <a:ext uri="{FF2B5EF4-FFF2-40B4-BE49-F238E27FC236}">
                <a16:creationId xmlns:a16="http://schemas.microsoft.com/office/drawing/2014/main" id="{0D04C612-D42A-4584-9264-207FB6C9A434}"/>
              </a:ext>
            </a:extLst>
          </p:cNvPr>
          <p:cNvSpPr>
            <a:spLocks noGrp="1"/>
          </p:cNvSpPr>
          <p:nvPr>
            <p:ph type="sldNum" sz="quarter" idx="12"/>
          </p:nvPr>
        </p:nvSpPr>
        <p:spPr/>
        <p:txBody>
          <a:bodyPr/>
          <a:lstStyle>
            <a:lvl1pPr>
              <a:defRPr/>
            </a:lvl1pPr>
          </a:lstStyle>
          <a:p>
            <a:pPr eaLnBrk="0" fontAlgn="base" hangingPunct="0">
              <a:spcBef>
                <a:spcPct val="0"/>
              </a:spcBef>
              <a:spcAft>
                <a:spcPct val="0"/>
              </a:spcAft>
              <a:defRPr/>
            </a:pPr>
            <a:fld id="{516355F3-5C13-4B64-9EE4-44C1675AFDC3}" type="slidenum">
              <a:rPr lang="en-US" altLang="en-US" smtClean="0">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3726822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B791860-5E4D-48DB-9E8E-78FA32F80808}"/>
              </a:ext>
            </a:extLst>
          </p:cNvPr>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Footer Placeholder 3">
            <a:extLst>
              <a:ext uri="{FF2B5EF4-FFF2-40B4-BE49-F238E27FC236}">
                <a16:creationId xmlns:a16="http://schemas.microsoft.com/office/drawing/2014/main" id="{F3B3F5B1-C710-4C2E-B8BA-F944FC917AD2}"/>
              </a:ext>
            </a:extLst>
          </p:cNvPr>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Slide Number Placeholder 4">
            <a:extLst>
              <a:ext uri="{FF2B5EF4-FFF2-40B4-BE49-F238E27FC236}">
                <a16:creationId xmlns:a16="http://schemas.microsoft.com/office/drawing/2014/main" id="{853B5A10-BCDE-469A-9EA2-19C1B6CB8EF9}"/>
              </a:ext>
            </a:extLst>
          </p:cNvPr>
          <p:cNvSpPr>
            <a:spLocks noGrp="1"/>
          </p:cNvSpPr>
          <p:nvPr>
            <p:ph type="sldNum" sz="quarter" idx="12"/>
          </p:nvPr>
        </p:nvSpPr>
        <p:spPr/>
        <p:txBody>
          <a:bodyPr/>
          <a:lstStyle>
            <a:lvl1pPr>
              <a:defRPr/>
            </a:lvl1pPr>
          </a:lstStyle>
          <a:p>
            <a:pPr eaLnBrk="0" fontAlgn="base" hangingPunct="0">
              <a:spcBef>
                <a:spcPct val="0"/>
              </a:spcBef>
              <a:spcAft>
                <a:spcPct val="0"/>
              </a:spcAft>
              <a:defRPr/>
            </a:pPr>
            <a:fld id="{6C3D61ED-8C06-4928-9E91-6C800F316C0B}" type="slidenum">
              <a:rPr lang="en-US" altLang="en-US" smtClean="0">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685857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7CA4E0-97F4-41C9-AF74-DE2236ED6BDC}"/>
              </a:ext>
            </a:extLst>
          </p:cNvPr>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3" name="Footer Placeholder 2">
            <a:extLst>
              <a:ext uri="{FF2B5EF4-FFF2-40B4-BE49-F238E27FC236}">
                <a16:creationId xmlns:a16="http://schemas.microsoft.com/office/drawing/2014/main" id="{45E5AB01-54F6-4B71-A198-1A6D94076A9F}"/>
              </a:ext>
            </a:extLst>
          </p:cNvPr>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Slide Number Placeholder 3">
            <a:extLst>
              <a:ext uri="{FF2B5EF4-FFF2-40B4-BE49-F238E27FC236}">
                <a16:creationId xmlns:a16="http://schemas.microsoft.com/office/drawing/2014/main" id="{4C0B4148-9CCF-4162-9172-7FF52D6E1157}"/>
              </a:ext>
            </a:extLst>
          </p:cNvPr>
          <p:cNvSpPr>
            <a:spLocks noGrp="1"/>
          </p:cNvSpPr>
          <p:nvPr>
            <p:ph type="sldNum" sz="quarter" idx="12"/>
          </p:nvPr>
        </p:nvSpPr>
        <p:spPr/>
        <p:txBody>
          <a:bodyPr/>
          <a:lstStyle>
            <a:lvl1pPr>
              <a:defRPr/>
            </a:lvl1pPr>
          </a:lstStyle>
          <a:p>
            <a:pPr eaLnBrk="0" fontAlgn="base" hangingPunct="0">
              <a:spcBef>
                <a:spcPct val="0"/>
              </a:spcBef>
              <a:spcAft>
                <a:spcPct val="0"/>
              </a:spcAft>
              <a:defRPr/>
            </a:pPr>
            <a:fld id="{82E70784-2A09-4E70-9D23-14626CA5B5B1}" type="slidenum">
              <a:rPr lang="en-US" altLang="en-US" smtClean="0">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2785881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27514B-E716-4F80-B971-87C10B4AED92}"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AA8F8-DE5F-445E-9376-39004A7CE281}" type="slidenum">
              <a:rPr lang="en-US" smtClean="0"/>
              <a:t>‹#›</a:t>
            </a:fld>
            <a:endParaRPr lang="en-US"/>
          </a:p>
        </p:txBody>
      </p:sp>
    </p:spTree>
    <p:extLst>
      <p:ext uri="{BB962C8B-B14F-4D97-AF65-F5344CB8AC3E}">
        <p14:creationId xmlns:p14="http://schemas.microsoft.com/office/powerpoint/2010/main" val="27367358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052E4C-062B-4868-9243-0FBE2FE45B39}"/>
              </a:ext>
            </a:extLst>
          </p:cNvPr>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5">
            <a:extLst>
              <a:ext uri="{FF2B5EF4-FFF2-40B4-BE49-F238E27FC236}">
                <a16:creationId xmlns:a16="http://schemas.microsoft.com/office/drawing/2014/main" id="{F598AAC6-C5B5-4E14-8519-12787E8B0759}"/>
              </a:ext>
            </a:extLst>
          </p:cNvPr>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6">
            <a:extLst>
              <a:ext uri="{FF2B5EF4-FFF2-40B4-BE49-F238E27FC236}">
                <a16:creationId xmlns:a16="http://schemas.microsoft.com/office/drawing/2014/main" id="{B7A327A8-6812-498B-82C6-ABBAB816F243}"/>
              </a:ext>
            </a:extLst>
          </p:cNvPr>
          <p:cNvSpPr>
            <a:spLocks noGrp="1"/>
          </p:cNvSpPr>
          <p:nvPr>
            <p:ph type="sldNum" sz="quarter" idx="12"/>
          </p:nvPr>
        </p:nvSpPr>
        <p:spPr/>
        <p:txBody>
          <a:bodyPr/>
          <a:lstStyle>
            <a:lvl1pPr>
              <a:defRPr/>
            </a:lvl1pPr>
          </a:lstStyle>
          <a:p>
            <a:pPr eaLnBrk="0" fontAlgn="base" hangingPunct="0">
              <a:spcBef>
                <a:spcPct val="0"/>
              </a:spcBef>
              <a:spcAft>
                <a:spcPct val="0"/>
              </a:spcAft>
              <a:defRPr/>
            </a:pPr>
            <a:fld id="{432E2AD9-FC34-493D-9AAD-DEDD659C63FE}" type="slidenum">
              <a:rPr lang="en-US" altLang="en-US" smtClean="0">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401999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A7E6E2-B39B-4403-8DC9-D9BB468E4D8D}"/>
              </a:ext>
            </a:extLst>
          </p:cNvPr>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5">
            <a:extLst>
              <a:ext uri="{FF2B5EF4-FFF2-40B4-BE49-F238E27FC236}">
                <a16:creationId xmlns:a16="http://schemas.microsoft.com/office/drawing/2014/main" id="{31381E77-D1E8-4FA9-990A-62A5B1E3CBF1}"/>
              </a:ext>
            </a:extLst>
          </p:cNvPr>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6">
            <a:extLst>
              <a:ext uri="{FF2B5EF4-FFF2-40B4-BE49-F238E27FC236}">
                <a16:creationId xmlns:a16="http://schemas.microsoft.com/office/drawing/2014/main" id="{E8B0D8A0-3008-485A-936F-B8001E65B0E1}"/>
              </a:ext>
            </a:extLst>
          </p:cNvPr>
          <p:cNvSpPr>
            <a:spLocks noGrp="1"/>
          </p:cNvSpPr>
          <p:nvPr>
            <p:ph type="sldNum" sz="quarter" idx="12"/>
          </p:nvPr>
        </p:nvSpPr>
        <p:spPr/>
        <p:txBody>
          <a:bodyPr/>
          <a:lstStyle>
            <a:lvl1pPr>
              <a:defRPr/>
            </a:lvl1pPr>
          </a:lstStyle>
          <a:p>
            <a:pPr eaLnBrk="0" fontAlgn="base" hangingPunct="0">
              <a:spcBef>
                <a:spcPct val="0"/>
              </a:spcBef>
              <a:spcAft>
                <a:spcPct val="0"/>
              </a:spcAft>
              <a:defRPr/>
            </a:pPr>
            <a:fld id="{B025397D-5FD6-44D4-996D-CE06FE9AFAFC}" type="slidenum">
              <a:rPr lang="en-US" altLang="en-US" smtClean="0">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327965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4F9B3D-24A4-4351-BF8C-12C36057B9B2}"/>
              </a:ext>
            </a:extLst>
          </p:cNvPr>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a:extLst>
              <a:ext uri="{FF2B5EF4-FFF2-40B4-BE49-F238E27FC236}">
                <a16:creationId xmlns:a16="http://schemas.microsoft.com/office/drawing/2014/main" id="{92A8C439-9BDC-45D4-90C5-3147513D42B2}"/>
              </a:ext>
            </a:extLst>
          </p:cNvPr>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a:extLst>
              <a:ext uri="{FF2B5EF4-FFF2-40B4-BE49-F238E27FC236}">
                <a16:creationId xmlns:a16="http://schemas.microsoft.com/office/drawing/2014/main" id="{0C40CF5B-B557-4BFF-9FD8-64D818CD68A4}"/>
              </a:ext>
            </a:extLst>
          </p:cNvPr>
          <p:cNvSpPr>
            <a:spLocks noGrp="1"/>
          </p:cNvSpPr>
          <p:nvPr>
            <p:ph type="sldNum" sz="quarter" idx="12"/>
          </p:nvPr>
        </p:nvSpPr>
        <p:spPr/>
        <p:txBody>
          <a:bodyPr/>
          <a:lstStyle>
            <a:lvl1pPr>
              <a:defRPr/>
            </a:lvl1pPr>
          </a:lstStyle>
          <a:p>
            <a:pPr eaLnBrk="0" fontAlgn="base" hangingPunct="0">
              <a:spcBef>
                <a:spcPct val="0"/>
              </a:spcBef>
              <a:spcAft>
                <a:spcPct val="0"/>
              </a:spcAft>
              <a:defRPr/>
            </a:pPr>
            <a:fld id="{4C103B50-E2B6-49F8-81F8-9CB98E0B0404}" type="slidenum">
              <a:rPr lang="en-US" altLang="en-US" smtClean="0">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3139689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7F4B17E-AC91-4032-B926-AD3BE40911D7}"/>
              </a:ext>
            </a:extLst>
          </p:cNvPr>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a:extLst>
              <a:ext uri="{FF2B5EF4-FFF2-40B4-BE49-F238E27FC236}">
                <a16:creationId xmlns:a16="http://schemas.microsoft.com/office/drawing/2014/main" id="{230BDFFC-5A19-4C07-921F-32A4FAB011FB}"/>
              </a:ext>
            </a:extLst>
          </p:cNvPr>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a:extLst>
              <a:ext uri="{FF2B5EF4-FFF2-40B4-BE49-F238E27FC236}">
                <a16:creationId xmlns:a16="http://schemas.microsoft.com/office/drawing/2014/main" id="{F73DC184-C0EF-4AAF-A61E-E7FD6729234C}"/>
              </a:ext>
            </a:extLst>
          </p:cNvPr>
          <p:cNvSpPr>
            <a:spLocks noGrp="1"/>
          </p:cNvSpPr>
          <p:nvPr>
            <p:ph type="sldNum" sz="quarter" idx="12"/>
          </p:nvPr>
        </p:nvSpPr>
        <p:spPr/>
        <p:txBody>
          <a:bodyPr/>
          <a:lstStyle>
            <a:lvl1pPr>
              <a:defRPr/>
            </a:lvl1pPr>
          </a:lstStyle>
          <a:p>
            <a:pPr eaLnBrk="0" fontAlgn="base" hangingPunct="0">
              <a:spcBef>
                <a:spcPct val="0"/>
              </a:spcBef>
              <a:spcAft>
                <a:spcPct val="0"/>
              </a:spcAft>
              <a:defRPr/>
            </a:pPr>
            <a:fld id="{3B866821-E51E-425A-A6CD-34B2B2846EA1}" type="slidenum">
              <a:rPr lang="en-US" altLang="en-US" smtClean="0">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183821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Generic">
    <p:spTree>
      <p:nvGrpSpPr>
        <p:cNvPr id="1" name=""/>
        <p:cNvGrpSpPr/>
        <p:nvPr/>
      </p:nvGrpSpPr>
      <p:grpSpPr>
        <a:xfrm>
          <a:off x="0" y="0"/>
          <a:ext cx="0" cy="0"/>
          <a:chOff x="0" y="0"/>
          <a:chExt cx="0" cy="0"/>
        </a:xfrm>
      </p:grpSpPr>
      <p:sp>
        <p:nvSpPr>
          <p:cNvPr id="7" name="Shape 7"/>
          <p:cNvSpPr>
            <a:spLocks noGrp="1"/>
          </p:cNvSpPr>
          <p:nvPr>
            <p:ph type="sldNum" sz="quarter" idx="2"/>
          </p:nvPr>
        </p:nvSpPr>
        <p:spPr>
          <a:prstGeom prst="rect">
            <a:avLst/>
          </a:prstGeom>
        </p:spPr>
        <p:txBody>
          <a:bodyPr/>
          <a:lstStyle/>
          <a:p>
            <a:fld id="{86CB4B4D-7CA3-9044-876B-883B54F8677D}" type="slidenum">
              <a:rPr lang="en-US" kern="0" smtClean="0"/>
              <a:pPr/>
              <a:t>‹#›</a:t>
            </a:fld>
            <a:endParaRPr lang="en-US" kern="0"/>
          </a:p>
        </p:txBody>
      </p:sp>
      <p:sp>
        <p:nvSpPr>
          <p:cNvPr id="8" name="Shape 8"/>
          <p:cNvSpPr>
            <a:spLocks noGrp="1"/>
          </p:cNvSpPr>
          <p:nvPr>
            <p:ph type="title"/>
          </p:nvPr>
        </p:nvSpPr>
        <p:spPr>
          <a:prstGeom prst="rect">
            <a:avLst/>
          </a:prstGeom>
        </p:spPr>
        <p:txBody>
          <a:bodyPr/>
          <a:lstStyle/>
          <a:p>
            <a:pPr lvl="0">
              <a:defRPr sz="1800" cap="none">
                <a:solidFill>
                  <a:srgbClr val="000000"/>
                </a:solidFill>
                <a:uFillTx/>
              </a:defRPr>
            </a:pPr>
            <a:r>
              <a:rPr sz="2109" cap="all">
                <a:solidFill>
                  <a:srgbClr val="FFFFFF"/>
                </a:solidFill>
                <a:uFill>
                  <a:solidFill/>
                </a:uFill>
              </a:rPr>
              <a:t>Title Text</a:t>
            </a:r>
          </a:p>
        </p:txBody>
      </p:sp>
    </p:spTree>
    <p:extLst>
      <p:ext uri="{BB962C8B-B14F-4D97-AF65-F5344CB8AC3E}">
        <p14:creationId xmlns:p14="http://schemas.microsoft.com/office/powerpoint/2010/main" val="92135759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98016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47A90-5B65-463F-9CDE-0253CE4B67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6A487F-2AF3-4350-AFC6-A3DBA92644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7081CF-4C95-46B8-BBDC-AE0EBB2CF9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3A4090F-B276-487F-8A24-3E2EB05EB5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EABF143-DA27-43D1-85C4-15B8C41C2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2129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F0367-C1F6-42EB-8E00-948CBF1346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3DB16C-9DD0-4E86-92A8-6E5F736F67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56774-A852-4436-A983-69C7D06666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9A1D02C-5242-4E09-B10B-4B6C32EB4A4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28BB44B-8793-4B10-A35F-079BC31BC0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2861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EB34B-C27B-438E-91C3-2954746C46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0D810-B9EF-4334-851C-C2800AD20F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E255EF-6B2B-4F79-9D4E-F56C40BDFD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EDF4F8-3223-4C67-B129-B3713D29A8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B606119-88B3-48B4-BD9E-62DEED3F57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9176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A0FF8-94A5-4DBB-8910-D403C2670C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495B8B-0358-44EB-8DA1-0A91833C44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F80EA1-8270-40CE-8708-810F2DBEB3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8F3905-C74D-4D42-929D-D58C40CBCD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3D7464A-2E78-4434-8BDC-C6757B8423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9AC48E4-100F-46A4-A283-82AA73163C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538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27514B-E716-4F80-B971-87C10B4AED92}" type="datetimeFigureOut">
              <a:rPr lang="en-US" smtClean="0"/>
              <a:t>5/7/2019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AA8F8-DE5F-445E-9376-39004A7CE281}" type="slidenum">
              <a:rPr lang="en-US" smtClean="0"/>
              <a:t>‹#›</a:t>
            </a:fld>
            <a:endParaRPr lang="en-US"/>
          </a:p>
        </p:txBody>
      </p:sp>
    </p:spTree>
    <p:extLst>
      <p:ext uri="{BB962C8B-B14F-4D97-AF65-F5344CB8AC3E}">
        <p14:creationId xmlns:p14="http://schemas.microsoft.com/office/powerpoint/2010/main" val="10053631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D4A1B-6D5D-4287-ACED-6CB0555CDC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E61DA2-E790-4011-8BE9-3227FE230B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D99E9-DFC2-4A0A-B2E9-FA4FF07560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3F7B6E-5037-40E0-8DB9-41B260ECD7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2374FB-2FD2-4632-8E21-FBC6505F37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0FFC43-00B5-49AD-BC20-7BB2551ED48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0A876530-46E8-40FA-BCCA-F030D372BE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C4E357C-C6A5-4B34-A45D-66711621E1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4405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3E615-FF0E-405C-856B-C20F0BFD1E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FA0D19-2CC4-47AD-AE2D-8586027E43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D634609-C6A4-48B1-888D-804551B918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01F367B-F3DC-426C-A48C-88B36165EC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2463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65609-D5CD-4D59-809D-E17006721C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1464B507-E788-4C03-90BC-BC504A3FDF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06CFBF1-D257-4058-AD2E-0DE59846F2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89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6BCC-FDA4-4B33-848B-C051A34440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250990-2836-4B87-87FA-E220282A9A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589D7-8AFA-42AF-B6A8-9866A38BE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030FFC-2BEC-446D-96E6-30E266BF36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DB2675F-9C38-4DE9-B397-AAEB7AD498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8B22603-1241-4CA7-8179-61AFF3A643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0333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46D8-B753-4695-8269-8B52C543DF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7E90EC-425E-4AC7-BC56-F47FCCC3BD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1A15E9-6752-49A7-9CB0-34EC43A8D0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B969C7-71E9-4F84-B2A3-540684BD7A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8454DAD-0A0F-4B0B-9D2D-A401877EE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0877A4B-1FD2-4627-9C9C-FA0AD779BB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4318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26A78-F403-46A1-B2CB-994744CDF2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49728D-6445-45D2-A62C-BC73F5EB83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18F9B-2B1A-4E89-A5F3-430BCCB6E3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C39EA13-EA86-4A3C-BDCE-A0251FFBB3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4A0C184-42DF-4765-B7EA-750EC050E2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3503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36ACA4-BB9F-483A-9BDA-1456E0449F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F5C382-F32F-4CB3-92C0-F5B88BD86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F4B12-F0B9-4B6A-AD18-248B29C673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B278C8E-40E9-4EDD-8E6F-18A121EBBCF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8E1C1-DDAC-48C9-B933-5AF0B3544B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5724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47A90-5B65-463F-9CDE-0253CE4B67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6A487F-2AF3-4350-AFC6-A3DBA92644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7081CF-4C95-46B8-BBDC-AE0EBB2CF9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3A4090F-B276-487F-8A24-3E2EB05EB5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EABF143-DA27-43D1-85C4-15B8C41C2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5683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F0367-C1F6-42EB-8E00-948CBF1346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3DB16C-9DD0-4E86-92A8-6E5F736F67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56774-A852-4436-A983-69C7D06666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9A1D02C-5242-4E09-B10B-4B6C32EB4A4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28BB44B-8793-4B10-A35F-079BC31BC0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5473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EB34B-C27B-438E-91C3-2954746C46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0D810-B9EF-4334-851C-C2800AD20F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E255EF-6B2B-4F79-9D4E-F56C40BDFD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EDF4F8-3223-4C67-B129-B3713D29A8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B606119-88B3-48B4-BD9E-62DEED3F57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3196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27514B-E716-4F80-B971-87C10B4AED92}" type="datetimeFigureOut">
              <a:rPr lang="en-US" smtClean="0"/>
              <a:t>5/7/2019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AA8F8-DE5F-445E-9376-39004A7CE281}" type="slidenum">
              <a:rPr lang="en-US" smtClean="0"/>
              <a:t>‹#›</a:t>
            </a:fld>
            <a:endParaRPr lang="en-US"/>
          </a:p>
        </p:txBody>
      </p:sp>
    </p:spTree>
    <p:extLst>
      <p:ext uri="{BB962C8B-B14F-4D97-AF65-F5344CB8AC3E}">
        <p14:creationId xmlns:p14="http://schemas.microsoft.com/office/powerpoint/2010/main" val="4041244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A0FF8-94A5-4DBB-8910-D403C2670C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495B8B-0358-44EB-8DA1-0A91833C44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F80EA1-8270-40CE-8708-810F2DBEB3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8F3905-C74D-4D42-929D-D58C40CBCD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3D7464A-2E78-4434-8BDC-C6757B8423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9AC48E4-100F-46A4-A283-82AA73163C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9582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D4A1B-6D5D-4287-ACED-6CB0555CDC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E61DA2-E790-4011-8BE9-3227FE230B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D99E9-DFC2-4A0A-B2E9-FA4FF07560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3F7B6E-5037-40E0-8DB9-41B260ECD7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2374FB-2FD2-4632-8E21-FBC6505F37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0FFC43-00B5-49AD-BC20-7BB2551ED48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0A876530-46E8-40FA-BCCA-F030D372BE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C4E357C-C6A5-4B34-A45D-66711621E1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0620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3E615-FF0E-405C-856B-C20F0BFD1E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FA0D19-2CC4-47AD-AE2D-8586027E43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D634609-C6A4-48B1-888D-804551B918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01F367B-F3DC-426C-A48C-88B36165EC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7691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65609-D5CD-4D59-809D-E17006721C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1464B507-E788-4C03-90BC-BC504A3FDF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06CFBF1-D257-4058-AD2E-0DE59846F2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0609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6BCC-FDA4-4B33-848B-C051A34440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250990-2836-4B87-87FA-E220282A9A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589D7-8AFA-42AF-B6A8-9866A38BE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030FFC-2BEC-446D-96E6-30E266BF36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DB2675F-9C38-4DE9-B397-AAEB7AD498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8B22603-1241-4CA7-8179-61AFF3A643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4330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46D8-B753-4695-8269-8B52C543DF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7E90EC-425E-4AC7-BC56-F47FCCC3BD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1A15E9-6752-49A7-9CB0-34EC43A8D0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B969C7-71E9-4F84-B2A3-540684BD7A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8454DAD-0A0F-4B0B-9D2D-A401877EE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0877A4B-1FD2-4627-9C9C-FA0AD779BB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3645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26A78-F403-46A1-B2CB-994744CDF2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49728D-6445-45D2-A62C-BC73F5EB83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18F9B-2B1A-4E89-A5F3-430BCCB6E3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C39EA13-EA86-4A3C-BDCE-A0251FFBB3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4A0C184-42DF-4765-B7EA-750EC050E2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1935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36ACA4-BB9F-483A-9BDA-1456E0449F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F5C382-F32F-4CB3-92C0-F5B88BD86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F4B12-F0B9-4B6A-AD18-248B29C673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B278C8E-40E9-4EDD-8E6F-18A121EBBCF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8E1C1-DDAC-48C9-B933-5AF0B3544B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3701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47A90-5B65-463F-9CDE-0253CE4B67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6A487F-2AF3-4350-AFC6-A3DBA92644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7081CF-4C95-46B8-BBDC-AE0EBB2CF9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3A4090F-B276-487F-8A24-3E2EB05EB5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EABF143-DA27-43D1-85C4-15B8C41C2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5909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F0367-C1F6-42EB-8E00-948CBF1346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3DB16C-9DD0-4E86-92A8-6E5F736F67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56774-A852-4436-A983-69C7D06666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9A1D02C-5242-4E09-B10B-4B6C32EB4A4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28BB44B-8793-4B10-A35F-079BC31BC0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113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27514B-E716-4F80-B971-87C10B4AED92}" type="datetimeFigureOut">
              <a:rPr lang="en-US" smtClean="0"/>
              <a:t>5/7/2019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AA8F8-DE5F-445E-9376-39004A7CE281}" type="slidenum">
              <a:rPr lang="en-US" smtClean="0"/>
              <a:t>‹#›</a:t>
            </a:fld>
            <a:endParaRPr lang="en-US"/>
          </a:p>
        </p:txBody>
      </p:sp>
    </p:spTree>
    <p:extLst>
      <p:ext uri="{BB962C8B-B14F-4D97-AF65-F5344CB8AC3E}">
        <p14:creationId xmlns:p14="http://schemas.microsoft.com/office/powerpoint/2010/main" val="40528413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EB34B-C27B-438E-91C3-2954746C46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0D810-B9EF-4334-851C-C2800AD20F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E255EF-6B2B-4F79-9D4E-F56C40BDFD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EDF4F8-3223-4C67-B129-B3713D29A8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B606119-88B3-48B4-BD9E-62DEED3F57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6357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A0FF8-94A5-4DBB-8910-D403C2670C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495B8B-0358-44EB-8DA1-0A91833C44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F80EA1-8270-40CE-8708-810F2DBEB3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8F3905-C74D-4D42-929D-D58C40CBCD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3D7464A-2E78-4434-8BDC-C6757B8423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9AC48E4-100F-46A4-A283-82AA73163C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8750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D4A1B-6D5D-4287-ACED-6CB0555CDC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E61DA2-E790-4011-8BE9-3227FE230B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D99E9-DFC2-4A0A-B2E9-FA4FF07560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3F7B6E-5037-40E0-8DB9-41B260ECD7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2374FB-2FD2-4632-8E21-FBC6505F37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0FFC43-00B5-49AD-BC20-7BB2551ED48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0A876530-46E8-40FA-BCCA-F030D372BE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C4E357C-C6A5-4B34-A45D-66711621E1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6739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3E615-FF0E-405C-856B-C20F0BFD1E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FA0D19-2CC4-47AD-AE2D-8586027E43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D634609-C6A4-48B1-888D-804551B918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01F367B-F3DC-426C-A48C-88B36165EC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7719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65609-D5CD-4D59-809D-E17006721C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1464B507-E788-4C03-90BC-BC504A3FDF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06CFBF1-D257-4058-AD2E-0DE59846F2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049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6BCC-FDA4-4B33-848B-C051A34440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250990-2836-4B87-87FA-E220282A9A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589D7-8AFA-42AF-B6A8-9866A38BE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030FFC-2BEC-446D-96E6-30E266BF36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DB2675F-9C38-4DE9-B397-AAEB7AD498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8B22603-1241-4CA7-8179-61AFF3A643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0424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46D8-B753-4695-8269-8B52C543DF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7E90EC-425E-4AC7-BC56-F47FCCC3BD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1A15E9-6752-49A7-9CB0-34EC43A8D0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B969C7-71E9-4F84-B2A3-540684BD7A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8454DAD-0A0F-4B0B-9D2D-A401877EE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0877A4B-1FD2-4627-9C9C-FA0AD779BB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29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26A78-F403-46A1-B2CB-994744CDF2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49728D-6445-45D2-A62C-BC73F5EB83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18F9B-2B1A-4E89-A5F3-430BCCB6E3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C39EA13-EA86-4A3C-BDCE-A0251FFBB3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4A0C184-42DF-4765-B7EA-750EC050E2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7495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36ACA4-BB9F-483A-9BDA-1456E0449F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F5C382-F32F-4CB3-92C0-F5B88BD86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F4B12-F0B9-4B6A-AD18-248B29C673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B278C8E-40E9-4EDD-8E6F-18A121EBBCF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8E1C1-DDAC-48C9-B933-5AF0B3544B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971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47A90-5B65-463F-9CDE-0253CE4B67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6A487F-2AF3-4350-AFC6-A3DBA92644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7081CF-4C95-46B8-BBDC-AE0EBB2CF9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3A4090F-B276-487F-8A24-3E2EB05EB5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EABF143-DA27-43D1-85C4-15B8C41C2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193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27514B-E716-4F80-B971-87C10B4AED92}" type="datetimeFigureOut">
              <a:rPr lang="en-US" smtClean="0"/>
              <a:t>5/7/2019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AA8F8-DE5F-445E-9376-39004A7CE281}" type="slidenum">
              <a:rPr lang="en-US" smtClean="0"/>
              <a:t>‹#›</a:t>
            </a:fld>
            <a:endParaRPr lang="en-US"/>
          </a:p>
        </p:txBody>
      </p:sp>
    </p:spTree>
    <p:extLst>
      <p:ext uri="{BB962C8B-B14F-4D97-AF65-F5344CB8AC3E}">
        <p14:creationId xmlns:p14="http://schemas.microsoft.com/office/powerpoint/2010/main" val="16222743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F0367-C1F6-42EB-8E00-948CBF1346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3DB16C-9DD0-4E86-92A8-6E5F736F67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56774-A852-4436-A983-69C7D06666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9A1D02C-5242-4E09-B10B-4B6C32EB4A4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28BB44B-8793-4B10-A35F-079BC31BC0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3670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EB34B-C27B-438E-91C3-2954746C46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0D810-B9EF-4334-851C-C2800AD20F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E255EF-6B2B-4F79-9D4E-F56C40BDFD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EDF4F8-3223-4C67-B129-B3713D29A8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B606119-88B3-48B4-BD9E-62DEED3F57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3700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A0FF8-94A5-4DBB-8910-D403C2670C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495B8B-0358-44EB-8DA1-0A91833C44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F80EA1-8270-40CE-8708-810F2DBEB3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8F3905-C74D-4D42-929D-D58C40CBCD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3D7464A-2E78-4434-8BDC-C6757B8423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9AC48E4-100F-46A4-A283-82AA73163C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5357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D4A1B-6D5D-4287-ACED-6CB0555CDC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E61DA2-E790-4011-8BE9-3227FE230B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D99E9-DFC2-4A0A-B2E9-FA4FF07560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3F7B6E-5037-40E0-8DB9-41B260ECD7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2374FB-2FD2-4632-8E21-FBC6505F37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0FFC43-00B5-49AD-BC20-7BB2551ED48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0A876530-46E8-40FA-BCCA-F030D372BE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C4E357C-C6A5-4B34-A45D-66711621E1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6911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3E615-FF0E-405C-856B-C20F0BFD1E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FA0D19-2CC4-47AD-AE2D-8586027E43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D634609-C6A4-48B1-888D-804551B918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01F367B-F3DC-426C-A48C-88B36165EC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5324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65609-D5CD-4D59-809D-E17006721C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1464B507-E788-4C03-90BC-BC504A3FDF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06CFBF1-D257-4058-AD2E-0DE59846F2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0791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6BCC-FDA4-4B33-848B-C051A34440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250990-2836-4B87-87FA-E220282A9A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589D7-8AFA-42AF-B6A8-9866A38BE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030FFC-2BEC-446D-96E6-30E266BF36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DB2675F-9C38-4DE9-B397-AAEB7AD498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8B22603-1241-4CA7-8179-61AFF3A643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4611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46D8-B753-4695-8269-8B52C543DF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7E90EC-425E-4AC7-BC56-F47FCCC3BD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1A15E9-6752-49A7-9CB0-34EC43A8D0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B969C7-71E9-4F84-B2A3-540684BD7A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8454DAD-0A0F-4B0B-9D2D-A401877EE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0877A4B-1FD2-4627-9C9C-FA0AD779BB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2154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26A78-F403-46A1-B2CB-994744CDF2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49728D-6445-45D2-A62C-BC73F5EB83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18F9B-2B1A-4E89-A5F3-430BCCB6E3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C39EA13-EA86-4A3C-BDCE-A0251FFBB3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4A0C184-42DF-4765-B7EA-750EC050E2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7966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36ACA4-BB9F-483A-9BDA-1456E0449F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F5C382-F32F-4CB3-92C0-F5B88BD86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F4B12-F0B9-4B6A-AD18-248B29C673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B278C8E-40E9-4EDD-8E6F-18A121EBBCF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8E1C1-DDAC-48C9-B933-5AF0B3544B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551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327514B-E716-4F80-B971-87C10B4AED92}" type="datetimeFigureOut">
              <a:rPr lang="en-US" smtClean="0"/>
              <a:t>5/7/2019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AA8F8-DE5F-445E-9376-39004A7CE281}" type="slidenum">
              <a:rPr lang="en-US" smtClean="0"/>
              <a:t>‹#›</a:t>
            </a:fld>
            <a:endParaRPr lang="en-US"/>
          </a:p>
        </p:txBody>
      </p:sp>
    </p:spTree>
    <p:extLst>
      <p:ext uri="{BB962C8B-B14F-4D97-AF65-F5344CB8AC3E}">
        <p14:creationId xmlns:p14="http://schemas.microsoft.com/office/powerpoint/2010/main" val="11872191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WCPN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24304" y="2130426"/>
            <a:ext cx="9533792" cy="1470025"/>
          </a:xfrm>
        </p:spPr>
        <p:txBody>
          <a:bodyPr/>
          <a:lstStyle>
            <a:lvl1pPr>
              <a:defRPr sz="5333"/>
            </a:lvl1pPr>
          </a:lstStyle>
          <a:p>
            <a:r>
              <a:rPr lang="en-US" dirty="0"/>
              <a:t>Click to edit Master title style</a:t>
            </a:r>
            <a:endParaRPr lang="en-GB"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sz="3733">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en-GB" dirty="0"/>
          </a:p>
        </p:txBody>
      </p:sp>
      <p:sp>
        <p:nvSpPr>
          <p:cNvPr id="5" name="Footer Placeholder 4"/>
          <p:cNvSpPr>
            <a:spLocks noGrp="1"/>
          </p:cNvSpPr>
          <p:nvPr>
            <p:ph type="ftr" sz="quarter" idx="11"/>
          </p:nvPr>
        </p:nvSpPr>
        <p:spPr/>
        <p:txBody>
          <a:bodyPr/>
          <a:lstStyle>
            <a:lvl1pPr>
              <a:defRPr i="1"/>
            </a:lvl1pPr>
          </a:lstStyle>
          <a:p>
            <a:pPr defTabSz="1219170"/>
            <a:r>
              <a:rPr lang="en-GB" smtClean="0">
                <a:solidFill>
                  <a:srgbClr val="696969"/>
                </a:solidFill>
              </a:rPr>
              <a:t>Proprietary information: Not to be reproduced or distributed without the express consent of Mars, Inc.© Mars 2015</a:t>
            </a:r>
            <a:endParaRPr lang="en-GB" dirty="0">
              <a:solidFill>
                <a:srgbClr val="696969"/>
              </a:solidFill>
            </a:endParaRPr>
          </a:p>
        </p:txBody>
      </p:sp>
      <p:sp>
        <p:nvSpPr>
          <p:cNvPr id="6" name="Slide Number Placeholder 5"/>
          <p:cNvSpPr>
            <a:spLocks noGrp="1"/>
          </p:cNvSpPr>
          <p:nvPr>
            <p:ph type="sldNum" sz="quarter" idx="12"/>
          </p:nvPr>
        </p:nvSpPr>
        <p:spPr/>
        <p:txBody>
          <a:bodyPr/>
          <a:lstStyle/>
          <a:p>
            <a:pPr defTabSz="1219170"/>
            <a:fld id="{01F99EF7-4883-46D7-AAC3-330597C5A4B1}" type="slidenum">
              <a:rPr lang="en-GB" smtClean="0">
                <a:solidFill>
                  <a:srgbClr val="696969"/>
                </a:solidFill>
              </a:rPr>
              <a:pPr defTabSz="1219170"/>
              <a:t>‹#›</a:t>
            </a:fld>
            <a:endParaRPr lang="en-GB">
              <a:solidFill>
                <a:srgbClr val="696969"/>
              </a:solidFill>
            </a:endParaRPr>
          </a:p>
        </p:txBody>
      </p:sp>
      <p:pic>
        <p:nvPicPr>
          <p:cNvPr id="7" name="Picture 6" descr="A0 tri-bar molecule MASTER.png"/>
          <p:cNvPicPr>
            <a:picLocks noChangeAspect="1"/>
          </p:cNvPicPr>
          <p:nvPr userDrawn="1"/>
        </p:nvPicPr>
        <p:blipFill>
          <a:blip r:embed="rId2" cstate="print"/>
          <a:stretch>
            <a:fillRect/>
          </a:stretch>
        </p:blipFill>
        <p:spPr>
          <a:xfrm>
            <a:off x="-2133" y="-829"/>
            <a:ext cx="420941" cy="6868800"/>
          </a:xfrm>
          <a:prstGeom prst="rect">
            <a:avLst/>
          </a:prstGeom>
        </p:spPr>
      </p:pic>
      <p:cxnSp>
        <p:nvCxnSpPr>
          <p:cNvPr id="8" name="Straight Connector 7"/>
          <p:cNvCxnSpPr/>
          <p:nvPr userDrawn="1"/>
        </p:nvCxnSpPr>
        <p:spPr>
          <a:xfrm>
            <a:off x="739200" y="6117299"/>
            <a:ext cx="1070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3" descr="C:\Users\ryansus\AppData\Local\Microsoft\Windows\Temporary Internet Files\Low\Content.IE5\S1DX93S9\Logo-3_RGB[1].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12224" y="6192000"/>
            <a:ext cx="3375600" cy="55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5633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WCPN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p:txBody>
          <a:bodyPr/>
          <a:lstStyle>
            <a:lvl1pPr>
              <a:defRPr i="1"/>
            </a:lvl1pPr>
          </a:lstStyle>
          <a:p>
            <a:pPr defTabSz="1219170"/>
            <a:r>
              <a:rPr lang="en-GB" smtClean="0">
                <a:solidFill>
                  <a:srgbClr val="696969"/>
                </a:solidFill>
              </a:rPr>
              <a:t>Proprietary information: Not to be reproduced or distributed without the express consent of Mars, Inc.© Mars 2015</a:t>
            </a:r>
            <a:endParaRPr lang="en-GB" dirty="0">
              <a:solidFill>
                <a:srgbClr val="696969"/>
              </a:solidFill>
            </a:endParaRPr>
          </a:p>
        </p:txBody>
      </p:sp>
      <p:sp>
        <p:nvSpPr>
          <p:cNvPr id="6" name="Slide Number Placeholder 5"/>
          <p:cNvSpPr>
            <a:spLocks noGrp="1"/>
          </p:cNvSpPr>
          <p:nvPr>
            <p:ph type="sldNum" sz="quarter" idx="12"/>
          </p:nvPr>
        </p:nvSpPr>
        <p:spPr/>
        <p:txBody>
          <a:bodyPr/>
          <a:lstStyle/>
          <a:p>
            <a:pPr defTabSz="1219170"/>
            <a:fld id="{01F99EF7-4883-46D7-AAC3-330597C5A4B1}" type="slidenum">
              <a:rPr lang="en-GB" smtClean="0">
                <a:solidFill>
                  <a:srgbClr val="696969"/>
                </a:solidFill>
              </a:rPr>
              <a:pPr defTabSz="1219170"/>
              <a:t>‹#›</a:t>
            </a:fld>
            <a:endParaRPr lang="en-GB">
              <a:solidFill>
                <a:srgbClr val="696969"/>
              </a:solidFill>
            </a:endParaRPr>
          </a:p>
        </p:txBody>
      </p:sp>
      <p:sp>
        <p:nvSpPr>
          <p:cNvPr id="8" name="Text Placeholder 7"/>
          <p:cNvSpPr>
            <a:spLocks noGrp="1"/>
          </p:cNvSpPr>
          <p:nvPr>
            <p:ph type="body" sz="quarter" idx="13" hasCustomPrompt="1"/>
          </p:nvPr>
        </p:nvSpPr>
        <p:spPr>
          <a:xfrm>
            <a:off x="739200" y="5668800"/>
            <a:ext cx="10704000" cy="384000"/>
          </a:xfrm>
        </p:spPr>
        <p:txBody>
          <a:bodyPr tIns="0" bIns="0" anchor="b" anchorCtr="0"/>
          <a:lstStyle>
            <a:lvl1pPr marL="0" indent="0">
              <a:lnSpc>
                <a:spcPct val="85000"/>
              </a:lnSpc>
              <a:spcBef>
                <a:spcPts val="0"/>
              </a:spcBef>
              <a:spcAft>
                <a:spcPts val="0"/>
              </a:spcAft>
              <a:buNone/>
              <a:defRPr sz="1600"/>
            </a:lvl1pPr>
            <a:lvl2pPr marL="623984" indent="0">
              <a:buNone/>
              <a:defRPr sz="1600"/>
            </a:lvl2pPr>
            <a:lvl3pPr marL="1199970" indent="0">
              <a:buNone/>
              <a:defRPr sz="1600"/>
            </a:lvl3pPr>
            <a:lvl4pPr marL="1583960" indent="0">
              <a:buNone/>
              <a:defRPr sz="1600"/>
            </a:lvl4pPr>
            <a:lvl5pPr marL="2063948" indent="0">
              <a:buNone/>
              <a:defRPr sz="1600"/>
            </a:lvl5pPr>
          </a:lstStyle>
          <a:p>
            <a:pPr lvl="0"/>
            <a:r>
              <a:rPr lang="en-US" dirty="0"/>
              <a:t>References</a:t>
            </a:r>
          </a:p>
        </p:txBody>
      </p:sp>
    </p:spTree>
    <p:extLst>
      <p:ext uri="{BB962C8B-B14F-4D97-AF65-F5344CB8AC3E}">
        <p14:creationId xmlns:p14="http://schemas.microsoft.com/office/powerpoint/2010/main" val="15861949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reserve="1">
  <p:cSld name="WCPN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9200" y="3638400"/>
            <a:ext cx="10704000" cy="1324800"/>
          </a:xfrm>
        </p:spPr>
        <p:txBody>
          <a:bodyPr tIns="0" anchor="t"/>
          <a:lstStyle>
            <a:lvl1pPr algn="l">
              <a:lnSpc>
                <a:spcPct val="90000"/>
              </a:lnSpc>
              <a:defRPr sz="4800" b="0" cap="all"/>
            </a:lvl1pPr>
          </a:lstStyle>
          <a:p>
            <a:r>
              <a:rPr lang="en-US" dirty="0"/>
              <a:t>Click to edit Master title style</a:t>
            </a:r>
            <a:endParaRPr lang="en-GB" dirty="0"/>
          </a:p>
        </p:txBody>
      </p:sp>
      <p:sp>
        <p:nvSpPr>
          <p:cNvPr id="3" name="Text Placeholder 2"/>
          <p:cNvSpPr>
            <a:spLocks noGrp="1"/>
          </p:cNvSpPr>
          <p:nvPr>
            <p:ph type="body" idx="1"/>
          </p:nvPr>
        </p:nvSpPr>
        <p:spPr>
          <a:xfrm>
            <a:off x="739200" y="5059200"/>
            <a:ext cx="10704000" cy="768000"/>
          </a:xfrm>
        </p:spPr>
        <p:txBody>
          <a:bodyPr anchor="b"/>
          <a:lstStyle>
            <a:lvl1pPr marL="0" indent="0">
              <a:lnSpc>
                <a:spcPct val="90000"/>
              </a:lnSpc>
              <a:spcBef>
                <a:spcPts val="0"/>
              </a:spcBef>
              <a:spcAft>
                <a:spcPts val="0"/>
              </a:spcAft>
              <a:buNone/>
              <a:defRPr sz="3733">
                <a:solidFill>
                  <a:schemeClr val="accent4"/>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lvl1pPr>
              <a:defRPr i="1"/>
            </a:lvl1pPr>
          </a:lstStyle>
          <a:p>
            <a:pPr defTabSz="1219170"/>
            <a:r>
              <a:rPr lang="en-GB" smtClean="0">
                <a:solidFill>
                  <a:srgbClr val="696969"/>
                </a:solidFill>
              </a:rPr>
              <a:t>Proprietary information: Not to be reproduced or distributed without the express consent of Mars, Inc.© Mars 2015</a:t>
            </a:r>
            <a:endParaRPr lang="en-GB" dirty="0">
              <a:solidFill>
                <a:srgbClr val="696969"/>
              </a:solidFill>
            </a:endParaRPr>
          </a:p>
        </p:txBody>
      </p:sp>
      <p:pic>
        <p:nvPicPr>
          <p:cNvPr id="7" name="Picture 3" descr="C:\Users\ryansus\AppData\Local\Microsoft\Windows\Temporary Internet Files\Low\Content.IE5\S1DX93S9\Logo-3_RGB[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2224" y="6192000"/>
            <a:ext cx="3375600" cy="55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0 tri-bar molecule MASTER.png"/>
          <p:cNvPicPr>
            <a:picLocks noChangeAspect="1"/>
          </p:cNvPicPr>
          <p:nvPr userDrawn="1"/>
        </p:nvPicPr>
        <p:blipFill>
          <a:blip r:embed="rId3" cstate="print"/>
          <a:stretch>
            <a:fillRect/>
          </a:stretch>
        </p:blipFill>
        <p:spPr>
          <a:xfrm>
            <a:off x="-2133" y="-829"/>
            <a:ext cx="420941" cy="6868800"/>
          </a:xfrm>
          <a:prstGeom prst="rect">
            <a:avLst/>
          </a:prstGeom>
        </p:spPr>
      </p:pic>
      <p:cxnSp>
        <p:nvCxnSpPr>
          <p:cNvPr id="9" name="Straight Connector 8"/>
          <p:cNvCxnSpPr/>
          <p:nvPr userDrawn="1"/>
        </p:nvCxnSpPr>
        <p:spPr>
          <a:xfrm>
            <a:off x="739200" y="6117299"/>
            <a:ext cx="1070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9860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WCPN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739200" y="1507200"/>
            <a:ext cx="5232000" cy="4032000"/>
          </a:xfrm>
        </p:spPr>
        <p:txBody>
          <a:bodyPr/>
          <a:lstStyle>
            <a:lvl1pPr>
              <a:defRPr sz="3467" baseline="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507200"/>
            <a:ext cx="5232000" cy="4032000"/>
          </a:xfrm>
        </p:spPr>
        <p:txBody>
          <a:bodyPr/>
          <a:lstStyle>
            <a:lvl1pPr>
              <a:defRPr sz="3467" baseline="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p:cNvSpPr>
            <a:spLocks noGrp="1"/>
          </p:cNvSpPr>
          <p:nvPr>
            <p:ph type="ftr" sz="quarter" idx="11"/>
          </p:nvPr>
        </p:nvSpPr>
        <p:spPr/>
        <p:txBody>
          <a:bodyPr/>
          <a:lstStyle>
            <a:lvl1pPr>
              <a:defRPr i="1"/>
            </a:lvl1pPr>
          </a:lstStyle>
          <a:p>
            <a:pPr defTabSz="1219170"/>
            <a:r>
              <a:rPr lang="en-GB" smtClean="0">
                <a:solidFill>
                  <a:srgbClr val="696969"/>
                </a:solidFill>
              </a:rPr>
              <a:t>Proprietary information: Not to be reproduced or distributed without the express consent of Mars, Inc.© Mars 2015</a:t>
            </a:r>
            <a:endParaRPr lang="en-GB" dirty="0">
              <a:solidFill>
                <a:srgbClr val="696969"/>
              </a:solidFill>
            </a:endParaRPr>
          </a:p>
        </p:txBody>
      </p:sp>
      <p:sp>
        <p:nvSpPr>
          <p:cNvPr id="7" name="Slide Number Placeholder 6"/>
          <p:cNvSpPr>
            <a:spLocks noGrp="1"/>
          </p:cNvSpPr>
          <p:nvPr>
            <p:ph type="sldNum" sz="quarter" idx="12"/>
          </p:nvPr>
        </p:nvSpPr>
        <p:spPr/>
        <p:txBody>
          <a:bodyPr/>
          <a:lstStyle/>
          <a:p>
            <a:pPr defTabSz="1219170"/>
            <a:fld id="{01F99EF7-4883-46D7-AAC3-330597C5A4B1}" type="slidenum">
              <a:rPr lang="en-GB" smtClean="0">
                <a:solidFill>
                  <a:srgbClr val="696969"/>
                </a:solidFill>
              </a:rPr>
              <a:pPr defTabSz="1219170"/>
              <a:t>‹#›</a:t>
            </a:fld>
            <a:endParaRPr lang="en-GB">
              <a:solidFill>
                <a:srgbClr val="696969"/>
              </a:solidFill>
            </a:endParaRPr>
          </a:p>
        </p:txBody>
      </p:sp>
      <p:sp>
        <p:nvSpPr>
          <p:cNvPr id="9" name="Text Placeholder 8"/>
          <p:cNvSpPr>
            <a:spLocks noGrp="1"/>
          </p:cNvSpPr>
          <p:nvPr>
            <p:ph type="body" sz="quarter" idx="13" hasCustomPrompt="1"/>
          </p:nvPr>
        </p:nvSpPr>
        <p:spPr>
          <a:xfrm>
            <a:off x="739200" y="5668800"/>
            <a:ext cx="10704000" cy="384000"/>
          </a:xfrm>
        </p:spPr>
        <p:txBody>
          <a:bodyPr tIns="0" bIns="0" anchor="b" anchorCtr="0"/>
          <a:lstStyle>
            <a:lvl1pPr marL="0" indent="0">
              <a:lnSpc>
                <a:spcPct val="85000"/>
              </a:lnSpc>
              <a:spcBef>
                <a:spcPts val="0"/>
              </a:spcBef>
              <a:spcAft>
                <a:spcPts val="0"/>
              </a:spcAft>
              <a:buNone/>
              <a:defRPr sz="1600"/>
            </a:lvl1pPr>
          </a:lstStyle>
          <a:p>
            <a:pPr lvl="0"/>
            <a:r>
              <a:rPr lang="en-US" dirty="0"/>
              <a:t>References</a:t>
            </a:r>
          </a:p>
        </p:txBody>
      </p:sp>
    </p:spTree>
    <p:extLst>
      <p:ext uri="{BB962C8B-B14F-4D97-AF65-F5344CB8AC3E}">
        <p14:creationId xmlns:p14="http://schemas.microsoft.com/office/powerpoint/2010/main" val="11090743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WCPN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739200" y="1507200"/>
            <a:ext cx="5280000" cy="639763"/>
          </a:xfrm>
        </p:spPr>
        <p:txBody>
          <a:bodyPr anchor="t" anchorCtr="0"/>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739200" y="2160000"/>
            <a:ext cx="5280000" cy="33772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93368" y="1507200"/>
            <a:ext cx="5280000" cy="639763"/>
          </a:xfrm>
        </p:spPr>
        <p:txBody>
          <a:bodyPr anchor="t" anchorCtr="0"/>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60000"/>
            <a:ext cx="5280000" cy="33772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p:cNvSpPr>
            <a:spLocks noGrp="1"/>
          </p:cNvSpPr>
          <p:nvPr>
            <p:ph type="ftr" sz="quarter" idx="11"/>
          </p:nvPr>
        </p:nvSpPr>
        <p:spPr/>
        <p:txBody>
          <a:bodyPr/>
          <a:lstStyle>
            <a:lvl1pPr>
              <a:defRPr i="1"/>
            </a:lvl1pPr>
          </a:lstStyle>
          <a:p>
            <a:pPr defTabSz="1219170"/>
            <a:r>
              <a:rPr lang="en-GB" smtClean="0">
                <a:solidFill>
                  <a:srgbClr val="696969"/>
                </a:solidFill>
              </a:rPr>
              <a:t>Proprietary information: Not to be reproduced or distributed without the express consent of Mars, Inc.© Mars 2015</a:t>
            </a:r>
            <a:endParaRPr lang="en-GB" dirty="0">
              <a:solidFill>
                <a:srgbClr val="696969"/>
              </a:solidFill>
            </a:endParaRPr>
          </a:p>
        </p:txBody>
      </p:sp>
      <p:sp>
        <p:nvSpPr>
          <p:cNvPr id="9" name="Slide Number Placeholder 8"/>
          <p:cNvSpPr>
            <a:spLocks noGrp="1"/>
          </p:cNvSpPr>
          <p:nvPr>
            <p:ph type="sldNum" sz="quarter" idx="12"/>
          </p:nvPr>
        </p:nvSpPr>
        <p:spPr/>
        <p:txBody>
          <a:bodyPr/>
          <a:lstStyle/>
          <a:p>
            <a:pPr defTabSz="1219170"/>
            <a:fld id="{01F99EF7-4883-46D7-AAC3-330597C5A4B1}" type="slidenum">
              <a:rPr lang="en-GB" smtClean="0">
                <a:solidFill>
                  <a:srgbClr val="696969"/>
                </a:solidFill>
              </a:rPr>
              <a:pPr defTabSz="1219170"/>
              <a:t>‹#›</a:t>
            </a:fld>
            <a:endParaRPr lang="en-GB">
              <a:solidFill>
                <a:srgbClr val="696969"/>
              </a:solidFill>
            </a:endParaRPr>
          </a:p>
        </p:txBody>
      </p:sp>
      <p:sp>
        <p:nvSpPr>
          <p:cNvPr id="11" name="Text Placeholder 10"/>
          <p:cNvSpPr>
            <a:spLocks noGrp="1"/>
          </p:cNvSpPr>
          <p:nvPr>
            <p:ph type="body" sz="quarter" idx="13" hasCustomPrompt="1"/>
          </p:nvPr>
        </p:nvSpPr>
        <p:spPr>
          <a:xfrm>
            <a:off x="739200" y="5668801"/>
            <a:ext cx="10704000" cy="385233"/>
          </a:xfrm>
        </p:spPr>
        <p:txBody>
          <a:bodyPr tIns="0" bIns="0" anchor="b" anchorCtr="0"/>
          <a:lstStyle>
            <a:lvl1pPr marL="0" indent="0">
              <a:lnSpc>
                <a:spcPct val="85000"/>
              </a:lnSpc>
              <a:spcBef>
                <a:spcPts val="0"/>
              </a:spcBef>
              <a:spcAft>
                <a:spcPts val="0"/>
              </a:spcAft>
              <a:buNone/>
              <a:defRPr sz="1600"/>
            </a:lvl1pPr>
            <a:lvl2pPr marL="623984" indent="0">
              <a:buNone/>
              <a:defRPr/>
            </a:lvl2pPr>
            <a:lvl3pPr marL="1199970" indent="0">
              <a:buNone/>
              <a:defRPr/>
            </a:lvl3pPr>
            <a:lvl4pPr marL="1583960" indent="0">
              <a:buNone/>
              <a:defRPr/>
            </a:lvl4pPr>
            <a:lvl5pPr marL="2063948" indent="0">
              <a:buNone/>
              <a:defRPr/>
            </a:lvl5pPr>
          </a:lstStyle>
          <a:p>
            <a:pPr lvl="0"/>
            <a:r>
              <a:rPr lang="en-US" dirty="0"/>
              <a:t>References</a:t>
            </a:r>
          </a:p>
        </p:txBody>
      </p:sp>
    </p:spTree>
    <p:extLst>
      <p:ext uri="{BB962C8B-B14F-4D97-AF65-F5344CB8AC3E}">
        <p14:creationId xmlns:p14="http://schemas.microsoft.com/office/powerpoint/2010/main" val="12555111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WCPN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p:txBody>
          <a:bodyPr/>
          <a:lstStyle>
            <a:lvl1pPr>
              <a:defRPr i="1"/>
            </a:lvl1pPr>
          </a:lstStyle>
          <a:p>
            <a:pPr defTabSz="1219170"/>
            <a:r>
              <a:rPr lang="en-GB" smtClean="0">
                <a:solidFill>
                  <a:srgbClr val="696969"/>
                </a:solidFill>
              </a:rPr>
              <a:t>Proprietary information: Not to be reproduced or distributed without the express consent of Mars, Inc.© Mars 2015</a:t>
            </a:r>
            <a:endParaRPr lang="en-GB" dirty="0">
              <a:solidFill>
                <a:srgbClr val="696969"/>
              </a:solidFill>
            </a:endParaRPr>
          </a:p>
        </p:txBody>
      </p:sp>
      <p:sp>
        <p:nvSpPr>
          <p:cNvPr id="5" name="Slide Number Placeholder 4"/>
          <p:cNvSpPr>
            <a:spLocks noGrp="1"/>
          </p:cNvSpPr>
          <p:nvPr>
            <p:ph type="sldNum" sz="quarter" idx="12"/>
          </p:nvPr>
        </p:nvSpPr>
        <p:spPr/>
        <p:txBody>
          <a:bodyPr/>
          <a:lstStyle/>
          <a:p>
            <a:pPr defTabSz="1219170"/>
            <a:fld id="{01F99EF7-4883-46D7-AAC3-330597C5A4B1}" type="slidenum">
              <a:rPr lang="en-GB" smtClean="0">
                <a:solidFill>
                  <a:srgbClr val="696969"/>
                </a:solidFill>
              </a:rPr>
              <a:pPr defTabSz="1219170"/>
              <a:t>‹#›</a:t>
            </a:fld>
            <a:endParaRPr lang="en-GB">
              <a:solidFill>
                <a:srgbClr val="696969"/>
              </a:solidFill>
            </a:endParaRPr>
          </a:p>
        </p:txBody>
      </p:sp>
      <p:sp>
        <p:nvSpPr>
          <p:cNvPr id="7" name="Text Placeholder 6"/>
          <p:cNvSpPr>
            <a:spLocks noGrp="1"/>
          </p:cNvSpPr>
          <p:nvPr>
            <p:ph type="body" sz="quarter" idx="13" hasCustomPrompt="1"/>
          </p:nvPr>
        </p:nvSpPr>
        <p:spPr>
          <a:xfrm>
            <a:off x="739200" y="5668800"/>
            <a:ext cx="10704000" cy="384000"/>
          </a:xfrm>
        </p:spPr>
        <p:txBody>
          <a:bodyPr tIns="0" bIns="0" anchor="b" anchorCtr="0"/>
          <a:lstStyle>
            <a:lvl1pPr marL="0" indent="0">
              <a:lnSpc>
                <a:spcPct val="85000"/>
              </a:lnSpc>
              <a:spcBef>
                <a:spcPts val="0"/>
              </a:spcBef>
              <a:spcAft>
                <a:spcPts val="0"/>
              </a:spcAft>
              <a:buNone/>
              <a:defRPr sz="1600"/>
            </a:lvl1pPr>
            <a:lvl2pPr marL="623984" indent="0">
              <a:buNone/>
              <a:defRPr/>
            </a:lvl2pPr>
            <a:lvl3pPr marL="1199970" indent="0">
              <a:buNone/>
              <a:defRPr/>
            </a:lvl3pPr>
            <a:lvl4pPr marL="1583960" indent="0">
              <a:buNone/>
              <a:defRPr/>
            </a:lvl4pPr>
            <a:lvl5pPr marL="2063948" indent="0">
              <a:buNone/>
              <a:defRPr/>
            </a:lvl5pPr>
          </a:lstStyle>
          <a:p>
            <a:pPr lvl="0"/>
            <a:r>
              <a:rPr lang="en-US" dirty="0"/>
              <a:t>References</a:t>
            </a:r>
          </a:p>
        </p:txBody>
      </p:sp>
    </p:spTree>
    <p:extLst>
      <p:ext uri="{BB962C8B-B14F-4D97-AF65-F5344CB8AC3E}">
        <p14:creationId xmlns:p14="http://schemas.microsoft.com/office/powerpoint/2010/main" val="10554235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WCPN No titl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i="1"/>
            </a:lvl1pPr>
          </a:lstStyle>
          <a:p>
            <a:pPr defTabSz="1219170"/>
            <a:r>
              <a:rPr lang="en-GB" smtClean="0">
                <a:solidFill>
                  <a:srgbClr val="696969"/>
                </a:solidFill>
              </a:rPr>
              <a:t>Proprietary information: Not to be reproduced or distributed without the express consent of Mars, Inc.© Mars 2015</a:t>
            </a:r>
            <a:endParaRPr lang="en-GB" dirty="0">
              <a:solidFill>
                <a:srgbClr val="696969"/>
              </a:solidFill>
            </a:endParaRPr>
          </a:p>
        </p:txBody>
      </p:sp>
      <p:sp>
        <p:nvSpPr>
          <p:cNvPr id="4" name="Slide Number Placeholder 3"/>
          <p:cNvSpPr>
            <a:spLocks noGrp="1"/>
          </p:cNvSpPr>
          <p:nvPr>
            <p:ph type="sldNum" sz="quarter" idx="12"/>
          </p:nvPr>
        </p:nvSpPr>
        <p:spPr/>
        <p:txBody>
          <a:bodyPr/>
          <a:lstStyle/>
          <a:p>
            <a:pPr defTabSz="1219170"/>
            <a:fld id="{01F99EF7-4883-46D7-AAC3-330597C5A4B1}" type="slidenum">
              <a:rPr lang="en-GB" smtClean="0">
                <a:solidFill>
                  <a:srgbClr val="696969"/>
                </a:solidFill>
              </a:rPr>
              <a:pPr defTabSz="1219170"/>
              <a:t>‹#›</a:t>
            </a:fld>
            <a:endParaRPr lang="en-GB">
              <a:solidFill>
                <a:srgbClr val="696969"/>
              </a:solidFill>
            </a:endParaRPr>
          </a:p>
        </p:txBody>
      </p:sp>
      <p:pic>
        <p:nvPicPr>
          <p:cNvPr id="7" name="Picture 6" descr="A0 tri-bar molecule MASTER.png"/>
          <p:cNvPicPr>
            <a:picLocks noChangeAspect="1"/>
          </p:cNvPicPr>
          <p:nvPr/>
        </p:nvPicPr>
        <p:blipFill>
          <a:blip r:embed="rId2" cstate="print"/>
          <a:stretch>
            <a:fillRect/>
          </a:stretch>
        </p:blipFill>
        <p:spPr>
          <a:xfrm>
            <a:off x="-2133" y="-829"/>
            <a:ext cx="420941" cy="6868800"/>
          </a:xfrm>
          <a:prstGeom prst="rect">
            <a:avLst/>
          </a:prstGeom>
        </p:spPr>
      </p:pic>
      <p:cxnSp>
        <p:nvCxnSpPr>
          <p:cNvPr id="8" name="Straight Connector 7"/>
          <p:cNvCxnSpPr/>
          <p:nvPr/>
        </p:nvCxnSpPr>
        <p:spPr>
          <a:xfrm>
            <a:off x="733665" y="6117299"/>
            <a:ext cx="1070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3" descr="C:\Users\ryansus\AppData\Local\Microsoft\Windows\Temporary Internet Files\Low\Content.IE5\S1DX93S9\Logo-3_RGB[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2224" y="6168000"/>
            <a:ext cx="3375600" cy="556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3" hasCustomPrompt="1"/>
          </p:nvPr>
        </p:nvSpPr>
        <p:spPr>
          <a:xfrm>
            <a:off x="739200" y="5668800"/>
            <a:ext cx="10704000" cy="384000"/>
          </a:xfrm>
        </p:spPr>
        <p:txBody>
          <a:bodyPr tIns="0" bIns="0" anchor="b" anchorCtr="0"/>
          <a:lstStyle>
            <a:lvl1pPr marL="0" indent="0">
              <a:lnSpc>
                <a:spcPct val="85000"/>
              </a:lnSpc>
              <a:spcBef>
                <a:spcPts val="0"/>
              </a:spcBef>
              <a:spcAft>
                <a:spcPts val="0"/>
              </a:spcAft>
              <a:buNone/>
              <a:defRPr sz="1600"/>
            </a:lvl1pPr>
            <a:lvl2pPr marL="623984" indent="0">
              <a:buNone/>
              <a:defRPr/>
            </a:lvl2pPr>
            <a:lvl3pPr marL="1199970" indent="0">
              <a:buNone/>
              <a:defRPr/>
            </a:lvl3pPr>
            <a:lvl4pPr marL="1583960" indent="0">
              <a:buNone/>
              <a:defRPr/>
            </a:lvl4pPr>
            <a:lvl5pPr marL="2063948" indent="0">
              <a:buNone/>
              <a:defRPr/>
            </a:lvl5pPr>
          </a:lstStyle>
          <a:p>
            <a:pPr lvl="0"/>
            <a:r>
              <a:rPr lang="en-US" dirty="0"/>
              <a:t>References</a:t>
            </a:r>
          </a:p>
        </p:txBody>
      </p:sp>
      <p:pic>
        <p:nvPicPr>
          <p:cNvPr id="10" name="Picture 9" descr="A0 tri-bar molecule MASTER.png"/>
          <p:cNvPicPr>
            <a:picLocks noChangeAspect="1"/>
          </p:cNvPicPr>
          <p:nvPr userDrawn="1"/>
        </p:nvPicPr>
        <p:blipFill>
          <a:blip r:embed="rId2" cstate="print"/>
          <a:stretch>
            <a:fillRect/>
          </a:stretch>
        </p:blipFill>
        <p:spPr>
          <a:xfrm>
            <a:off x="-2133" y="-829"/>
            <a:ext cx="420941" cy="6868800"/>
          </a:xfrm>
          <a:prstGeom prst="rect">
            <a:avLst/>
          </a:prstGeom>
        </p:spPr>
      </p:pic>
      <p:cxnSp>
        <p:nvCxnSpPr>
          <p:cNvPr id="12" name="Straight Connector 11"/>
          <p:cNvCxnSpPr/>
          <p:nvPr userDrawn="1"/>
        </p:nvCxnSpPr>
        <p:spPr>
          <a:xfrm>
            <a:off x="733665" y="6117299"/>
            <a:ext cx="1070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3" descr="C:\Users\ryansus\AppData\Local\Microsoft\Windows\Temporary Internet Files\Low\Content.IE5\S1DX93S9\Logo-3_RGB[1].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12224" y="6168000"/>
            <a:ext cx="3375600" cy="55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1286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6770-42E6-4D9B-AEEB-6C02EDBD6F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4631C9-7C80-47D7-AB13-2CA693023C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812538-EB47-4988-AC13-9639B66CFA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7C68C-2840-434A-9F74-2F7681DEBC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B7D71E-5369-4583-BCEE-E28E703C61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58DB78D-36B4-4083-9A7D-6C968A4499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B7BC6-DB2B-40BF-87A3-767B0602E8A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2384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F2581-133C-4A5C-91B4-ACB4010CE6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48DFC4-54D7-49F5-815A-C3FFE09E944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4B1843-C58D-483C-B3FC-80BACFDE09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7C68C-2840-434A-9F74-2F7681DEBC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906CC61-57B0-4982-8ED1-EB647576A2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B757EE4-73E0-444C-9C1C-EE98016F41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B7BC6-DB2B-40BF-87A3-767B0602E8A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3218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D1DC7-74F2-4B12-9E73-B8E3F38A42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56BF1C-41A4-416C-835A-E9EF2C7321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042A772-7F1C-4551-8CE0-143FA6A53E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7C68C-2840-434A-9F74-2F7681DEBC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1FF2D8-A30B-4780-92B4-E3F4692664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74BFB17-9371-4BF3-A86B-B7C5F0DE8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B7BC6-DB2B-40BF-87A3-767B0602E8A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503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327514B-E716-4F80-B971-87C10B4AED92}" type="datetimeFigureOut">
              <a:rPr lang="en-US" smtClean="0"/>
              <a:t>5/7/2019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AA8F8-DE5F-445E-9376-39004A7CE281}" type="slidenum">
              <a:rPr lang="en-US" smtClean="0"/>
              <a:t>‹#›</a:t>
            </a:fld>
            <a:endParaRPr lang="en-US"/>
          </a:p>
        </p:txBody>
      </p:sp>
    </p:spTree>
    <p:extLst>
      <p:ext uri="{BB962C8B-B14F-4D97-AF65-F5344CB8AC3E}">
        <p14:creationId xmlns:p14="http://schemas.microsoft.com/office/powerpoint/2010/main" val="14326387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72A4B-23A7-4519-94E9-AA5EF5FBE5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E343C3-98EF-46FE-A04A-D8F7BCBD46A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8B8581-D9D3-4D70-BC4F-EEBA830BAED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C35FB9-0D27-48CC-91B3-D61FDA525B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7C68C-2840-434A-9F74-2F7681DEBC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46893A9-954F-4FFF-A871-7691DA2FD8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481322A-8E9F-47A4-A765-160FC9184A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B7BC6-DB2B-40BF-87A3-767B0602E8A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7116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D3AA2-9E62-4B1E-BE38-E08717D0C4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81ED3E-A7F5-4C23-ADBB-6B2A1181B9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5F99BE-1E66-4B93-AD2D-D8612CB4BFB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6CA8CB-C73A-4E3D-8428-3BCAE9217D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37DCD78-8DE1-45A5-AE98-70E7C9DD7BC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88A8A2-BB4C-4195-ADAA-587C8AF5B7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7C68C-2840-434A-9F74-2F7681DEBC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E00FD3CB-5983-47F7-86B9-AB2FC66EBB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C4CA17C-6397-4B27-8159-806EC1A177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B7BC6-DB2B-40BF-87A3-767B0602E8A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5048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1B43-F13B-48F8-A536-7C337630BE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1EF75B-2971-481A-BCA0-F5F89FA506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7C68C-2840-434A-9F74-2F7681DEBC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049D71E-7FFE-4323-B89E-A20060CA72A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B147B8A-3808-4C22-B622-E4041FADD7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B7BC6-DB2B-40BF-87A3-767B0602E8A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7191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6D655E-1322-45AA-9EA0-46B28719E8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7C68C-2840-434A-9F74-2F7681DEBC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1BA7033D-FDE0-4915-8CBE-F4E8185D4B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F7D6C93-6722-498A-A236-72A5351F02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B7BC6-DB2B-40BF-87A3-767B0602E8A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4311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BA5F5-8DFA-4F86-B25C-B395036873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4EC6C1-92A4-4B52-AD1F-CB39B86977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4D0716-BFDB-4DF3-91F4-DDDB7B1987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8EEE5A-D181-4E1D-B76E-49FA14CA37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7C68C-2840-434A-9F74-2F7681DEBC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1D56497-A923-48AE-9CE6-63B2BCD041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CDC5077-583C-42AF-BD70-6B1349113C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B7BC6-DB2B-40BF-87A3-767B0602E8A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2975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7DA24-0C7A-4C7D-A0E4-0979E096F4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5CB3E0-F6E9-43A2-815A-7A9181C2A1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11CDD5-BDC3-478C-9FE0-C46154341C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60F269-D552-4DC9-BD1E-0B7503B2E2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7C68C-2840-434A-9F74-2F7681DEBC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CFA3F47-02B9-42EC-8174-B13779E3EB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9620A6B-23AB-4BA1-A7A7-5D399A08E7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B7BC6-DB2B-40BF-87A3-767B0602E8A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7784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EAE3B-5942-42B6-9E40-E5B9A73CC6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4C0718-3BA3-4C91-AA2D-37303DC4CB2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21CE3A-B8D9-4EBC-A51F-55299737AF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7C68C-2840-434A-9F74-2F7681DEBC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F945F24-3B5E-42BA-A49E-10F91B26B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03C1FFD-6623-4EF0-ABA9-EEEAF21F4F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B7BC6-DB2B-40BF-87A3-767B0602E8A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9140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1E830B-E8AF-40B4-A557-5778F538F6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E64D03-E22A-4F83-B2F9-F37AFB8C318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52201-971E-43CF-9A8E-F6C993113A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7C68C-2840-434A-9F74-2F7681DEBC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62FC829-E7AB-436F-AACF-A65A40DE0A3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C1A793D-78A0-4D29-BA40-48D29CF7C7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B7BC6-DB2B-40BF-87A3-767B0602E8A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7202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C9F47-3FC4-0B4F-887E-857C26C3FF01}" type="datetimeFigureOut">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5/7/2019</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9ACD9-8E5C-7045-8511-A6E2793D27C2}" type="slidenum">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26990432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C9F47-3FC4-0B4F-887E-857C26C3FF01}" type="datetimeFigureOut">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5/7/2019</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9ACD9-8E5C-7045-8511-A6E2793D27C2}" type="slidenum">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3310710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image" Target="../media/image6.png"/><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theme" Target="../theme/theme11.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5" Type="http://schemas.openxmlformats.org/officeDocument/2006/relationships/slideLayout" Target="../slideLayouts/slideLayout131.xml"/><Relationship Id="rId4" Type="http://schemas.openxmlformats.org/officeDocument/2006/relationships/slideLayout" Target="../slideLayouts/slideLayout130.xml"/><Relationship Id="rId9" Type="http://schemas.openxmlformats.org/officeDocument/2006/relationships/image" Target="../media/image13.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5" Type="http://schemas.openxmlformats.org/officeDocument/2006/relationships/slideLayout" Target="../slideLayouts/slideLayout138.xml"/><Relationship Id="rId10" Type="http://schemas.openxmlformats.org/officeDocument/2006/relationships/image" Target="../media/image13.png"/><Relationship Id="rId4" Type="http://schemas.openxmlformats.org/officeDocument/2006/relationships/slideLayout" Target="../slideLayouts/slideLayout137.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15.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image" Target="../media/image14.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6.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10" Type="http://schemas.openxmlformats.org/officeDocument/2006/relationships/image" Target="../media/image5.jpeg"/><Relationship Id="rId4" Type="http://schemas.openxmlformats.org/officeDocument/2006/relationships/slideLayout" Target="../slideLayouts/slideLayout83.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27514B-E716-4F80-B971-87C10B4AED92}" type="datetimeFigureOut">
              <a:rPr lang="en-US" smtClean="0"/>
              <a:t>5/7/2019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AA8F8-DE5F-445E-9376-39004A7CE281}" type="slidenum">
              <a:rPr lang="en-US" smtClean="0"/>
              <a:t>‹#›</a:t>
            </a:fld>
            <a:endParaRPr lang="en-US"/>
          </a:p>
        </p:txBody>
      </p:sp>
    </p:spTree>
    <p:extLst>
      <p:ext uri="{BB962C8B-B14F-4D97-AF65-F5344CB8AC3E}">
        <p14:creationId xmlns:p14="http://schemas.microsoft.com/office/powerpoint/2010/main" val="39905597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410AAD-3750-4734-88D0-4E0DC9CE01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396ECB-5F9C-4B05-A0E1-AB5DBDE8A7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C923FD-156E-40BB-8FBF-4F6AB09987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B97C68C-2840-434A-9F74-2F7681DEBC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F7EC406-CF21-4F63-AC3D-3947E38BB4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99766A8-7B7C-41EB-8343-1A8DF0E41D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50B7BC6-DB2B-40BF-87A3-767B0602E8A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73487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7FC9F47-3FC4-0B4F-887E-857C26C3FF01}" type="datetimeFigureOut">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5/7/2019</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09ACD9-8E5C-7045-8511-A6E2793D27C2}" type="slidenum">
              <a:rPr kumimoji="0" lang="en-US" sz="10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1124742968"/>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7188704"/>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ransition spd="slow">
    <p:push dir="u"/>
  </p:transition>
  <p:txStyles>
    <p:titleStyle>
      <a:lvl1pPr algn="l" defTabSz="914400" rtl="0" eaLnBrk="1" latinLnBrk="0" hangingPunct="1">
        <a:lnSpc>
          <a:spcPct val="90000"/>
        </a:lnSpc>
        <a:spcBef>
          <a:spcPct val="0"/>
        </a:spcBef>
        <a:buNone/>
        <a:defRPr sz="3600" kern="1200">
          <a:solidFill>
            <a:srgbClr val="345884"/>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Clr>
          <a:srgbClr val="6899AA"/>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6899AA"/>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899AA"/>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899AA"/>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899AA"/>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24"/>
          <p:cNvSpPr txBox="1">
            <a:spLocks noChangeArrowheads="1"/>
          </p:cNvSpPr>
          <p:nvPr userDrawn="1"/>
        </p:nvSpPr>
        <p:spPr bwMode="auto">
          <a:xfrm>
            <a:off x="3183466" y="6534233"/>
            <a:ext cx="8779284" cy="615681"/>
          </a:xfrm>
          <a:prstGeom prst="rect">
            <a:avLst/>
          </a:prstGeom>
          <a:noFill/>
          <a:ln w="9525">
            <a:noFill/>
            <a:miter lim="800000"/>
            <a:headEnd/>
            <a:tailEnd/>
          </a:ln>
        </p:spPr>
        <p:txBody>
          <a:bodyPr wrap="square">
            <a:prstTxWarp prst="textNoShape">
              <a:avLst/>
            </a:prstTxWarp>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0" i="1" u="none" strike="noStrike" kern="1200" cap="none" spc="0" normalizeH="0" baseline="0" noProof="0" dirty="0">
                <a:ln>
                  <a:noFill/>
                </a:ln>
                <a:solidFill>
                  <a:srgbClr val="1F3D7C"/>
                </a:solidFill>
                <a:effectLst/>
                <a:uLnTx/>
                <a:uFillTx/>
                <a:latin typeface="Arial" panose="020B0604020202020204" pitchFamily="34" charset="0"/>
                <a:ea typeface="+mn-ea"/>
                <a:cs typeface="Arial" panose="020B0604020202020204" pitchFamily="34" charset="0"/>
              </a:rPr>
              <a:t>Improving the lives of 10 million older adults by 2020  </a:t>
            </a:r>
            <a:r>
              <a:rPr kumimoji="0" lang="en-US" sz="1401" b="1" i="1" u="none" strike="noStrike" kern="1200" cap="none" spc="0" normalizeH="0" baseline="0" noProof="0" dirty="0">
                <a:ln>
                  <a:noFill/>
                </a:ln>
                <a:solidFill>
                  <a:srgbClr val="1F3D7C"/>
                </a:solidFill>
                <a:effectLst/>
                <a:uLnTx/>
                <a:uFillTx/>
                <a:latin typeface="Arial" panose="020B0604020202020204" pitchFamily="34" charset="0"/>
                <a:ea typeface="+mn-ea"/>
                <a:cs typeface="Arial" panose="020B0604020202020204" pitchFamily="34" charset="0"/>
              </a:rPr>
              <a:t>|</a:t>
            </a:r>
            <a:r>
              <a:rPr kumimoji="0" lang="en-US" sz="1067" b="0" i="1" u="none" strike="noStrike" kern="1200" cap="none" spc="0" normalizeH="0" baseline="0" noProof="0" dirty="0">
                <a:ln>
                  <a:noFill/>
                </a:ln>
                <a:solidFill>
                  <a:srgbClr val="1F3D7C"/>
                </a:solidFill>
                <a:effectLst/>
                <a:uLnTx/>
                <a:uFillTx/>
                <a:latin typeface="Arial" panose="020B0604020202020204" pitchFamily="34" charset="0"/>
                <a:ea typeface="+mn-ea"/>
                <a:cs typeface="Arial" panose="020B0604020202020204" pitchFamily="34" charset="0"/>
              </a:rPr>
              <a:t> </a:t>
            </a:r>
            <a:r>
              <a:rPr kumimoji="0" lang="en-US" sz="1067" b="0" i="0" u="none" strike="noStrike" kern="1200" cap="none" spc="0" normalizeH="0" baseline="0" noProof="0" dirty="0">
                <a:ln>
                  <a:noFill/>
                </a:ln>
                <a:solidFill>
                  <a:srgbClr val="1F3D7C"/>
                </a:solidFill>
                <a:effectLst/>
                <a:uLnTx/>
                <a:uFillTx/>
                <a:latin typeface="Arial" panose="020B0604020202020204" pitchFamily="34" charset="0"/>
                <a:ea typeface="+mn-ea"/>
                <a:cs typeface="Arial" panose="020B0604020202020204" pitchFamily="34" charset="0"/>
              </a:rPr>
              <a:t>© 2019 National Council on Aging					 </a:t>
            </a:r>
            <a:fld id="{4232F715-DC4E-1C44-A066-9C752B56DC8B}" type="slidenum">
              <a:rPr kumimoji="0" lang="en-US" sz="1333" b="1" i="0" u="none" strike="noStrike" kern="1200" cap="none" spc="0" normalizeH="0" baseline="0" noProof="0" smtClean="0">
                <a:ln>
                  <a:noFill/>
                </a:ln>
                <a:solidFill>
                  <a:srgbClr val="1F3D7C"/>
                </a:solidFill>
                <a:effectLst/>
                <a:uLnTx/>
                <a:uFillTx/>
                <a:latin typeface="Arial" panose="020B0604020202020204" pitchFamily="34" charset="0"/>
                <a:ea typeface="+mn-ea"/>
                <a:cs typeface="Arial" panose="020B0604020202020204" pitchFamily="34" charset="0"/>
              </a:rPr>
              <a:pPr marL="0" marR="0" lvl="0" indent="0" algn="l" defTabSz="609555" rtl="0" eaLnBrk="1" fontAlgn="auto" latinLnBrk="0" hangingPunct="1">
                <a:lnSpc>
                  <a:spcPct val="100000"/>
                </a:lnSpc>
                <a:spcBef>
                  <a:spcPts val="0"/>
                </a:spcBef>
                <a:spcAft>
                  <a:spcPts val="0"/>
                </a:spcAft>
                <a:buClrTx/>
                <a:buSzTx/>
                <a:buFontTx/>
                <a:buNone/>
                <a:tabLst/>
                <a:defRPr/>
              </a:pPr>
              <a:t>‹#›</a:t>
            </a:fld>
            <a:endParaRPr kumimoji="0" lang="en-US" sz="1067" b="1" i="0" u="none" strike="noStrike" kern="1200" cap="none" spc="0" normalizeH="0" baseline="0" noProof="0" dirty="0">
              <a:ln>
                <a:noFill/>
              </a:ln>
              <a:solidFill>
                <a:srgbClr val="1F3D7C"/>
              </a:solidFill>
              <a:effectLst/>
              <a:uLnTx/>
              <a:uFillTx/>
              <a:latin typeface="Arial" panose="020B0604020202020204" pitchFamily="34" charset="0"/>
              <a:ea typeface="+mn-ea"/>
              <a:cs typeface="Arial" panose="020B0604020202020204" pitchFamily="34" charset="0"/>
            </a:endParaRPr>
          </a:p>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dirty="0">
                <a:ln>
                  <a:noFill/>
                </a:ln>
                <a:solidFill>
                  <a:srgbClr val="1F3D7C"/>
                </a:solidFill>
                <a:effectLst/>
                <a:uLnTx/>
                <a:uFillTx/>
                <a:latin typeface="Arial" panose="020B0604020202020204" pitchFamily="34" charset="0"/>
                <a:ea typeface="+mn-ea"/>
                <a:cs typeface="Arial" panose="020B0604020202020204" pitchFamily="34" charset="0"/>
              </a:rPr>
              <a:t>		</a:t>
            </a:r>
            <a:endParaRPr kumimoji="0" lang="en-US" sz="1067" b="0" i="0" u="none" strike="noStrike" kern="1200" cap="none" spc="0" normalizeH="0" baseline="0" noProof="0" dirty="0">
              <a:ln>
                <a:noFill/>
              </a:ln>
              <a:solidFill>
                <a:srgbClr val="1F3D7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67" b="0" i="1" u="none" strike="noStrike" kern="1200" cap="none" spc="0" normalizeH="0" baseline="0" noProof="0" dirty="0">
              <a:ln>
                <a:noFill/>
              </a:ln>
              <a:solidFill>
                <a:srgbClr val="2D3982"/>
              </a:solidFill>
              <a:effectLst/>
              <a:uLnTx/>
              <a:uFillTx/>
              <a:latin typeface="Arial" panose="020B0604020202020204" pitchFamily="34" charset="0"/>
              <a:ea typeface="+mn-ea"/>
              <a:cs typeface="Arial" panose="020B0604020202020204" pitchFamily="34" charset="0"/>
            </a:endParaRPr>
          </a:p>
        </p:txBody>
      </p:sp>
      <p:cxnSp>
        <p:nvCxnSpPr>
          <p:cNvPr id="11" name="Straight Connector 10"/>
          <p:cNvCxnSpPr/>
          <p:nvPr userDrawn="1"/>
        </p:nvCxnSpPr>
        <p:spPr>
          <a:xfrm>
            <a:off x="400180" y="6511119"/>
            <a:ext cx="11391643" cy="0"/>
          </a:xfrm>
          <a:prstGeom prst="line">
            <a:avLst/>
          </a:prstGeom>
          <a:ln w="6350" cap="flat" cmpd="sng" algn="ctr">
            <a:solidFill>
              <a:schemeClr val="bg1">
                <a:lumMod val="6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619079" y="6566039"/>
            <a:ext cx="815715" cy="228376"/>
          </a:xfrm>
          <a:prstGeom prst="rect">
            <a:avLst/>
          </a:prstGeom>
        </p:spPr>
      </p:pic>
      <p:sp>
        <p:nvSpPr>
          <p:cNvPr id="15" name="Rectangle 14"/>
          <p:cNvSpPr/>
          <p:nvPr userDrawn="1"/>
        </p:nvSpPr>
        <p:spPr>
          <a:xfrm>
            <a:off x="207446" y="851275"/>
            <a:ext cx="11890769" cy="160777"/>
          </a:xfrm>
          <a:prstGeom prst="rect">
            <a:avLst/>
          </a:prstGeom>
          <a:solidFill>
            <a:schemeClr val="tx2"/>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Oval 1">
            <a:extLst>
              <a:ext uri="{FF2B5EF4-FFF2-40B4-BE49-F238E27FC236}">
                <a16:creationId xmlns:a16="http://schemas.microsoft.com/office/drawing/2014/main" id="{CFE794F6-0858-46AD-BB40-FE616B6C0CE3}"/>
              </a:ext>
            </a:extLst>
          </p:cNvPr>
          <p:cNvSpPr/>
          <p:nvPr userDrawn="1"/>
        </p:nvSpPr>
        <p:spPr>
          <a:xfrm>
            <a:off x="137071" y="655902"/>
            <a:ext cx="336247" cy="333039"/>
          </a:xfrm>
          <a:prstGeom prst="ellipse">
            <a:avLst/>
          </a:prstGeom>
          <a:solidFill>
            <a:schemeClr val="accent1"/>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73264341"/>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Lst>
  <p:txStyles>
    <p:titleStyle>
      <a:lvl1pPr algn="ctr" defTabSz="609555" rtl="0" eaLnBrk="1" latinLnBrk="0" hangingPunct="1">
        <a:spcBef>
          <a:spcPct val="0"/>
        </a:spcBef>
        <a:buNone/>
        <a:defRPr sz="5867" kern="1200">
          <a:solidFill>
            <a:schemeClr val="tx1"/>
          </a:solidFill>
          <a:latin typeface="+mj-lt"/>
          <a:ea typeface="+mj-ea"/>
          <a:cs typeface="+mj-cs"/>
        </a:defRPr>
      </a:lvl1pPr>
    </p:titleStyle>
    <p:bodyStyle>
      <a:lvl1pPr marL="457165" indent="-457165" algn="l" defTabSz="609555" rtl="0" eaLnBrk="1" latinLnBrk="0" hangingPunct="1">
        <a:spcBef>
          <a:spcPct val="20000"/>
        </a:spcBef>
        <a:buFont typeface="Arial"/>
        <a:buChar char="•"/>
        <a:defRPr sz="4267" kern="1200">
          <a:solidFill>
            <a:schemeClr val="tx1"/>
          </a:solidFill>
          <a:latin typeface="+mn-lt"/>
          <a:ea typeface="+mn-ea"/>
          <a:cs typeface="+mn-cs"/>
        </a:defRPr>
      </a:lvl1pPr>
      <a:lvl2pPr marL="990526" indent="-380973" algn="l" defTabSz="609555" rtl="0" eaLnBrk="1" latinLnBrk="0" hangingPunct="1">
        <a:spcBef>
          <a:spcPct val="20000"/>
        </a:spcBef>
        <a:buFont typeface="Arial"/>
        <a:buChar char="–"/>
        <a:defRPr sz="3733" kern="1200">
          <a:solidFill>
            <a:schemeClr val="tx1"/>
          </a:solidFill>
          <a:latin typeface="+mn-lt"/>
          <a:ea typeface="+mn-ea"/>
          <a:cs typeface="+mn-cs"/>
        </a:defRPr>
      </a:lvl2pPr>
      <a:lvl3pPr marL="1523885" indent="-304778" algn="l" defTabSz="609555" rtl="0" eaLnBrk="1" latinLnBrk="0" hangingPunct="1">
        <a:spcBef>
          <a:spcPct val="20000"/>
        </a:spcBef>
        <a:buFont typeface="Arial"/>
        <a:buChar char="•"/>
        <a:defRPr sz="3200" kern="1200">
          <a:solidFill>
            <a:schemeClr val="tx1"/>
          </a:solidFill>
          <a:latin typeface="+mn-lt"/>
          <a:ea typeface="+mn-ea"/>
          <a:cs typeface="+mn-cs"/>
        </a:defRPr>
      </a:lvl3pPr>
      <a:lvl4pPr marL="2133440" indent="-304778" algn="l" defTabSz="609555" rtl="0" eaLnBrk="1" latinLnBrk="0" hangingPunct="1">
        <a:spcBef>
          <a:spcPct val="20000"/>
        </a:spcBef>
        <a:buFont typeface="Arial"/>
        <a:buChar char="–"/>
        <a:defRPr sz="2667" kern="1200">
          <a:solidFill>
            <a:schemeClr val="tx1"/>
          </a:solidFill>
          <a:latin typeface="+mn-lt"/>
          <a:ea typeface="+mn-ea"/>
          <a:cs typeface="+mn-cs"/>
        </a:defRPr>
      </a:lvl4pPr>
      <a:lvl5pPr marL="2742995" indent="-304778" algn="l" defTabSz="609555" rtl="0" eaLnBrk="1" latinLnBrk="0" hangingPunct="1">
        <a:spcBef>
          <a:spcPct val="20000"/>
        </a:spcBef>
        <a:buFont typeface="Arial"/>
        <a:buChar char="»"/>
        <a:defRPr sz="2667" kern="1200">
          <a:solidFill>
            <a:schemeClr val="tx1"/>
          </a:solidFill>
          <a:latin typeface="+mn-lt"/>
          <a:ea typeface="+mn-ea"/>
          <a:cs typeface="+mn-cs"/>
        </a:defRPr>
      </a:lvl5pPr>
      <a:lvl6pPr marL="3352548" indent="-304778"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8"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8"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8"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08"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5"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24"/>
          <p:cNvSpPr txBox="1">
            <a:spLocks noChangeArrowheads="1"/>
          </p:cNvSpPr>
          <p:nvPr userDrawn="1"/>
        </p:nvSpPr>
        <p:spPr bwMode="auto">
          <a:xfrm>
            <a:off x="3183466" y="6534233"/>
            <a:ext cx="8779284" cy="615681"/>
          </a:xfrm>
          <a:prstGeom prst="rect">
            <a:avLst/>
          </a:prstGeom>
          <a:noFill/>
          <a:ln w="9525">
            <a:noFill/>
            <a:miter lim="800000"/>
            <a:headEnd/>
            <a:tailEnd/>
          </a:ln>
        </p:spPr>
        <p:txBody>
          <a:bodyPr wrap="square">
            <a:prstTxWarp prst="textNoShape">
              <a:avLst/>
            </a:prstTxWarp>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0" i="1" u="none" strike="noStrike" kern="1200" cap="none" spc="0" normalizeH="0" baseline="0" noProof="0" dirty="0">
                <a:ln>
                  <a:noFill/>
                </a:ln>
                <a:solidFill>
                  <a:srgbClr val="1F3D7C"/>
                </a:solidFill>
                <a:effectLst/>
                <a:uLnTx/>
                <a:uFillTx/>
                <a:latin typeface="Arial" panose="020B0604020202020204" pitchFamily="34" charset="0"/>
                <a:ea typeface="+mn-ea"/>
                <a:cs typeface="Arial" panose="020B0604020202020204" pitchFamily="34" charset="0"/>
              </a:rPr>
              <a:t>Improving the lives of 10 million older adults by 2020  </a:t>
            </a:r>
            <a:r>
              <a:rPr kumimoji="0" lang="en-US" sz="1401" b="1" i="1" u="none" strike="noStrike" kern="1200" cap="none" spc="0" normalizeH="0" baseline="0" noProof="0" dirty="0">
                <a:ln>
                  <a:noFill/>
                </a:ln>
                <a:solidFill>
                  <a:srgbClr val="1F3D7C"/>
                </a:solidFill>
                <a:effectLst/>
                <a:uLnTx/>
                <a:uFillTx/>
                <a:latin typeface="Arial" panose="020B0604020202020204" pitchFamily="34" charset="0"/>
                <a:ea typeface="+mn-ea"/>
                <a:cs typeface="Arial" panose="020B0604020202020204" pitchFamily="34" charset="0"/>
              </a:rPr>
              <a:t>|</a:t>
            </a:r>
            <a:r>
              <a:rPr kumimoji="0" lang="en-US" sz="1067" b="0" i="1" u="none" strike="noStrike" kern="1200" cap="none" spc="0" normalizeH="0" baseline="0" noProof="0" dirty="0">
                <a:ln>
                  <a:noFill/>
                </a:ln>
                <a:solidFill>
                  <a:srgbClr val="1F3D7C"/>
                </a:solidFill>
                <a:effectLst/>
                <a:uLnTx/>
                <a:uFillTx/>
                <a:latin typeface="Arial" panose="020B0604020202020204" pitchFamily="34" charset="0"/>
                <a:ea typeface="+mn-ea"/>
                <a:cs typeface="Arial" panose="020B0604020202020204" pitchFamily="34" charset="0"/>
              </a:rPr>
              <a:t> </a:t>
            </a:r>
            <a:r>
              <a:rPr kumimoji="0" lang="en-US" sz="1067" b="0" i="0" u="none" strike="noStrike" kern="1200" cap="none" spc="0" normalizeH="0" baseline="0" noProof="0" dirty="0">
                <a:ln>
                  <a:noFill/>
                </a:ln>
                <a:solidFill>
                  <a:srgbClr val="1F3D7C"/>
                </a:solidFill>
                <a:effectLst/>
                <a:uLnTx/>
                <a:uFillTx/>
                <a:latin typeface="Arial" panose="020B0604020202020204" pitchFamily="34" charset="0"/>
                <a:ea typeface="+mn-ea"/>
                <a:cs typeface="Arial" panose="020B0604020202020204" pitchFamily="34" charset="0"/>
              </a:rPr>
              <a:t>© 2018 National Council on Aging					 </a:t>
            </a:r>
            <a:fld id="{4232F715-DC4E-1C44-A066-9C752B56DC8B}" type="slidenum">
              <a:rPr kumimoji="0" lang="en-US" sz="1333" b="1" i="0" u="none" strike="noStrike" kern="1200" cap="none" spc="0" normalizeH="0" baseline="0" noProof="0" smtClean="0">
                <a:ln>
                  <a:noFill/>
                </a:ln>
                <a:solidFill>
                  <a:srgbClr val="1F3D7C"/>
                </a:solidFill>
                <a:effectLst/>
                <a:uLnTx/>
                <a:uFillTx/>
                <a:latin typeface="Arial" panose="020B0604020202020204" pitchFamily="34" charset="0"/>
                <a:ea typeface="+mn-ea"/>
                <a:cs typeface="Arial" panose="020B0604020202020204" pitchFamily="34" charset="0"/>
              </a:rPr>
              <a:pPr marL="0" marR="0" lvl="0" indent="0" algn="l" defTabSz="609555" rtl="0" eaLnBrk="1" fontAlgn="auto" latinLnBrk="0" hangingPunct="1">
                <a:lnSpc>
                  <a:spcPct val="100000"/>
                </a:lnSpc>
                <a:spcBef>
                  <a:spcPts val="0"/>
                </a:spcBef>
                <a:spcAft>
                  <a:spcPts val="0"/>
                </a:spcAft>
                <a:buClrTx/>
                <a:buSzTx/>
                <a:buFontTx/>
                <a:buNone/>
                <a:tabLst/>
                <a:defRPr/>
              </a:pPr>
              <a:t>‹#›</a:t>
            </a:fld>
            <a:endParaRPr kumimoji="0" lang="en-US" sz="1067" b="1" i="0" u="none" strike="noStrike" kern="1200" cap="none" spc="0" normalizeH="0" baseline="0" noProof="0" dirty="0">
              <a:ln>
                <a:noFill/>
              </a:ln>
              <a:solidFill>
                <a:srgbClr val="1F3D7C"/>
              </a:solidFill>
              <a:effectLst/>
              <a:uLnTx/>
              <a:uFillTx/>
              <a:latin typeface="Arial" panose="020B0604020202020204" pitchFamily="34" charset="0"/>
              <a:ea typeface="+mn-ea"/>
              <a:cs typeface="Arial" panose="020B0604020202020204" pitchFamily="34" charset="0"/>
            </a:endParaRPr>
          </a:p>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dirty="0">
                <a:ln>
                  <a:noFill/>
                </a:ln>
                <a:solidFill>
                  <a:srgbClr val="1F3D7C"/>
                </a:solidFill>
                <a:effectLst/>
                <a:uLnTx/>
                <a:uFillTx/>
                <a:latin typeface="Arial" panose="020B0604020202020204" pitchFamily="34" charset="0"/>
                <a:ea typeface="+mn-ea"/>
                <a:cs typeface="Arial" panose="020B0604020202020204" pitchFamily="34" charset="0"/>
              </a:rPr>
              <a:t>		</a:t>
            </a:r>
            <a:endParaRPr kumimoji="0" lang="en-US" sz="1067" b="0" i="0" u="none" strike="noStrike" kern="1200" cap="none" spc="0" normalizeH="0" baseline="0" noProof="0" dirty="0">
              <a:ln>
                <a:noFill/>
              </a:ln>
              <a:solidFill>
                <a:srgbClr val="1F3D7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67" b="0" i="1" u="none" strike="noStrike" kern="1200" cap="none" spc="0" normalizeH="0" baseline="0" noProof="0" dirty="0">
              <a:ln>
                <a:noFill/>
              </a:ln>
              <a:solidFill>
                <a:srgbClr val="2D3982"/>
              </a:solidFill>
              <a:effectLst/>
              <a:uLnTx/>
              <a:uFillTx/>
              <a:latin typeface="Arial" panose="020B0604020202020204" pitchFamily="34" charset="0"/>
              <a:ea typeface="+mn-ea"/>
              <a:cs typeface="Arial" panose="020B0604020202020204" pitchFamily="34" charset="0"/>
            </a:endParaRPr>
          </a:p>
        </p:txBody>
      </p:sp>
      <p:cxnSp>
        <p:nvCxnSpPr>
          <p:cNvPr id="11" name="Straight Connector 10"/>
          <p:cNvCxnSpPr/>
          <p:nvPr userDrawn="1"/>
        </p:nvCxnSpPr>
        <p:spPr>
          <a:xfrm>
            <a:off x="400180" y="6511119"/>
            <a:ext cx="11391643" cy="0"/>
          </a:xfrm>
          <a:prstGeom prst="line">
            <a:avLst/>
          </a:prstGeom>
          <a:ln w="6350" cap="flat" cmpd="sng" algn="ctr">
            <a:solidFill>
              <a:schemeClr val="bg1">
                <a:lumMod val="6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619079" y="6566039"/>
            <a:ext cx="815715" cy="228376"/>
          </a:xfrm>
          <a:prstGeom prst="rect">
            <a:avLst/>
          </a:prstGeom>
        </p:spPr>
      </p:pic>
      <p:sp>
        <p:nvSpPr>
          <p:cNvPr id="15" name="Rectangle 14"/>
          <p:cNvSpPr/>
          <p:nvPr userDrawn="1"/>
        </p:nvSpPr>
        <p:spPr>
          <a:xfrm>
            <a:off x="207446" y="851275"/>
            <a:ext cx="11890769" cy="160777"/>
          </a:xfrm>
          <a:prstGeom prst="rect">
            <a:avLst/>
          </a:prstGeom>
          <a:solidFill>
            <a:schemeClr val="tx2"/>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Oval 1">
            <a:extLst>
              <a:ext uri="{FF2B5EF4-FFF2-40B4-BE49-F238E27FC236}">
                <a16:creationId xmlns:a16="http://schemas.microsoft.com/office/drawing/2014/main" id="{CFE794F6-0858-46AD-BB40-FE616B6C0CE3}"/>
              </a:ext>
            </a:extLst>
          </p:cNvPr>
          <p:cNvSpPr/>
          <p:nvPr userDrawn="1"/>
        </p:nvSpPr>
        <p:spPr>
          <a:xfrm>
            <a:off x="137071" y="655902"/>
            <a:ext cx="336247" cy="333039"/>
          </a:xfrm>
          <a:prstGeom prst="ellipse">
            <a:avLst/>
          </a:prstGeom>
          <a:solidFill>
            <a:schemeClr val="accent1"/>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419701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Lst>
  <p:txStyles>
    <p:titleStyle>
      <a:lvl1pPr algn="ctr" defTabSz="609555" rtl="0" eaLnBrk="1" latinLnBrk="0" hangingPunct="1">
        <a:spcBef>
          <a:spcPct val="0"/>
        </a:spcBef>
        <a:buNone/>
        <a:defRPr sz="5867" kern="1200">
          <a:solidFill>
            <a:schemeClr val="tx1"/>
          </a:solidFill>
          <a:latin typeface="+mj-lt"/>
          <a:ea typeface="+mj-ea"/>
          <a:cs typeface="+mj-cs"/>
        </a:defRPr>
      </a:lvl1pPr>
    </p:titleStyle>
    <p:bodyStyle>
      <a:lvl1pPr marL="457165" indent="-457165" algn="l" defTabSz="609555" rtl="0" eaLnBrk="1" latinLnBrk="0" hangingPunct="1">
        <a:spcBef>
          <a:spcPct val="20000"/>
        </a:spcBef>
        <a:buFont typeface="Arial"/>
        <a:buChar char="•"/>
        <a:defRPr sz="4267" kern="1200">
          <a:solidFill>
            <a:schemeClr val="tx1"/>
          </a:solidFill>
          <a:latin typeface="+mn-lt"/>
          <a:ea typeface="+mn-ea"/>
          <a:cs typeface="+mn-cs"/>
        </a:defRPr>
      </a:lvl1pPr>
      <a:lvl2pPr marL="990526" indent="-380973" algn="l" defTabSz="609555" rtl="0" eaLnBrk="1" latinLnBrk="0" hangingPunct="1">
        <a:spcBef>
          <a:spcPct val="20000"/>
        </a:spcBef>
        <a:buFont typeface="Arial"/>
        <a:buChar char="–"/>
        <a:defRPr sz="3733" kern="1200">
          <a:solidFill>
            <a:schemeClr val="tx1"/>
          </a:solidFill>
          <a:latin typeface="+mn-lt"/>
          <a:ea typeface="+mn-ea"/>
          <a:cs typeface="+mn-cs"/>
        </a:defRPr>
      </a:lvl2pPr>
      <a:lvl3pPr marL="1523885" indent="-304778" algn="l" defTabSz="609555" rtl="0" eaLnBrk="1" latinLnBrk="0" hangingPunct="1">
        <a:spcBef>
          <a:spcPct val="20000"/>
        </a:spcBef>
        <a:buFont typeface="Arial"/>
        <a:buChar char="•"/>
        <a:defRPr sz="3200" kern="1200">
          <a:solidFill>
            <a:schemeClr val="tx1"/>
          </a:solidFill>
          <a:latin typeface="+mn-lt"/>
          <a:ea typeface="+mn-ea"/>
          <a:cs typeface="+mn-cs"/>
        </a:defRPr>
      </a:lvl3pPr>
      <a:lvl4pPr marL="2133440" indent="-304778" algn="l" defTabSz="609555" rtl="0" eaLnBrk="1" latinLnBrk="0" hangingPunct="1">
        <a:spcBef>
          <a:spcPct val="20000"/>
        </a:spcBef>
        <a:buFont typeface="Arial"/>
        <a:buChar char="–"/>
        <a:defRPr sz="2667" kern="1200">
          <a:solidFill>
            <a:schemeClr val="tx1"/>
          </a:solidFill>
          <a:latin typeface="+mn-lt"/>
          <a:ea typeface="+mn-ea"/>
          <a:cs typeface="+mn-cs"/>
        </a:defRPr>
      </a:lvl4pPr>
      <a:lvl5pPr marL="2742995" indent="-304778" algn="l" defTabSz="609555" rtl="0" eaLnBrk="1" latinLnBrk="0" hangingPunct="1">
        <a:spcBef>
          <a:spcPct val="20000"/>
        </a:spcBef>
        <a:buFont typeface="Arial"/>
        <a:buChar char="»"/>
        <a:defRPr sz="2667" kern="1200">
          <a:solidFill>
            <a:schemeClr val="tx1"/>
          </a:solidFill>
          <a:latin typeface="+mn-lt"/>
          <a:ea typeface="+mn-ea"/>
          <a:cs typeface="+mn-cs"/>
        </a:defRPr>
      </a:lvl5pPr>
      <a:lvl6pPr marL="3352548" indent="-304778"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8"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8"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8"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08"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5"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C7A017-CEE7-449F-BEFE-52E0A123FDD5}"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4EC6C7-0B17-4BA1-A602-262A79D046C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3571251"/>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id="{19F551B4-2F22-4E14-B31D-14AF7E3D78C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fld id="{00A6150D-8684-4944-B1D0-27A5945B812D}" type="datetimeFigureOut">
              <a:rPr lang="en-US" smtClean="0">
                <a:solidFill>
                  <a:prstClr val="black">
                    <a:tint val="75000"/>
                  </a:prstClr>
                </a:solidFill>
                <a:latin typeface="Times New Roman" panose="02020603050405020304" pitchFamily="18" charset="0"/>
              </a:rPr>
              <a:pPr eaLnBrk="0" fontAlgn="base" hangingPunct="0">
                <a:spcBef>
                  <a:spcPct val="0"/>
                </a:spcBef>
                <a:spcAft>
                  <a:spcPct val="0"/>
                </a:spcAft>
                <a:defRPr/>
              </a:pPr>
              <a:t>5/7/2019</a:t>
            </a:fld>
            <a:endParaRPr lang="en-US">
              <a:solidFill>
                <a:prstClr val="black">
                  <a:tint val="75000"/>
                </a:prstClr>
              </a:solidFill>
              <a:latin typeface="Times New Roman" panose="02020603050405020304" pitchFamily="18" charset="0"/>
            </a:endParaRPr>
          </a:p>
        </p:txBody>
      </p:sp>
      <p:sp>
        <p:nvSpPr>
          <p:cNvPr id="5" name="Footer Placeholder 4">
            <a:extLst>
              <a:ext uri="{FF2B5EF4-FFF2-40B4-BE49-F238E27FC236}">
                <a16:creationId xmlns:a16="http://schemas.microsoft.com/office/drawing/2014/main" id="{E44EAF61-5D9A-4F52-BE82-A8C9237DD52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a:extLst>
              <a:ext uri="{FF2B5EF4-FFF2-40B4-BE49-F238E27FC236}">
                <a16:creationId xmlns:a16="http://schemas.microsoft.com/office/drawing/2014/main" id="{CF72FD38-95F3-4D0B-8EEF-29938B67AD7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7EB26530-AB23-4F7B-95C4-8548B9BE4048}" type="slidenum">
              <a:rPr lang="en-US" altLang="en-US" smtClean="0">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3671422282"/>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A508D2-688E-445D-AB73-67D5CA461A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03FBD3-E91D-4C3C-9397-82D1DEFD5F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9DA16-9D50-4BFB-AEDB-3A16522B39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C2D7E54-CAEB-4539-8E43-4C77F07D11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72EA9ED-6895-4274-B245-96C02C4993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4349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id="{19F551B4-2F22-4E14-B31D-14AF7E3D78C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fld id="{018E343E-9E96-43BB-A9A6-8A3C615EA362}" type="datetimeFigureOut">
              <a:rPr lang="en-US" smtClean="0">
                <a:solidFill>
                  <a:prstClr val="black">
                    <a:tint val="75000"/>
                  </a:prstClr>
                </a:solidFill>
                <a:latin typeface="Times New Roman" panose="02020603050405020304" pitchFamily="18" charset="0"/>
              </a:rPr>
              <a:pPr eaLnBrk="0" fontAlgn="base" hangingPunct="0">
                <a:spcBef>
                  <a:spcPct val="0"/>
                </a:spcBef>
                <a:spcAft>
                  <a:spcPct val="0"/>
                </a:spcAft>
                <a:defRPr/>
              </a:pPr>
              <a:t>5/7/2019</a:t>
            </a:fld>
            <a:endParaRPr lang="en-US">
              <a:solidFill>
                <a:prstClr val="black">
                  <a:tint val="75000"/>
                </a:prstClr>
              </a:solidFill>
              <a:latin typeface="Times New Roman" panose="02020603050405020304" pitchFamily="18" charset="0"/>
            </a:endParaRPr>
          </a:p>
        </p:txBody>
      </p:sp>
      <p:sp>
        <p:nvSpPr>
          <p:cNvPr id="5" name="Footer Placeholder 4">
            <a:extLst>
              <a:ext uri="{FF2B5EF4-FFF2-40B4-BE49-F238E27FC236}">
                <a16:creationId xmlns:a16="http://schemas.microsoft.com/office/drawing/2014/main" id="{E44EAF61-5D9A-4F52-BE82-A8C9237DD52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a:extLst>
              <a:ext uri="{FF2B5EF4-FFF2-40B4-BE49-F238E27FC236}">
                <a16:creationId xmlns:a16="http://schemas.microsoft.com/office/drawing/2014/main" id="{CF72FD38-95F3-4D0B-8EEF-29938B67AD7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003452F5-5D8E-4325-8CB6-64EA3AFE7B47}" type="slidenum">
              <a:rPr lang="en-US" altLang="en-US" smtClean="0">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331296203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4" cstate="print"/>
          <a:srcRect/>
          <a:tile tx="0" ty="0" sx="100000" sy="100000" flip="none" algn="tl"/>
        </a:blipFill>
        <a:effectLst/>
      </p:bgPr>
    </p:bg>
    <p:spTree>
      <p:nvGrpSpPr>
        <p:cNvPr id="1" name=""/>
        <p:cNvGrpSpPr/>
        <p:nvPr/>
      </p:nvGrpSpPr>
      <p:grpSpPr>
        <a:xfrm>
          <a:off x="0" y="0"/>
          <a:ext cx="0" cy="0"/>
          <a:chOff x="0" y="0"/>
          <a:chExt cx="0" cy="0"/>
        </a:xfrm>
      </p:grpSpPr>
      <p:pic>
        <p:nvPicPr>
          <p:cNvPr id="2" name="droppedImage.pdf"/>
          <p:cNvPicPr/>
          <p:nvPr/>
        </p:nvPicPr>
        <p:blipFill>
          <a:blip r:embed="rId5" cstate="print">
            <a:extLst/>
          </a:blip>
          <a:stretch>
            <a:fillRect/>
          </a:stretch>
        </p:blipFill>
        <p:spPr>
          <a:xfrm>
            <a:off x="190500" y="6562236"/>
            <a:ext cx="607219" cy="152890"/>
          </a:xfrm>
          <a:prstGeom prst="rect">
            <a:avLst/>
          </a:prstGeom>
          <a:ln w="12700">
            <a:miter lim="400000"/>
          </a:ln>
        </p:spPr>
      </p:pic>
      <p:sp>
        <p:nvSpPr>
          <p:cNvPr id="3" name="Shape 3"/>
          <p:cNvSpPr/>
          <p:nvPr/>
        </p:nvSpPr>
        <p:spPr>
          <a:xfrm>
            <a:off x="-130969" y="2953"/>
            <a:ext cx="9882188" cy="794743"/>
          </a:xfrm>
          <a:prstGeom prst="rect">
            <a:avLst/>
          </a:prstGeom>
          <a:gradFill>
            <a:gsLst>
              <a:gs pos="0">
                <a:srgbClr val="E23137"/>
              </a:gs>
              <a:gs pos="82614">
                <a:srgbClr val="9D4551">
                  <a:alpha val="50000"/>
                </a:srgbClr>
              </a:gs>
              <a:gs pos="100000">
                <a:srgbClr val="58596B">
                  <a:alpha val="0"/>
                </a:srgbClr>
              </a:gs>
            </a:gsLst>
          </a:gradFill>
          <a:ln w="12700">
            <a:miter lim="400000"/>
          </a:ln>
        </p:spPr>
        <p:txBody>
          <a:bodyPr lIns="26789" tIns="26789" rIns="26789" bIns="26789"/>
          <a:lstStyle/>
          <a:p>
            <a:pPr marL="0" marR="0" lvl="0" indent="0" algn="ctr" defTabSz="1241182" eaLnBrk="1" fontAlgn="auto" latinLnBrk="0" hangingPunct="1">
              <a:lnSpc>
                <a:spcPct val="100000"/>
              </a:lnSpc>
              <a:spcBef>
                <a:spcPts val="281"/>
              </a:spcBef>
              <a:spcAft>
                <a:spcPts val="0"/>
              </a:spcAft>
              <a:buClr>
                <a:srgbClr val="000000"/>
              </a:buClr>
              <a:buSzTx/>
              <a:buFontTx/>
              <a:buNone/>
              <a:tabLst/>
              <a:defRPr sz="1800">
                <a:solidFill>
                  <a:srgbClr val="000000"/>
                </a:solidFill>
                <a:uFill>
                  <a:solidFill/>
                </a:uFill>
                <a:latin typeface="Arial"/>
                <a:ea typeface="Arial"/>
                <a:cs typeface="Arial"/>
                <a:sym typeface="Arial"/>
              </a:defRPr>
            </a:pPr>
            <a:endParaRPr kumimoji="0" sz="1266" b="0" i="0" u="none" strike="noStrike" kern="0" cap="none" spc="0" normalizeH="0" baseline="0" noProof="0">
              <a:ln>
                <a:noFill/>
              </a:ln>
              <a:solidFill>
                <a:srgbClr val="000000"/>
              </a:solidFill>
              <a:effectLst/>
              <a:uLnTx/>
              <a:uFill>
                <a:solidFill/>
              </a:uFill>
              <a:latin typeface="Arial"/>
              <a:cs typeface="Arial"/>
              <a:sym typeface="Arial"/>
            </a:endParaRPr>
          </a:p>
        </p:txBody>
      </p:sp>
      <p:sp>
        <p:nvSpPr>
          <p:cNvPr id="4" name="Shape 4"/>
          <p:cNvSpPr>
            <a:spLocks noGrp="1"/>
          </p:cNvSpPr>
          <p:nvPr>
            <p:ph type="sldNum" sz="quarter" idx="2"/>
          </p:nvPr>
        </p:nvSpPr>
        <p:spPr>
          <a:xfrm>
            <a:off x="11755727" y="6545461"/>
            <a:ext cx="153888" cy="151452"/>
          </a:xfrm>
          <a:prstGeom prst="rect">
            <a:avLst/>
          </a:prstGeom>
          <a:ln>
            <a:round/>
          </a:ln>
        </p:spPr>
        <p:txBody>
          <a:bodyPr wrap="none" lIns="0" tIns="0" rIns="0" bIns="0">
            <a:spAutoFit/>
          </a:bodyPr>
          <a:lstStyle>
            <a:lvl1pPr algn="l" defTabSz="910796">
              <a:spcBef>
                <a:spcPts val="1195"/>
              </a:spcBef>
              <a:defRPr sz="984">
                <a:solidFill>
                  <a:srgbClr val="000000"/>
                </a:solidFill>
                <a:uFill>
                  <a:solidFill>
                    <a:srgbClr val="FFFFFF"/>
                  </a:solidFill>
                </a:uFill>
                <a:latin typeface="Klavika Basic Bold"/>
                <a:ea typeface="Klavika Basic Bold"/>
                <a:cs typeface="Klavika Basic Bold"/>
                <a:sym typeface="Klavika Basic Bold"/>
              </a:defRPr>
            </a:lvl1pPr>
          </a:lstStyle>
          <a:p>
            <a:fld id="{86CB4B4D-7CA3-9044-876B-883B54F8677D}" type="slidenum">
              <a:rPr lang="en-US" kern="0" smtClean="0"/>
              <a:pPr/>
              <a:t>‹#›</a:t>
            </a:fld>
            <a:endParaRPr lang="en-US" kern="0"/>
          </a:p>
        </p:txBody>
      </p:sp>
      <p:sp>
        <p:nvSpPr>
          <p:cNvPr id="5" name="Shape 5"/>
          <p:cNvSpPr>
            <a:spLocks noGrp="1"/>
          </p:cNvSpPr>
          <p:nvPr>
            <p:ph type="title"/>
          </p:nvPr>
        </p:nvSpPr>
        <p:spPr>
          <a:xfrm>
            <a:off x="401352" y="116161"/>
            <a:ext cx="11523135" cy="568327"/>
          </a:xfrm>
          <a:prstGeom prst="rect">
            <a:avLst/>
          </a:prstGeom>
          <a:ln>
            <a:round/>
          </a:ln>
          <a:extLst>
            <a:ext uri="{C572A759-6A51-4108-AA02-DFA0A04FC94B}">
              <ma14:wrappingTextBoxFlag xmlns="" xmlns:ma14="http://schemas.microsoft.com/office/mac/drawingml/2011/main" val="1"/>
            </a:ext>
          </a:extLst>
        </p:spPr>
        <p:txBody>
          <a:bodyPr lIns="0" tIns="0" rIns="0" bIns="0" anchor="ctr"/>
          <a:lstStyle/>
          <a:p>
            <a:pPr lvl="0">
              <a:defRPr sz="1800" cap="none">
                <a:solidFill>
                  <a:srgbClr val="000000"/>
                </a:solidFill>
                <a:uFillTx/>
              </a:defRPr>
            </a:pPr>
            <a:r>
              <a:rPr sz="2109" cap="all">
                <a:solidFill>
                  <a:srgbClr val="FFFFFF"/>
                </a:solidFill>
                <a:uFill>
                  <a:solidFill/>
                </a:uFill>
              </a:rPr>
              <a:t>Title Text</a:t>
            </a:r>
          </a:p>
        </p:txBody>
      </p:sp>
    </p:spTree>
    <p:extLst>
      <p:ext uri="{BB962C8B-B14F-4D97-AF65-F5344CB8AC3E}">
        <p14:creationId xmlns:p14="http://schemas.microsoft.com/office/powerpoint/2010/main" val="361507286"/>
      </p:ext>
    </p:extLst>
  </p:cSld>
  <p:clrMap bg1="dk1" tx1="lt1" bg2="dk2" tx2="lt2" accent1="accent1" accent2="accent2" accent3="accent3" accent4="accent4" accent5="accent5" accent6="accent6" hlink="hlink" folHlink="folHlink"/>
  <p:sldLayoutIdLst>
    <p:sldLayoutId id="2147483717" r:id="rId1"/>
    <p:sldLayoutId id="2147483718" r:id="rId2"/>
  </p:sldLayoutIdLst>
  <p:transition spd="med"/>
  <p:txStyles>
    <p:titleStyle>
      <a:lvl1pPr defTabSz="910796">
        <a:lnSpc>
          <a:spcPct val="90000"/>
        </a:lnSpc>
        <a:defRPr sz="2109" cap="all">
          <a:solidFill>
            <a:srgbClr val="FFFFFF"/>
          </a:solidFill>
          <a:uFill>
            <a:solidFill/>
          </a:uFill>
          <a:latin typeface="Klavika Basic Bold"/>
          <a:ea typeface="Klavika Basic Bold"/>
          <a:cs typeface="Klavika Basic Bold"/>
          <a:sym typeface="Klavika Basic Bold"/>
        </a:defRPr>
      </a:lvl1pPr>
      <a:lvl2pPr indent="160729" defTabSz="910796">
        <a:lnSpc>
          <a:spcPct val="90000"/>
        </a:lnSpc>
        <a:defRPr sz="2109" cap="all">
          <a:solidFill>
            <a:srgbClr val="FFFFFF"/>
          </a:solidFill>
          <a:uFill>
            <a:solidFill/>
          </a:uFill>
          <a:latin typeface="Klavika Basic Bold"/>
          <a:ea typeface="Klavika Basic Bold"/>
          <a:cs typeface="Klavika Basic Bold"/>
          <a:sym typeface="Klavika Basic Bold"/>
        </a:defRPr>
      </a:lvl2pPr>
      <a:lvl3pPr indent="321457" defTabSz="910796">
        <a:lnSpc>
          <a:spcPct val="90000"/>
        </a:lnSpc>
        <a:defRPr sz="2109" cap="all">
          <a:solidFill>
            <a:srgbClr val="FFFFFF"/>
          </a:solidFill>
          <a:uFill>
            <a:solidFill/>
          </a:uFill>
          <a:latin typeface="Klavika Basic Bold"/>
          <a:ea typeface="Klavika Basic Bold"/>
          <a:cs typeface="Klavika Basic Bold"/>
          <a:sym typeface="Klavika Basic Bold"/>
        </a:defRPr>
      </a:lvl3pPr>
      <a:lvl4pPr indent="482186" defTabSz="910796">
        <a:lnSpc>
          <a:spcPct val="90000"/>
        </a:lnSpc>
        <a:defRPr sz="2109" cap="all">
          <a:solidFill>
            <a:srgbClr val="FFFFFF"/>
          </a:solidFill>
          <a:uFill>
            <a:solidFill/>
          </a:uFill>
          <a:latin typeface="Klavika Basic Bold"/>
          <a:ea typeface="Klavika Basic Bold"/>
          <a:cs typeface="Klavika Basic Bold"/>
          <a:sym typeface="Klavika Basic Bold"/>
        </a:defRPr>
      </a:lvl4pPr>
      <a:lvl5pPr indent="642915" defTabSz="910796">
        <a:lnSpc>
          <a:spcPct val="90000"/>
        </a:lnSpc>
        <a:defRPr sz="2109" cap="all">
          <a:solidFill>
            <a:srgbClr val="FFFFFF"/>
          </a:solidFill>
          <a:uFill>
            <a:solidFill/>
          </a:uFill>
          <a:latin typeface="Klavika Basic Bold"/>
          <a:ea typeface="Klavika Basic Bold"/>
          <a:cs typeface="Klavika Basic Bold"/>
          <a:sym typeface="Klavika Basic Bold"/>
        </a:defRPr>
      </a:lvl5pPr>
      <a:lvl6pPr indent="803643" defTabSz="910796">
        <a:lnSpc>
          <a:spcPct val="90000"/>
        </a:lnSpc>
        <a:defRPr sz="2109" cap="all">
          <a:solidFill>
            <a:srgbClr val="FFFFFF"/>
          </a:solidFill>
          <a:uFill>
            <a:solidFill/>
          </a:uFill>
          <a:latin typeface="Klavika Basic Bold"/>
          <a:ea typeface="Klavika Basic Bold"/>
          <a:cs typeface="Klavika Basic Bold"/>
          <a:sym typeface="Klavika Basic Bold"/>
        </a:defRPr>
      </a:lvl6pPr>
      <a:lvl7pPr indent="964372" defTabSz="910796">
        <a:lnSpc>
          <a:spcPct val="90000"/>
        </a:lnSpc>
        <a:defRPr sz="2109" cap="all">
          <a:solidFill>
            <a:srgbClr val="FFFFFF"/>
          </a:solidFill>
          <a:uFill>
            <a:solidFill/>
          </a:uFill>
          <a:latin typeface="Klavika Basic Bold"/>
          <a:ea typeface="Klavika Basic Bold"/>
          <a:cs typeface="Klavika Basic Bold"/>
          <a:sym typeface="Klavika Basic Bold"/>
        </a:defRPr>
      </a:lvl7pPr>
      <a:lvl8pPr indent="1125101" defTabSz="910796">
        <a:lnSpc>
          <a:spcPct val="90000"/>
        </a:lnSpc>
        <a:defRPr sz="2109" cap="all">
          <a:solidFill>
            <a:srgbClr val="FFFFFF"/>
          </a:solidFill>
          <a:uFill>
            <a:solidFill/>
          </a:uFill>
          <a:latin typeface="Klavika Basic Bold"/>
          <a:ea typeface="Klavika Basic Bold"/>
          <a:cs typeface="Klavika Basic Bold"/>
          <a:sym typeface="Klavika Basic Bold"/>
        </a:defRPr>
      </a:lvl8pPr>
      <a:lvl9pPr indent="1285829" defTabSz="910796">
        <a:lnSpc>
          <a:spcPct val="90000"/>
        </a:lnSpc>
        <a:defRPr sz="2109" cap="all">
          <a:solidFill>
            <a:srgbClr val="FFFFFF"/>
          </a:solidFill>
          <a:uFill>
            <a:solidFill/>
          </a:uFill>
          <a:latin typeface="Klavika Basic Bold"/>
          <a:ea typeface="Klavika Basic Bold"/>
          <a:cs typeface="Klavika Basic Bold"/>
          <a:sym typeface="Klavika Basic Bold"/>
        </a:defRPr>
      </a:lvl9pPr>
    </p:titleStyle>
    <p:bodyStyle>
      <a:lvl1pPr marL="125011" indent="-125011" defTabSz="910796">
        <a:spcBef>
          <a:spcPts val="703"/>
        </a:spcBef>
        <a:buClr>
          <a:srgbClr val="000000"/>
        </a:buClr>
        <a:buSzPct val="100000"/>
        <a:buFont typeface="Wingdings"/>
        <a:buChar char=""/>
        <a:defRPr sz="1125">
          <a:uFill>
            <a:solidFill/>
          </a:uFill>
          <a:latin typeface="Arial"/>
          <a:ea typeface="Arial"/>
          <a:cs typeface="Arial"/>
          <a:sym typeface="Arial"/>
        </a:defRPr>
      </a:lvl1pPr>
      <a:lvl2pPr marL="285740" indent="-159613" defTabSz="910796">
        <a:spcBef>
          <a:spcPts val="703"/>
        </a:spcBef>
        <a:buClr>
          <a:srgbClr val="000000"/>
        </a:buClr>
        <a:buSzPct val="100000"/>
        <a:buFont typeface="Wingdings"/>
        <a:buChar char=""/>
        <a:defRPr sz="1125">
          <a:uFill>
            <a:solidFill/>
          </a:uFill>
          <a:latin typeface="Arial"/>
          <a:ea typeface="Arial"/>
          <a:cs typeface="Arial"/>
          <a:sym typeface="Arial"/>
        </a:defRPr>
      </a:lvl2pPr>
      <a:lvl3pPr marL="456514" indent="-169658" defTabSz="910796">
        <a:spcBef>
          <a:spcPts val="703"/>
        </a:spcBef>
        <a:buClr>
          <a:srgbClr val="000000"/>
        </a:buClr>
        <a:buSzPct val="100000"/>
        <a:buFont typeface="Wingdings"/>
        <a:buChar char=""/>
        <a:defRPr sz="1125">
          <a:uFill>
            <a:solidFill/>
          </a:uFill>
          <a:latin typeface="Arial"/>
          <a:ea typeface="Arial"/>
          <a:cs typeface="Arial"/>
          <a:sym typeface="Arial"/>
        </a:defRPr>
      </a:lvl3pPr>
      <a:lvl4pPr marL="583757" indent="-126127" defTabSz="910796">
        <a:spcBef>
          <a:spcPts val="703"/>
        </a:spcBef>
        <a:buClr>
          <a:srgbClr val="000000"/>
        </a:buClr>
        <a:buSzPct val="100000"/>
        <a:buFont typeface="Wingdings"/>
        <a:buChar char=""/>
        <a:defRPr sz="1125">
          <a:uFill>
            <a:solidFill/>
          </a:uFill>
          <a:latin typeface="Arial"/>
          <a:ea typeface="Arial"/>
          <a:cs typeface="Arial"/>
          <a:sym typeface="Arial"/>
        </a:defRPr>
      </a:lvl4pPr>
      <a:lvl5pPr marL="779088" indent="-160729" defTabSz="910796">
        <a:spcBef>
          <a:spcPts val="703"/>
        </a:spcBef>
        <a:buClr>
          <a:srgbClr val="000000"/>
        </a:buClr>
        <a:buSzPct val="100000"/>
        <a:buFont typeface="Wingdings"/>
        <a:buChar char=""/>
        <a:defRPr sz="1125">
          <a:uFill>
            <a:solidFill/>
          </a:uFill>
          <a:latin typeface="Arial"/>
          <a:ea typeface="Arial"/>
          <a:cs typeface="Arial"/>
          <a:sym typeface="Arial"/>
        </a:defRPr>
      </a:lvl5pPr>
      <a:lvl6pPr marL="2125190" indent="-401822" defTabSz="910796">
        <a:spcBef>
          <a:spcPts val="703"/>
        </a:spcBef>
        <a:buClr>
          <a:srgbClr val="000000"/>
        </a:buClr>
        <a:buSzPct val="171000"/>
        <a:buFont typeface="Wingdings"/>
        <a:buChar char=""/>
        <a:defRPr sz="1125">
          <a:uFill>
            <a:solidFill/>
          </a:uFill>
          <a:latin typeface="Arial"/>
          <a:ea typeface="Arial"/>
          <a:cs typeface="Arial"/>
          <a:sym typeface="Arial"/>
        </a:defRPr>
      </a:lvl6pPr>
      <a:lvl7pPr marL="2375212" indent="-401822" defTabSz="910796">
        <a:spcBef>
          <a:spcPts val="703"/>
        </a:spcBef>
        <a:buClr>
          <a:srgbClr val="000000"/>
        </a:buClr>
        <a:buSzPct val="171000"/>
        <a:buFont typeface="Wingdings"/>
        <a:buChar char=""/>
        <a:defRPr sz="1125">
          <a:uFill>
            <a:solidFill/>
          </a:uFill>
          <a:latin typeface="Arial"/>
          <a:ea typeface="Arial"/>
          <a:cs typeface="Arial"/>
          <a:sym typeface="Arial"/>
        </a:defRPr>
      </a:lvl7pPr>
      <a:lvl8pPr marL="2625235" indent="-401822" defTabSz="910796">
        <a:spcBef>
          <a:spcPts val="703"/>
        </a:spcBef>
        <a:buClr>
          <a:srgbClr val="000000"/>
        </a:buClr>
        <a:buSzPct val="171000"/>
        <a:buFont typeface="Wingdings"/>
        <a:buChar char=""/>
        <a:defRPr sz="1125">
          <a:uFill>
            <a:solidFill/>
          </a:uFill>
          <a:latin typeface="Arial"/>
          <a:ea typeface="Arial"/>
          <a:cs typeface="Arial"/>
          <a:sym typeface="Arial"/>
        </a:defRPr>
      </a:lvl8pPr>
      <a:lvl9pPr marL="2875257" indent="-401822" defTabSz="910796">
        <a:spcBef>
          <a:spcPts val="703"/>
        </a:spcBef>
        <a:buClr>
          <a:srgbClr val="000000"/>
        </a:buClr>
        <a:buSzPct val="171000"/>
        <a:buFont typeface="Wingdings"/>
        <a:buChar char=""/>
        <a:defRPr sz="1125">
          <a:uFill>
            <a:solidFill/>
          </a:uFill>
          <a:latin typeface="Arial"/>
          <a:ea typeface="Arial"/>
          <a:cs typeface="Arial"/>
          <a:sym typeface="Arial"/>
        </a:defRPr>
      </a:lvl9pPr>
    </p:bodyStyle>
    <p:otherStyle>
      <a:lvl1pPr defTabSz="910796">
        <a:spcBef>
          <a:spcPts val="1195"/>
        </a:spcBef>
        <a:defRPr sz="984">
          <a:solidFill>
            <a:schemeClr val="tx1"/>
          </a:solidFill>
          <a:uFill>
            <a:solidFill>
              <a:srgbClr val="FFFFFF"/>
            </a:solidFill>
          </a:uFill>
          <a:latin typeface="+mn-lt"/>
          <a:ea typeface="+mn-ea"/>
          <a:cs typeface="+mn-cs"/>
          <a:sym typeface="Klavika Basic Bold"/>
        </a:defRPr>
      </a:lvl1pPr>
      <a:lvl2pPr defTabSz="910796">
        <a:spcBef>
          <a:spcPts val="1195"/>
        </a:spcBef>
        <a:defRPr sz="984">
          <a:solidFill>
            <a:schemeClr val="tx1"/>
          </a:solidFill>
          <a:uFill>
            <a:solidFill>
              <a:srgbClr val="FFFFFF"/>
            </a:solidFill>
          </a:uFill>
          <a:latin typeface="+mn-lt"/>
          <a:ea typeface="+mn-ea"/>
          <a:cs typeface="+mn-cs"/>
          <a:sym typeface="Klavika Basic Bold"/>
        </a:defRPr>
      </a:lvl2pPr>
      <a:lvl3pPr defTabSz="910796">
        <a:spcBef>
          <a:spcPts val="1195"/>
        </a:spcBef>
        <a:defRPr sz="984">
          <a:solidFill>
            <a:schemeClr val="tx1"/>
          </a:solidFill>
          <a:uFill>
            <a:solidFill>
              <a:srgbClr val="FFFFFF"/>
            </a:solidFill>
          </a:uFill>
          <a:latin typeface="+mn-lt"/>
          <a:ea typeface="+mn-ea"/>
          <a:cs typeface="+mn-cs"/>
          <a:sym typeface="Klavika Basic Bold"/>
        </a:defRPr>
      </a:lvl3pPr>
      <a:lvl4pPr defTabSz="910796">
        <a:spcBef>
          <a:spcPts val="1195"/>
        </a:spcBef>
        <a:defRPr sz="984">
          <a:solidFill>
            <a:schemeClr val="tx1"/>
          </a:solidFill>
          <a:uFill>
            <a:solidFill>
              <a:srgbClr val="FFFFFF"/>
            </a:solidFill>
          </a:uFill>
          <a:latin typeface="+mn-lt"/>
          <a:ea typeface="+mn-ea"/>
          <a:cs typeface="+mn-cs"/>
          <a:sym typeface="Klavika Basic Bold"/>
        </a:defRPr>
      </a:lvl4pPr>
      <a:lvl5pPr defTabSz="910796">
        <a:spcBef>
          <a:spcPts val="1195"/>
        </a:spcBef>
        <a:defRPr sz="984">
          <a:solidFill>
            <a:schemeClr val="tx1"/>
          </a:solidFill>
          <a:uFill>
            <a:solidFill>
              <a:srgbClr val="FFFFFF"/>
            </a:solidFill>
          </a:uFill>
          <a:latin typeface="+mn-lt"/>
          <a:ea typeface="+mn-ea"/>
          <a:cs typeface="+mn-cs"/>
          <a:sym typeface="Klavika Basic Bold"/>
        </a:defRPr>
      </a:lvl5pPr>
      <a:lvl6pPr defTabSz="910796">
        <a:spcBef>
          <a:spcPts val="1195"/>
        </a:spcBef>
        <a:defRPr sz="984">
          <a:solidFill>
            <a:schemeClr val="tx1"/>
          </a:solidFill>
          <a:uFill>
            <a:solidFill>
              <a:srgbClr val="FFFFFF"/>
            </a:solidFill>
          </a:uFill>
          <a:latin typeface="+mn-lt"/>
          <a:ea typeface="+mn-ea"/>
          <a:cs typeface="+mn-cs"/>
          <a:sym typeface="Klavika Basic Bold"/>
        </a:defRPr>
      </a:lvl6pPr>
      <a:lvl7pPr defTabSz="910796">
        <a:spcBef>
          <a:spcPts val="1195"/>
        </a:spcBef>
        <a:defRPr sz="984">
          <a:solidFill>
            <a:schemeClr val="tx1"/>
          </a:solidFill>
          <a:uFill>
            <a:solidFill>
              <a:srgbClr val="FFFFFF"/>
            </a:solidFill>
          </a:uFill>
          <a:latin typeface="+mn-lt"/>
          <a:ea typeface="+mn-ea"/>
          <a:cs typeface="+mn-cs"/>
          <a:sym typeface="Klavika Basic Bold"/>
        </a:defRPr>
      </a:lvl7pPr>
      <a:lvl8pPr defTabSz="910796">
        <a:spcBef>
          <a:spcPts val="1195"/>
        </a:spcBef>
        <a:defRPr sz="984">
          <a:solidFill>
            <a:schemeClr val="tx1"/>
          </a:solidFill>
          <a:uFill>
            <a:solidFill>
              <a:srgbClr val="FFFFFF"/>
            </a:solidFill>
          </a:uFill>
          <a:latin typeface="+mn-lt"/>
          <a:ea typeface="+mn-ea"/>
          <a:cs typeface="+mn-cs"/>
          <a:sym typeface="Klavika Basic Bold"/>
        </a:defRPr>
      </a:lvl8pPr>
      <a:lvl9pPr defTabSz="910796">
        <a:spcBef>
          <a:spcPts val="1195"/>
        </a:spcBef>
        <a:defRPr sz="984">
          <a:solidFill>
            <a:schemeClr val="tx1"/>
          </a:solidFill>
          <a:uFill>
            <a:solidFill>
              <a:srgbClr val="FFFFFF"/>
            </a:solidFill>
          </a:uFill>
          <a:latin typeface="+mn-lt"/>
          <a:ea typeface="+mn-ea"/>
          <a:cs typeface="+mn-cs"/>
          <a:sym typeface="Klavika Basic Bold"/>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A508D2-688E-445D-AB73-67D5CA461A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03FBD3-E91D-4C3C-9397-82D1DEFD5F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9DA16-9D50-4BFB-AEDB-3A16522B39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C2D7E54-CAEB-4539-8E43-4C77F07D11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72EA9ED-6895-4274-B245-96C02C4993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21577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A508D2-688E-445D-AB73-67D5CA461A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03FBD3-E91D-4C3C-9397-82D1DEFD5F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9DA16-9D50-4BFB-AEDB-3A16522B39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C2D7E54-CAEB-4539-8E43-4C77F07D11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72EA9ED-6895-4274-B245-96C02C4993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42473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A508D2-688E-445D-AB73-67D5CA461A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03FBD3-E91D-4C3C-9397-82D1DEFD5F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9DA16-9D50-4BFB-AEDB-3A16522B39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C2D7E54-CAEB-4539-8E43-4C77F07D11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72EA9ED-6895-4274-B245-96C02C4993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37637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A508D2-688E-445D-AB73-67D5CA461A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03FBD3-E91D-4C3C-9397-82D1DEFD5F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9DA16-9D50-4BFB-AEDB-3A16522B39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D206FD-DA79-49DD-BC23-915420A1AA1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C2D7E54-CAEB-4539-8E43-4C77F07D11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72EA9ED-6895-4274-B245-96C02C4993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3D89B26-0C8D-4E90-BF8F-48B8D057CC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316229"/>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9200" y="355200"/>
            <a:ext cx="10704000" cy="960000"/>
          </a:xfrm>
          <a:prstGeom prst="rect">
            <a:avLst/>
          </a:prstGeom>
        </p:spPr>
        <p:txBody>
          <a:bodyPr vert="horz" lIns="0" tIns="45720" rIns="0" bIns="0" rtlCol="0" anchor="b"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739200" y="1507200"/>
            <a:ext cx="10704000" cy="4032000"/>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739200" y="6213309"/>
            <a:ext cx="6316907" cy="565200"/>
          </a:xfrm>
          <a:prstGeom prst="rect">
            <a:avLst/>
          </a:prstGeom>
        </p:spPr>
        <p:txBody>
          <a:bodyPr vert="horz" lIns="0" tIns="0" rIns="0" bIns="0" rtlCol="0" anchor="b" anchorCtr="0"/>
          <a:lstStyle>
            <a:lvl1pPr algn="l">
              <a:lnSpc>
                <a:spcPct val="85000"/>
              </a:lnSpc>
              <a:defRPr sz="1333" b="0">
                <a:solidFill>
                  <a:schemeClr val="accent3"/>
                </a:solidFill>
              </a:defRPr>
            </a:lvl1pPr>
          </a:lstStyle>
          <a:p>
            <a:pPr defTabSz="1219170"/>
            <a:r>
              <a:rPr lang="en-GB" i="1" smtClean="0">
                <a:solidFill>
                  <a:srgbClr val="696969"/>
                </a:solidFill>
              </a:rPr>
              <a:t>Proprietary information: Not to be reproduced or distributed without the express consent of Mars, Inc.© Mars 2015</a:t>
            </a:r>
            <a:endParaRPr lang="en-GB" dirty="0">
              <a:solidFill>
                <a:srgbClr val="696969"/>
              </a:solidFill>
            </a:endParaRPr>
          </a:p>
        </p:txBody>
      </p:sp>
      <p:sp>
        <p:nvSpPr>
          <p:cNvPr id="6" name="Slide Number Placeholder 5"/>
          <p:cNvSpPr>
            <a:spLocks noGrp="1"/>
          </p:cNvSpPr>
          <p:nvPr>
            <p:ph type="sldNum" sz="quarter" idx="4"/>
          </p:nvPr>
        </p:nvSpPr>
        <p:spPr>
          <a:xfrm>
            <a:off x="11568000" y="0"/>
            <a:ext cx="624000" cy="365125"/>
          </a:xfrm>
          <a:prstGeom prst="rect">
            <a:avLst/>
          </a:prstGeom>
        </p:spPr>
        <p:txBody>
          <a:bodyPr vert="horz" lIns="91440" tIns="45720" rIns="91440" bIns="45720" rtlCol="0" anchor="ctr"/>
          <a:lstStyle>
            <a:lvl1pPr algn="r">
              <a:defRPr sz="1600">
                <a:solidFill>
                  <a:schemeClr val="accent3"/>
                </a:solidFill>
              </a:defRPr>
            </a:lvl1pPr>
          </a:lstStyle>
          <a:p>
            <a:pPr defTabSz="1219170"/>
            <a:fld id="{01F99EF7-4883-46D7-AAC3-330597C5A4B1}" type="slidenum">
              <a:rPr lang="en-GB" smtClean="0">
                <a:solidFill>
                  <a:srgbClr val="696969"/>
                </a:solidFill>
              </a:rPr>
              <a:pPr defTabSz="1219170"/>
              <a:t>‹#›</a:t>
            </a:fld>
            <a:endParaRPr lang="en-GB">
              <a:solidFill>
                <a:srgbClr val="696969"/>
              </a:solidFill>
            </a:endParaRPr>
          </a:p>
        </p:txBody>
      </p:sp>
      <p:pic>
        <p:nvPicPr>
          <p:cNvPr id="7" name="Picture 6" descr="A0 tri-bar molecule MASTER.png"/>
          <p:cNvPicPr>
            <a:picLocks noChangeAspect="1"/>
          </p:cNvPicPr>
          <p:nvPr/>
        </p:nvPicPr>
        <p:blipFill>
          <a:blip r:embed="rId9" cstate="print"/>
          <a:stretch>
            <a:fillRect/>
          </a:stretch>
        </p:blipFill>
        <p:spPr>
          <a:xfrm>
            <a:off x="-2133" y="-829"/>
            <a:ext cx="420941" cy="6868800"/>
          </a:xfrm>
          <a:prstGeom prst="rect">
            <a:avLst/>
          </a:prstGeom>
        </p:spPr>
      </p:pic>
      <p:cxnSp>
        <p:nvCxnSpPr>
          <p:cNvPr id="8" name="Straight Connector 7"/>
          <p:cNvCxnSpPr/>
          <p:nvPr/>
        </p:nvCxnSpPr>
        <p:spPr>
          <a:xfrm>
            <a:off x="733665" y="1316765"/>
            <a:ext cx="1070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33665" y="6117299"/>
            <a:ext cx="1070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7" name="Picture 3" descr="C:\Users\ryansus\AppData\Local\Microsoft\Windows\Temporary Internet Files\Low\Content.IE5\S1DX93S9\Logo-3_RGB[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12224" y="6192000"/>
            <a:ext cx="3375600" cy="556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0 tri-bar molecule MASTER.png"/>
          <p:cNvPicPr>
            <a:picLocks noChangeAspect="1"/>
          </p:cNvPicPr>
          <p:nvPr userDrawn="1"/>
        </p:nvPicPr>
        <p:blipFill>
          <a:blip r:embed="rId9" cstate="print"/>
          <a:stretch>
            <a:fillRect/>
          </a:stretch>
        </p:blipFill>
        <p:spPr>
          <a:xfrm>
            <a:off x="-2133" y="-829"/>
            <a:ext cx="420941" cy="6868800"/>
          </a:xfrm>
          <a:prstGeom prst="rect">
            <a:avLst/>
          </a:prstGeom>
        </p:spPr>
      </p:pic>
      <p:cxnSp>
        <p:nvCxnSpPr>
          <p:cNvPr id="11" name="Straight Connector 10"/>
          <p:cNvCxnSpPr/>
          <p:nvPr userDrawn="1"/>
        </p:nvCxnSpPr>
        <p:spPr>
          <a:xfrm>
            <a:off x="739200" y="1316765"/>
            <a:ext cx="1070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739200" y="6117299"/>
            <a:ext cx="1070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33132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Lst>
  <p:hf sldNum="0" hdr="0" dt="0"/>
  <p:txStyles>
    <p:titleStyle>
      <a:lvl1pPr algn="ctr" defTabSz="1219170" rtl="0" eaLnBrk="1" latinLnBrk="0" hangingPunct="1">
        <a:lnSpc>
          <a:spcPct val="85000"/>
        </a:lnSpc>
        <a:spcBef>
          <a:spcPct val="0"/>
        </a:spcBef>
        <a:buNone/>
        <a:defRPr sz="4000" kern="1200" baseline="0">
          <a:solidFill>
            <a:schemeClr val="tx1"/>
          </a:solidFill>
          <a:latin typeface="+mj-lt"/>
          <a:ea typeface="+mj-ea"/>
          <a:cs typeface="+mj-cs"/>
        </a:defRPr>
      </a:lvl1pPr>
    </p:titleStyle>
    <p:bodyStyle>
      <a:lvl1pPr marL="359991" indent="-359991" algn="l" defTabSz="1219170" rtl="0" eaLnBrk="1" latinLnBrk="0" hangingPunct="1">
        <a:spcBef>
          <a:spcPts val="933"/>
        </a:spcBef>
        <a:spcAft>
          <a:spcPts val="267"/>
        </a:spcAft>
        <a:buFont typeface="Arial" panose="020B0604020202020204" pitchFamily="34" charset="0"/>
        <a:buChar char="•"/>
        <a:defRPr sz="3467" kern="1200" baseline="0">
          <a:solidFill>
            <a:schemeClr val="tx1"/>
          </a:solidFill>
          <a:latin typeface="+mn-lt"/>
          <a:ea typeface="+mn-ea"/>
          <a:cs typeface="+mn-cs"/>
        </a:defRPr>
      </a:lvl1pPr>
      <a:lvl2pPr marL="1007975" indent="-383990" algn="l" defTabSz="1219170" rtl="0" eaLnBrk="1" latinLnBrk="0" hangingPunct="1">
        <a:spcBef>
          <a:spcPts val="0"/>
        </a:spcBef>
        <a:spcAft>
          <a:spcPts val="533"/>
        </a:spcAft>
        <a:buFont typeface="Arial" panose="020B0604020202020204" pitchFamily="34" charset="0"/>
        <a:buChar char="–"/>
        <a:defRPr sz="3200" kern="1200" baseline="0">
          <a:solidFill>
            <a:schemeClr val="tx1"/>
          </a:solidFill>
          <a:latin typeface="+mn-lt"/>
          <a:ea typeface="+mn-ea"/>
          <a:cs typeface="+mn-cs"/>
        </a:defRPr>
      </a:lvl2pPr>
      <a:lvl3pPr marL="1487963" indent="-287993" algn="l" defTabSz="1219170" rtl="0" eaLnBrk="1" latinLnBrk="0" hangingPunct="1">
        <a:spcBef>
          <a:spcPts val="0"/>
        </a:spcBef>
        <a:spcAft>
          <a:spcPts val="533"/>
        </a:spcAft>
        <a:buFont typeface="Arial" panose="020B0604020202020204" pitchFamily="34" charset="0"/>
        <a:buChar char="•"/>
        <a:defRPr sz="2667" kern="1200" baseline="0">
          <a:solidFill>
            <a:schemeClr val="tx1"/>
          </a:solidFill>
          <a:latin typeface="+mn-lt"/>
          <a:ea typeface="+mn-ea"/>
          <a:cs typeface="+mn-cs"/>
        </a:defRPr>
      </a:lvl3pPr>
      <a:lvl4pPr marL="1967951" indent="-383990" algn="l" defTabSz="1219170" rtl="0" eaLnBrk="1" latinLnBrk="0" hangingPunct="1">
        <a:spcBef>
          <a:spcPts val="0"/>
        </a:spcBef>
        <a:spcAft>
          <a:spcPts val="533"/>
        </a:spcAft>
        <a:buFont typeface="Arial" panose="020B0604020202020204" pitchFamily="34" charset="0"/>
        <a:buChar char="–"/>
        <a:defRPr sz="2400" kern="1200">
          <a:solidFill>
            <a:schemeClr val="tx1"/>
          </a:solidFill>
          <a:latin typeface="+mn-lt"/>
          <a:ea typeface="+mn-ea"/>
          <a:cs typeface="+mn-cs"/>
        </a:defRPr>
      </a:lvl4pPr>
      <a:lvl5pPr marL="2399940" indent="-335992" algn="l" defTabSz="1219170" rtl="0" eaLnBrk="1" latinLnBrk="0" hangingPunct="1">
        <a:spcBef>
          <a:spcPts val="0"/>
        </a:spcBef>
        <a:spcAft>
          <a:spcPts val="533"/>
        </a:spcAft>
        <a:buFont typeface="Arial" panose="020B0604020202020204" pitchFamily="34" charset="0"/>
        <a:buChar char="•"/>
        <a:defRPr sz="2133"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8.pn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1.png"/><Relationship Id="rId9" Type="http://schemas.openxmlformats.org/officeDocument/2006/relationships/image" Target="../media/image30.png"/></Relationships>
</file>

<file path=ppt/slides/_rels/slide10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101.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20.png"/><Relationship Id="rId7" Type="http://schemas.openxmlformats.org/officeDocument/2006/relationships/image" Target="../media/image107.jpe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97.jpeg"/><Relationship Id="rId5" Type="http://schemas.openxmlformats.org/officeDocument/2006/relationships/image" Target="../media/image84.jpeg"/><Relationship Id="rId10" Type="http://schemas.openxmlformats.org/officeDocument/2006/relationships/image" Target="../media/image110.jpeg"/><Relationship Id="rId4" Type="http://schemas.openxmlformats.org/officeDocument/2006/relationships/image" Target="../media/image21.png"/><Relationship Id="rId9" Type="http://schemas.openxmlformats.org/officeDocument/2006/relationships/image" Target="../media/image109.jpeg"/></Relationships>
</file>

<file path=ppt/slides/_rels/slide10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0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10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1.png"/><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10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8.png"/><Relationship Id="rId1" Type="http://schemas.openxmlformats.org/officeDocument/2006/relationships/slideLayout" Target="../slideLayouts/slideLayout42.xml"/><Relationship Id="rId5" Type="http://schemas.openxmlformats.org/officeDocument/2006/relationships/image" Target="../media/image18.png"/><Relationship Id="rId4" Type="http://schemas.openxmlformats.org/officeDocument/2006/relationships/image" Target="../media/image17.png"/></Relationships>
</file>

<file path=ppt/slides/_rels/slide10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3.xml"/><Relationship Id="rId1" Type="http://schemas.openxmlformats.org/officeDocument/2006/relationships/slideLayout" Target="../slideLayouts/slideLayout142.xml"/><Relationship Id="rId5" Type="http://schemas.openxmlformats.org/officeDocument/2006/relationships/image" Target="../media/image114.png"/><Relationship Id="rId4" Type="http://schemas.openxmlformats.org/officeDocument/2006/relationships/image" Target="../media/image113.png"/></Relationships>
</file>

<file path=ppt/slides/_rels/slide10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4.xml"/><Relationship Id="rId1" Type="http://schemas.openxmlformats.org/officeDocument/2006/relationships/slideLayout" Target="../slideLayouts/slideLayout153.xml"/></Relationships>
</file>

<file path=ppt/slides/_rels/slide109.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35.xml"/><Relationship Id="rId1" Type="http://schemas.openxmlformats.org/officeDocument/2006/relationships/slideLayout" Target="../slideLayouts/slideLayout153.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36.xml"/><Relationship Id="rId1" Type="http://schemas.openxmlformats.org/officeDocument/2006/relationships/slideLayout" Target="../slideLayouts/slideLayout153.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1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1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Layout" Target="../slideLayouts/slideLayout53.xml"/><Relationship Id="rId5" Type="http://schemas.openxmlformats.org/officeDocument/2006/relationships/image" Target="../media/image21.png"/><Relationship Id="rId4" Type="http://schemas.openxmlformats.org/officeDocument/2006/relationships/image" Target="../media/image20.png"/></Relationships>
</file>

<file path=ppt/slides/_rels/slide1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128.jpeg"/><Relationship Id="rId4" Type="http://schemas.openxmlformats.org/officeDocument/2006/relationships/image" Target="../media/image21.png"/></Relationships>
</file>

<file path=ppt/slides/_rels/slide11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99.xml"/><Relationship Id="rId4" Type="http://schemas.openxmlformats.org/officeDocument/2006/relationships/image" Target="../media/image131.jpg"/></Relationships>
</file>

<file path=ppt/slides/_rels/slide11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05.xml"/></Relationships>
</file>

<file path=ppt/slides/_rels/slide118.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109.xml"/></Relationships>
</file>

<file path=ppt/slides/_rels/slide119.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eg"/><Relationship Id="rId1" Type="http://schemas.openxmlformats.org/officeDocument/2006/relationships/slideLayout" Target="../slideLayouts/slideLayout10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2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101.xml"/></Relationships>
</file>

<file path=ppt/slides/_rels/slide12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99.xml"/></Relationships>
</file>

<file path=ppt/slides/_rels/slide122.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99.xml"/></Relationships>
</file>

<file path=ppt/slides/_rels/slide12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99.xml"/></Relationships>
</file>

<file path=ppt/slides/_rels/slide124.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png"/><Relationship Id="rId1" Type="http://schemas.openxmlformats.org/officeDocument/2006/relationships/slideLayout" Target="../slideLayouts/slideLayout115.xml"/></Relationships>
</file>

<file path=ppt/slides/_rels/slide12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g"/><Relationship Id="rId1" Type="http://schemas.openxmlformats.org/officeDocument/2006/relationships/slideLayout" Target="../slideLayouts/slideLayout99.xml"/></Relationships>
</file>

<file path=ppt/slides/_rels/slide12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7.xml"/><Relationship Id="rId1" Type="http://schemas.openxmlformats.org/officeDocument/2006/relationships/slideLayout" Target="../slideLayouts/slideLayout99.xml"/></Relationships>
</file>

<file path=ppt/slides/_rels/slide12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99.xml"/></Relationships>
</file>

<file path=ppt/slides/_rels/slide128.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47.jpeg"/><Relationship Id="rId1" Type="http://schemas.openxmlformats.org/officeDocument/2006/relationships/slideLayout" Target="../slideLayouts/slideLayout101.xml"/></Relationships>
</file>

<file path=ppt/slides/_rels/slide129.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10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3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03.xml"/></Relationships>
</file>

<file path=ppt/slides/_rels/slide131.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2.jpg"/><Relationship Id="rId1" Type="http://schemas.openxmlformats.org/officeDocument/2006/relationships/slideLayout" Target="../slideLayouts/slideLayout99.xml"/><Relationship Id="rId5" Type="http://schemas.microsoft.com/office/2007/relationships/hdphoto" Target="../media/hdphoto2.wdp"/><Relationship Id="rId4" Type="http://schemas.openxmlformats.org/officeDocument/2006/relationships/image" Target="../media/image154.png"/></Relationships>
</file>

<file path=ppt/slides/_rels/slide132.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103.xml"/></Relationships>
</file>

<file path=ppt/slides/_rels/slide133.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103.xml"/></Relationships>
</file>

<file path=ppt/slides/_rels/slide134.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99.xml"/></Relationships>
</file>

<file path=ppt/slides/_rels/slide135.xml.rels><?xml version="1.0" encoding="UTF-8" standalone="yes"?>
<Relationships xmlns="http://schemas.openxmlformats.org/package/2006/relationships"><Relationship Id="rId3" Type="http://schemas.openxmlformats.org/officeDocument/2006/relationships/hyperlink" Target="http://www.jstor.org.proxy.library.cpp.edu/stable/4620709" TargetMode="External"/><Relationship Id="rId2" Type="http://schemas.openxmlformats.org/officeDocument/2006/relationships/hyperlink" Target="https://doi-org.proxy.library.cpp.edu/10.1177/1084822317728265" TargetMode="External"/><Relationship Id="rId1" Type="http://schemas.openxmlformats.org/officeDocument/2006/relationships/slideLayout" Target="../slideLayouts/slideLayout99.xml"/><Relationship Id="rId5" Type="http://schemas.openxmlformats.org/officeDocument/2006/relationships/hyperlink" Target="https://doi-org.proxy.library.cpp.edu/10.1007/s00213-013-3279-2" TargetMode="External"/><Relationship Id="rId4" Type="http://schemas.openxmlformats.org/officeDocument/2006/relationships/hyperlink" Target="http://www.jstor.org.proxy.library.cpp.edu/stable/20182843" TargetMode="Externa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1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158.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3.xml"/></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4.xml"/><Relationship Id="rId1" Type="http://schemas.openxmlformats.org/officeDocument/2006/relationships/vmlDrawing" Target="../drawings/vmlDrawing1.vml"/><Relationship Id="rId5" Type="http://schemas.openxmlformats.org/officeDocument/2006/relationships/image" Target="../media/image162.png"/><Relationship Id="rId4" Type="http://schemas.openxmlformats.org/officeDocument/2006/relationships/image" Target="../media/image161.png"/></Relationships>
</file>

<file path=ppt/slides/_rels/slide14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4.xml"/></Relationships>
</file>

<file path=ppt/slides/_rels/slide14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9.xml"/></Relationships>
</file>

<file path=ppt/slides/_rels/slide14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4.xml"/></Relationships>
</file>

<file path=ppt/slides/_rels/slide14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147.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4.xml"/></Relationships>
</file>

<file path=ppt/slides/_rels/slide14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4.xml"/></Relationships>
</file>

<file path=ppt/slides/_rels/slide1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9.xml"/><Relationship Id="rId1" Type="http://schemas.openxmlformats.org/officeDocument/2006/relationships/vmlDrawing" Target="../drawings/vmlDrawing2.vml"/><Relationship Id="rId4" Type="http://schemas.openxmlformats.org/officeDocument/2006/relationships/image" Target="../media/image16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1.png"/></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159.xml"/><Relationship Id="rId2" Type="http://schemas.openxmlformats.org/officeDocument/2006/relationships/video" Target="file:///C:\Users\PSAV%20Rental%20User\Desktop\VCU%20Patient%20Case%20Study-%20Carol-HD%20(1).mp4" TargetMode="External"/><Relationship Id="rId1" Type="http://schemas.microsoft.com/office/2007/relationships/media" Target="file:///C:\Users\PSAV%20Rental%20User\Desktop\VCU%20Patient%20Case%20Study-%20Carol-HD%20(1).mp4" TargetMode="External"/><Relationship Id="rId4" Type="http://schemas.openxmlformats.org/officeDocument/2006/relationships/image" Target="../media/image170.png"/></Relationships>
</file>

<file path=ppt/slides/_rels/slide15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slideLayout" Target="../slideLayouts/slideLayout23.xml"/><Relationship Id="rId1" Type="http://schemas.openxmlformats.org/officeDocument/2006/relationships/vmlDrawing" Target="../drawings/vmlDrawing3.vml"/><Relationship Id="rId6" Type="http://schemas.openxmlformats.org/officeDocument/2006/relationships/image" Target="../media/image172.png"/><Relationship Id="rId5" Type="http://schemas.openxmlformats.org/officeDocument/2006/relationships/image" Target="../media/image161.png"/><Relationship Id="rId4" Type="http://schemas.openxmlformats.org/officeDocument/2006/relationships/oleObject" Target="../embeddings/oleObject3.bin"/></Relationships>
</file>

<file path=ppt/slides/_rels/slide15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1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173.jpeg"/><Relationship Id="rId4" Type="http://schemas.openxmlformats.org/officeDocument/2006/relationships/image" Target="../media/image21.png"/></Relationships>
</file>

<file path=ppt/slides/_rels/slide156.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image" Target="../media/image20.png"/><Relationship Id="rId7" Type="http://schemas.openxmlformats.org/officeDocument/2006/relationships/image" Target="../media/image175.jpe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174.jpeg"/><Relationship Id="rId5" Type="http://schemas.openxmlformats.org/officeDocument/2006/relationships/image" Target="../media/image173.jpeg"/><Relationship Id="rId10" Type="http://schemas.openxmlformats.org/officeDocument/2006/relationships/image" Target="../media/image128.jpeg"/><Relationship Id="rId4" Type="http://schemas.openxmlformats.org/officeDocument/2006/relationships/image" Target="../media/image21.png"/><Relationship Id="rId9" Type="http://schemas.openxmlformats.org/officeDocument/2006/relationships/image" Target="../media/image177.jpeg"/></Relationships>
</file>

<file path=ppt/slides/_rels/slide15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15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1.png"/><Relationship Id="rId1" Type="http://schemas.openxmlformats.org/officeDocument/2006/relationships/slideLayout" Target="../slideLayouts/slideLayout64.xml"/><Relationship Id="rId5" Type="http://schemas.openxmlformats.org/officeDocument/2006/relationships/image" Target="../media/image21.png"/><Relationship Id="rId4" Type="http://schemas.openxmlformats.org/officeDocument/2006/relationships/image" Target="../media/image20.png"/></Relationships>
</file>

<file path=ppt/slides/_rels/slide15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8.png"/><Relationship Id="rId1" Type="http://schemas.openxmlformats.org/officeDocument/2006/relationships/slideLayout" Target="../slideLayouts/slideLayout4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6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Layout" Target="../slideLayouts/slideLayout75.xml"/><Relationship Id="rId5" Type="http://schemas.openxmlformats.org/officeDocument/2006/relationships/image" Target="../media/image21.png"/><Relationship Id="rId4" Type="http://schemas.openxmlformats.org/officeDocument/2006/relationships/image" Target="../media/image20.png"/></Relationships>
</file>

<file path=ppt/slides/_rels/slide1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6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6.xml"/><Relationship Id="rId1" Type="http://schemas.openxmlformats.org/officeDocument/2006/relationships/themeOverride" Target="../theme/themeOverride1.xml"/><Relationship Id="rId5" Type="http://schemas.openxmlformats.org/officeDocument/2006/relationships/image" Target="../media/image21.png"/><Relationship Id="rId4" Type="http://schemas.openxmlformats.org/officeDocument/2006/relationships/image" Target="../media/image20.png"/></Relationships>
</file>

<file path=ppt/slides/_rels/slide1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6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6.pn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178.jpeg"/><Relationship Id="rId5" Type="http://schemas.openxmlformats.org/officeDocument/2006/relationships/image" Target="../media/image34.jpeg"/><Relationship Id="rId4" Type="http://schemas.openxmlformats.org/officeDocument/2006/relationships/image" Target="../media/image21.png"/></Relationships>
</file>

<file path=ppt/slides/_rels/slide1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21.png"/></Relationships>
</file>

<file path=ppt/slides/_rels/slide16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6.pn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8.png"/><Relationship Id="rId1" Type="http://schemas.openxmlformats.org/officeDocument/2006/relationships/slideLayout" Target="../slideLayouts/slideLayout42.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8.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18.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8.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80.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51.jpe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notesSlide" Target="../notesSlides/notesSlide3.xml"/><Relationship Id="rId16" Type="http://schemas.openxmlformats.org/officeDocument/2006/relationships/diagramQuickStyle" Target="../diagrams/quickStyle3.xml"/><Relationship Id="rId1" Type="http://schemas.openxmlformats.org/officeDocument/2006/relationships/slideLayout" Target="../slideLayouts/slideLayout81.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81.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1.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8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81.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81.xml"/><Relationship Id="rId5" Type="http://schemas.openxmlformats.org/officeDocument/2006/relationships/image" Target="../media/image66.jpeg"/><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hyperlink" Target="https://www.tandfonline.com/toc/rfan20/32/2" TargetMode="External"/><Relationship Id="rId2" Type="http://schemas.openxmlformats.org/officeDocument/2006/relationships/notesSlide" Target="../notesSlides/notesSlide7.xml"/><Relationship Id="rId1" Type="http://schemas.openxmlformats.org/officeDocument/2006/relationships/slideLayout" Target="../slideLayouts/slideLayout81.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86.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81.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81.xml"/><Relationship Id="rId4" Type="http://schemas.openxmlformats.org/officeDocument/2006/relationships/image" Target="../media/image73.jpeg"/></Relationships>
</file>

<file path=ppt/slides/_rels/slide5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81.xml"/></Relationships>
</file>

<file path=ppt/slides/_rels/slide5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81.xml"/></Relationships>
</file>

<file path=ppt/slides/_rels/slide5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81.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1.xml"/></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xml"/><Relationship Id="rId1" Type="http://schemas.openxmlformats.org/officeDocument/2006/relationships/slideLayout" Target="../slideLayouts/slideLayout81.xml"/></Relationships>
</file>

<file path=ppt/slides/_rels/slide5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1.xml"/></Relationships>
</file>

<file path=ppt/slides/_rels/slide6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81.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81.xml"/></Relationships>
</file>

<file path=ppt/slides/_rels/slide6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6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Layout" Target="../slideLayouts/slideLayout53.xml"/><Relationship Id="rId5" Type="http://schemas.openxmlformats.org/officeDocument/2006/relationships/image" Target="../media/image21.png"/><Relationship Id="rId4" Type="http://schemas.openxmlformats.org/officeDocument/2006/relationships/image" Target="../media/image20.png"/></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84.jpeg"/><Relationship Id="rId4" Type="http://schemas.openxmlformats.org/officeDocument/2006/relationships/image" Target="../media/image21.png"/></Relationships>
</file>

<file path=ppt/slides/_rels/slide6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xml"/><Relationship Id="rId1" Type="http://schemas.openxmlformats.org/officeDocument/2006/relationships/slideLayout" Target="../slideLayouts/slideLayout129.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127.xml"/></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1.xml"/><Relationship Id="rId1" Type="http://schemas.openxmlformats.org/officeDocument/2006/relationships/slideLayout" Target="../slideLayouts/slideLayout132.xml"/></Relationships>
</file>

<file path=ppt/slides/_rels/slide7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2.xml"/><Relationship Id="rId1" Type="http://schemas.openxmlformats.org/officeDocument/2006/relationships/slideLayout" Target="../slideLayouts/slideLayout131.xml"/></Relationships>
</file>

<file path=ppt/slides/_rels/slide7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27.xml"/></Relationships>
</file>

<file path=ppt/slides/_rels/slide75.xml.rels><?xml version="1.0" encoding="UTF-8" standalone="yes"?>
<Relationships xmlns="http://schemas.openxmlformats.org/package/2006/relationships"><Relationship Id="rId3" Type="http://schemas.openxmlformats.org/officeDocument/2006/relationships/hyperlink" Target="https://www.campaigntoendloneliness.org/" TargetMode="External"/><Relationship Id="rId2" Type="http://schemas.openxmlformats.org/officeDocument/2006/relationships/notesSlide" Target="../notesSlides/notesSlide13.xml"/><Relationship Id="rId1" Type="http://schemas.openxmlformats.org/officeDocument/2006/relationships/slideLayout" Target="../slideLayouts/slideLayout127.xml"/><Relationship Id="rId6" Type="http://schemas.openxmlformats.org/officeDocument/2006/relationships/hyperlink" Target="https://rise-cisa.ca/about/social-isolation-and-loneliness/" TargetMode="External"/><Relationship Id="rId5" Type="http://schemas.openxmlformats.org/officeDocument/2006/relationships/hyperlink" Target="https://rtd.rt.com/films/kodokushi-lonely-death-in-japan-through-the-eyesof-the-cleaners/" TargetMode="External"/><Relationship Id="rId4" Type="http://schemas.openxmlformats.org/officeDocument/2006/relationships/hyperlink" Target="https://www.loneliness.org.nz/"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4.xml"/><Relationship Id="rId1" Type="http://schemas.openxmlformats.org/officeDocument/2006/relationships/slideLayout" Target="../slideLayouts/slideLayout138.xml"/></Relationships>
</file>

<file path=ppt/slides/_rels/slide7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5.xml"/><Relationship Id="rId1" Type="http://schemas.openxmlformats.org/officeDocument/2006/relationships/slideLayout" Target="../slideLayouts/slideLayout138.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12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7.xml"/><Relationship Id="rId1" Type="http://schemas.openxmlformats.org/officeDocument/2006/relationships/slideLayout" Target="../slideLayouts/slideLayout13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8.xml"/><Relationship Id="rId1" Type="http://schemas.openxmlformats.org/officeDocument/2006/relationships/slideLayout" Target="../slideLayouts/slideLayout127.xml"/></Relationships>
</file>

<file path=ppt/slides/_rels/slide8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9.xml"/><Relationship Id="rId1" Type="http://schemas.openxmlformats.org/officeDocument/2006/relationships/slideLayout" Target="../slideLayouts/slideLayout12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7.xml"/></Relationships>
</file>

<file path=ppt/slides/_rels/slide8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3.xml"/><Relationship Id="rId1" Type="http://schemas.openxmlformats.org/officeDocument/2006/relationships/slideLayout" Target="../slideLayouts/slideLayout127.xml"/></Relationships>
</file>

<file path=ppt/slides/_rels/slide86.xml.rels><?xml version="1.0" encoding="UTF-8" standalone="yes"?>
<Relationships xmlns="http://schemas.openxmlformats.org/package/2006/relationships"><Relationship Id="rId2" Type="http://schemas.openxmlformats.org/officeDocument/2006/relationships/hyperlink" Target="https://acl.gov/sites/default/files/Aging%20and%20Disability%20in%20America/2017OlderAmericansProfile.pdf" TargetMode="External"/><Relationship Id="rId1" Type="http://schemas.openxmlformats.org/officeDocument/2006/relationships/slideLayout" Target="../slideLayouts/slideLayout127.xml"/></Relationships>
</file>

<file path=ppt/slides/_rels/slide87.xml.rels><?xml version="1.0" encoding="UTF-8" standalone="yes"?>
<Relationships xmlns="http://schemas.openxmlformats.org/package/2006/relationships"><Relationship Id="rId3" Type="http://schemas.openxmlformats.org/officeDocument/2006/relationships/hyperlink" Target="https://effectivehealthcare.ahrq.gov/" TargetMode="External"/><Relationship Id="rId2" Type="http://schemas.openxmlformats.org/officeDocument/2006/relationships/hyperlink" Target="https://doi.org/10.1111/jgs.15746" TargetMode="External"/><Relationship Id="rId1" Type="http://schemas.openxmlformats.org/officeDocument/2006/relationships/slideLayout" Target="../slideLayouts/slideLayout127.xml"/><Relationship Id="rId4" Type="http://schemas.openxmlformats.org/officeDocument/2006/relationships/hyperlink" Target="https://www.aarp.org/content/dam/aarp/aarp_foundation/2012_PDFs/AARP-Foundation-Isolation-Framework-Report.pdf"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mailto:chelsea.gilchrist@ncoa.org" TargetMode="External"/><Relationship Id="rId1" Type="http://schemas.openxmlformats.org/officeDocument/2006/relationships/slideLayout" Target="../slideLayouts/slideLayout127.xml"/><Relationship Id="rId4" Type="http://schemas.microsoft.com/office/2007/relationships/hdphoto" Target="../media/hdphoto1.wdp"/></Relationships>
</file>

<file path=ppt/slides/_rels/slide8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97.jpeg"/><Relationship Id="rId4" Type="http://schemas.openxmlformats.org/officeDocument/2006/relationships/image" Target="../media/image21.png"/></Relationships>
</file>

<file path=ppt/slides/_rels/slide9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4.xml"/><Relationship Id="rId1" Type="http://schemas.openxmlformats.org/officeDocument/2006/relationships/slideLayout" Target="../slideLayouts/slideLayout35.xml"/><Relationship Id="rId4" Type="http://schemas.openxmlformats.org/officeDocument/2006/relationships/image" Target="../media/image99.png"/></Relationships>
</file>

<file path=ppt/slides/_rels/slide9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9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9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9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9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p:cNvSpPr txBox="1">
            <a:spLocks/>
          </p:cNvSpPr>
          <p:nvPr/>
        </p:nvSpPr>
        <p:spPr>
          <a:xfrm>
            <a:off x="2114382" y="6228209"/>
            <a:ext cx="7963237" cy="7605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rgbClr val="2A2B6C"/>
                </a:solidFill>
                <a:latin typeface="Arial" panose="020B0604020202020204" pitchFamily="34" charset="0"/>
                <a:cs typeface="Arial" panose="020B0604020202020204" pitchFamily="34" charset="0"/>
              </a:rPr>
              <a:t>May 7, 2019 </a:t>
            </a:r>
            <a:r>
              <a:rPr lang="en-US" sz="3200" b="1" dirty="0" smtClean="0">
                <a:solidFill>
                  <a:srgbClr val="0000A0"/>
                </a:solidFill>
                <a:latin typeface="Arial" panose="020B0604020202020204" pitchFamily="34" charset="0"/>
                <a:cs typeface="Arial" panose="020B0604020202020204" pitchFamily="34" charset="0"/>
              </a:rPr>
              <a:t>|</a:t>
            </a:r>
            <a:r>
              <a:rPr lang="en-US" sz="3200" b="1" dirty="0" smtClean="0">
                <a:solidFill>
                  <a:srgbClr val="2A2B6C"/>
                </a:solidFill>
                <a:latin typeface="Arial" panose="020B0604020202020204" pitchFamily="34" charset="0"/>
                <a:cs typeface="Arial" panose="020B0604020202020204" pitchFamily="34" charset="0"/>
              </a:rPr>
              <a:t> Washington, DC</a:t>
            </a:r>
            <a:r>
              <a:rPr lang="en-US" sz="3200" b="1" dirty="0" smtClean="0">
                <a:solidFill>
                  <a:srgbClr val="002060"/>
                </a:solidFill>
                <a:latin typeface="Arial" panose="020B0604020202020204" pitchFamily="34" charset="0"/>
                <a:cs typeface="Arial" panose="020B0604020202020204" pitchFamily="34" charset="0"/>
              </a:rPr>
              <a:t/>
            </a:r>
            <a:br>
              <a:rPr lang="en-US" sz="3200" b="1" dirty="0" smtClean="0">
                <a:solidFill>
                  <a:srgbClr val="002060"/>
                </a:solidFill>
                <a:latin typeface="Arial" panose="020B0604020202020204" pitchFamily="34" charset="0"/>
                <a:cs typeface="Arial" panose="020B0604020202020204" pitchFamily="34" charset="0"/>
              </a:rPr>
            </a:br>
            <a:endParaRPr lang="en-US" sz="3200" b="1" dirty="0">
              <a:solidFill>
                <a:srgbClr val="002060"/>
              </a:solidFill>
              <a:latin typeface="Arial" panose="020B0604020202020204" pitchFamily="34" charset="0"/>
              <a:cs typeface="Arial" panose="020B0604020202020204" pitchFamily="34" charset="0"/>
            </a:endParaRPr>
          </a:p>
        </p:txBody>
      </p:sp>
      <p:grpSp>
        <p:nvGrpSpPr>
          <p:cNvPr id="3" name="Group 2"/>
          <p:cNvGrpSpPr/>
          <p:nvPr/>
        </p:nvGrpSpPr>
        <p:grpSpPr>
          <a:xfrm>
            <a:off x="651570" y="210066"/>
            <a:ext cx="10888861" cy="5820031"/>
            <a:chOff x="1401372" y="0"/>
            <a:chExt cx="10174118" cy="5381693"/>
          </a:xfrm>
          <a:solidFill>
            <a:srgbClr val="FFFF00">
              <a:alpha val="53725"/>
            </a:srgbClr>
          </a:solidFill>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74665" y="0"/>
              <a:ext cx="8852821" cy="5381693"/>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1372" y="2428765"/>
              <a:ext cx="1748482" cy="1126097"/>
            </a:xfrm>
            <a:prstGeom prst="rect">
              <a:avLst/>
            </a:prstGeom>
            <a:noFill/>
            <a:ln>
              <a:no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480" y="2092580"/>
              <a:ext cx="1896010" cy="1462282"/>
            </a:xfrm>
            <a:prstGeom prst="rect">
              <a:avLst/>
            </a:prstGeom>
            <a:noFill/>
            <a:ln>
              <a:noFill/>
            </a:ln>
          </p:spPr>
        </p:pic>
      </p:grpSp>
    </p:spTree>
    <p:extLst>
      <p:ext uri="{BB962C8B-B14F-4D97-AF65-F5344CB8AC3E}">
        <p14:creationId xmlns:p14="http://schemas.microsoft.com/office/powerpoint/2010/main" val="18737369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6696"/>
            <a:ext cx="10515600" cy="1325563"/>
          </a:xfrm>
        </p:spPr>
        <p:txBody>
          <a:bodyPr>
            <a:normAutofit/>
          </a:bodyPr>
          <a:lstStyle/>
          <a:p>
            <a:pPr algn="ctr"/>
            <a:r>
              <a:rPr lang="en-US" sz="4000" b="1" dirty="0" smtClean="0">
                <a:solidFill>
                  <a:srgbClr val="2A2B6C"/>
                </a:solidFill>
                <a:latin typeface="Arial" panose="020B0604020202020204" pitchFamily="34" charset="0"/>
                <a:cs typeface="Arial" panose="020B0604020202020204" pitchFamily="34" charset="0"/>
              </a:rPr>
              <a:t>Loneliness and Social Isolation</a:t>
            </a:r>
            <a:endParaRPr lang="en-US" sz="4000" b="1"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37681" y="1489785"/>
            <a:ext cx="10902384" cy="1569660"/>
          </a:xfrm>
          <a:prstGeom prst="rect">
            <a:avLst/>
          </a:prstGeom>
          <a:noFill/>
        </p:spPr>
        <p:txBody>
          <a:bodyPr wrap="square" rtlCol="0">
            <a:spAutoFit/>
          </a:bodyPr>
          <a:lstStyle/>
          <a:p>
            <a:endParaRPr lang="en-US" dirty="0">
              <a:solidFill>
                <a:srgbClr val="2A2B6C"/>
              </a:solidFill>
              <a:latin typeface="Arial" panose="020B0604020202020204" pitchFamily="34" charset="0"/>
              <a:cs typeface="Arial" panose="020B0604020202020204" pitchFamily="34" charset="0"/>
            </a:endParaRPr>
          </a:p>
          <a:p>
            <a:r>
              <a:rPr lang="en-US" sz="2000" dirty="0">
                <a:solidFill>
                  <a:srgbClr val="2A2B6C"/>
                </a:solidFill>
                <a:latin typeface="Arial" panose="020B0604020202020204" pitchFamily="34" charset="0"/>
                <a:cs typeface="Arial" panose="020B0604020202020204" pitchFamily="34" charset="0"/>
              </a:rPr>
              <a:t> </a:t>
            </a:r>
          </a:p>
          <a:p>
            <a:pPr marL="285750" indent="-285750">
              <a:buFont typeface="Wingdings" panose="05000000000000000000" pitchFamily="2" charset="2"/>
              <a:buChar char="Ø"/>
            </a:pPr>
            <a:endParaRPr lang="en-US" sz="2000" dirty="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2000" dirty="0">
              <a:solidFill>
                <a:srgbClr val="2A2B6C"/>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5"/>
          <a:stretch>
            <a:fillRect/>
          </a:stretch>
        </p:blipFill>
        <p:spPr>
          <a:xfrm>
            <a:off x="317709" y="1309883"/>
            <a:ext cx="3986702" cy="2637289"/>
          </a:xfrm>
          <a:prstGeom prst="rect">
            <a:avLst/>
          </a:prstGeom>
        </p:spPr>
      </p:pic>
      <p:pic>
        <p:nvPicPr>
          <p:cNvPr id="12" name="Picture 8" descr="Image result for public health social isolati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24438" y="2261825"/>
            <a:ext cx="3314258" cy="18642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a:stretch>
            <a:fillRect/>
          </a:stretch>
        </p:blipFill>
        <p:spPr>
          <a:xfrm>
            <a:off x="4515116" y="1482136"/>
            <a:ext cx="3706057" cy="3445983"/>
          </a:xfrm>
          <a:prstGeom prst="rect">
            <a:avLst/>
          </a:prstGeom>
        </p:spPr>
      </p:pic>
      <p:pic>
        <p:nvPicPr>
          <p:cNvPr id="14" name="Picture 13"/>
          <p:cNvPicPr>
            <a:picLocks noChangeAspect="1"/>
          </p:cNvPicPr>
          <p:nvPr/>
        </p:nvPicPr>
        <p:blipFill>
          <a:blip r:embed="rId8"/>
          <a:stretch>
            <a:fillRect/>
          </a:stretch>
        </p:blipFill>
        <p:spPr>
          <a:xfrm>
            <a:off x="838200" y="4317866"/>
            <a:ext cx="3537723" cy="1392508"/>
          </a:xfrm>
          <a:prstGeom prst="rect">
            <a:avLst/>
          </a:prstGeom>
        </p:spPr>
      </p:pic>
      <p:pic>
        <p:nvPicPr>
          <p:cNvPr id="15" name="Picture 14"/>
          <p:cNvPicPr>
            <a:picLocks noChangeAspect="1"/>
          </p:cNvPicPr>
          <p:nvPr/>
        </p:nvPicPr>
        <p:blipFill rotWithShape="1">
          <a:blip r:embed="rId9"/>
          <a:srcRect l="-1" r="-6" b="75815"/>
          <a:stretch/>
        </p:blipFill>
        <p:spPr>
          <a:xfrm>
            <a:off x="8640058" y="1315865"/>
            <a:ext cx="3345158" cy="799175"/>
          </a:xfrm>
          <a:prstGeom prst="rect">
            <a:avLst/>
          </a:prstGeom>
        </p:spPr>
      </p:pic>
      <p:pic>
        <p:nvPicPr>
          <p:cNvPr id="16" name="Picture 6" descr="Image result for loneliness epidemi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82387" y="4194257"/>
            <a:ext cx="2538958" cy="2538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90342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p:cNvSpPr txBox="1">
            <a:spLocks/>
          </p:cNvSpPr>
          <p:nvPr/>
        </p:nvSpPr>
        <p:spPr>
          <a:xfrm>
            <a:off x="2114382" y="6228209"/>
            <a:ext cx="7963237" cy="7605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2A2B6C"/>
                </a:solidFill>
                <a:effectLst/>
                <a:uLnTx/>
                <a:uFillTx/>
                <a:latin typeface="Arial" panose="020B0604020202020204" pitchFamily="34" charset="0"/>
                <a:ea typeface="+mj-ea"/>
                <a:cs typeface="Arial" panose="020B0604020202020204" pitchFamily="34" charset="0"/>
              </a:rPr>
              <a:t>May 7, 2019 </a:t>
            </a:r>
            <a:r>
              <a:rPr kumimoji="0" lang="en-US" sz="2800" b="1" i="0" u="none" strike="noStrike" kern="1200" cap="none" spc="0" normalizeH="0" baseline="0" noProof="0" dirty="0" smtClean="0">
                <a:ln>
                  <a:noFill/>
                </a:ln>
                <a:solidFill>
                  <a:srgbClr val="0000A0"/>
                </a:solidFill>
                <a:effectLst/>
                <a:uLnTx/>
                <a:uFillTx/>
                <a:latin typeface="Arial" panose="020B0604020202020204" pitchFamily="34" charset="0"/>
                <a:ea typeface="+mj-ea"/>
                <a:cs typeface="Arial" panose="020B0604020202020204" pitchFamily="34" charset="0"/>
              </a:rPr>
              <a:t>|</a:t>
            </a:r>
            <a:r>
              <a:rPr kumimoji="0" lang="en-US" sz="2800" b="1" i="0" u="none" strike="noStrike" kern="1200" cap="none" spc="0" normalizeH="0" baseline="0" noProof="0" dirty="0" smtClean="0">
                <a:ln>
                  <a:noFill/>
                </a:ln>
                <a:solidFill>
                  <a:srgbClr val="2A2B6C"/>
                </a:solidFill>
                <a:effectLst/>
                <a:uLnTx/>
                <a:uFillTx/>
                <a:latin typeface="Arial" panose="020B0604020202020204" pitchFamily="34" charset="0"/>
                <a:ea typeface="+mj-ea"/>
                <a:cs typeface="Arial" panose="020B0604020202020204" pitchFamily="34" charset="0"/>
              </a:rPr>
              <a:t> Washington, DC</a:t>
            </a:r>
            <a:r>
              <a:rPr kumimoji="0" lang="en-US" sz="2800" b="1" i="0" u="none" strike="noStrike" kern="1200" cap="none" spc="0" normalizeH="0" baseline="0" noProof="0" dirty="0" smtClean="0">
                <a:ln>
                  <a:noFill/>
                </a:ln>
                <a:solidFill>
                  <a:srgbClr val="002060"/>
                </a:solidFill>
                <a:effectLst/>
                <a:uLnTx/>
                <a:uFillTx/>
                <a:latin typeface="Arial" panose="020B0604020202020204" pitchFamily="34" charset="0"/>
                <a:ea typeface="+mj-ea"/>
                <a:cs typeface="Arial" panose="020B0604020202020204" pitchFamily="34" charset="0"/>
              </a:rPr>
              <a:t/>
            </a:r>
            <a:br>
              <a:rPr kumimoji="0" lang="en-US" sz="2800" b="1" i="0" u="none" strike="noStrike" kern="1200" cap="none" spc="0" normalizeH="0" baseline="0" noProof="0" dirty="0" smtClean="0">
                <a:ln>
                  <a:noFill/>
                </a:ln>
                <a:solidFill>
                  <a:srgbClr val="002060"/>
                </a:solidFill>
                <a:effectLst/>
                <a:uLnTx/>
                <a:uFillTx/>
                <a:latin typeface="Arial" panose="020B0604020202020204" pitchFamily="34" charset="0"/>
                <a:ea typeface="+mj-ea"/>
                <a:cs typeface="Arial" panose="020B0604020202020204" pitchFamily="34" charset="0"/>
              </a:rPr>
            </a:b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grpSp>
        <p:nvGrpSpPr>
          <p:cNvPr id="3" name="Group 2"/>
          <p:cNvGrpSpPr/>
          <p:nvPr/>
        </p:nvGrpSpPr>
        <p:grpSpPr>
          <a:xfrm>
            <a:off x="651570" y="210066"/>
            <a:ext cx="10888861" cy="5820031"/>
            <a:chOff x="1401372" y="0"/>
            <a:chExt cx="10174118" cy="5381693"/>
          </a:xfrm>
          <a:solidFill>
            <a:srgbClr val="FFFF00">
              <a:alpha val="53725"/>
            </a:srgbClr>
          </a:solidFill>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74665" y="0"/>
              <a:ext cx="8852821" cy="5381693"/>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1372" y="2428765"/>
              <a:ext cx="1748482" cy="1126097"/>
            </a:xfrm>
            <a:prstGeom prst="rect">
              <a:avLst/>
            </a:prstGeom>
            <a:noFill/>
            <a:ln>
              <a:no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480" y="2092580"/>
              <a:ext cx="1896010" cy="1462282"/>
            </a:xfrm>
            <a:prstGeom prst="rect">
              <a:avLst/>
            </a:prstGeom>
            <a:noFill/>
            <a:ln>
              <a:noFill/>
            </a:ln>
          </p:spPr>
        </p:pic>
      </p:grpSp>
    </p:spTree>
    <p:extLst>
      <p:ext uri="{BB962C8B-B14F-4D97-AF65-F5344CB8AC3E}">
        <p14:creationId xmlns:p14="http://schemas.microsoft.com/office/powerpoint/2010/main" val="28552521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746" y="223297"/>
            <a:ext cx="11051060" cy="1325563"/>
          </a:xfrm>
        </p:spPr>
        <p:txBody>
          <a:bodyPr>
            <a:noAutofit/>
          </a:bodyPr>
          <a:lstStyle/>
          <a:p>
            <a:pPr algn="ctr"/>
            <a:r>
              <a:rPr lang="en-US" b="1" dirty="0" smtClean="0">
                <a:solidFill>
                  <a:srgbClr val="2A2B6C"/>
                </a:solidFill>
                <a:latin typeface="Arial" panose="020B0604020202020204" pitchFamily="34" charset="0"/>
                <a:cs typeface="Arial" panose="020B0604020202020204" pitchFamily="34" charset="0"/>
              </a:rPr>
              <a:t>Panel on Older Adults</a:t>
            </a:r>
            <a:endParaRPr lang="en-US" b="1"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996778" y="1213168"/>
            <a:ext cx="10198443" cy="129266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smtClean="0">
              <a:ln>
                <a:noFill/>
              </a:ln>
              <a:solidFill>
                <a:srgbClr val="2A2B6C"/>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endParaRPr>
          </a:p>
        </p:txBody>
      </p:sp>
      <p:sp>
        <p:nvSpPr>
          <p:cNvPr id="9" name="Rectangle 2"/>
          <p:cNvSpPr>
            <a:spLocks noChangeArrowheads="1"/>
          </p:cNvSpPr>
          <p:nvPr/>
        </p:nvSpPr>
        <p:spPr bwMode="auto">
          <a:xfrm>
            <a:off x="568411" y="13929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7010" y="2793948"/>
            <a:ext cx="1820073" cy="121224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p:cNvSpPr>
            <a:spLocks noChangeArrowheads="1"/>
          </p:cNvSpPr>
          <p:nvPr/>
        </p:nvSpPr>
        <p:spPr bwMode="auto">
          <a:xfrm>
            <a:off x="725408" y="2862053"/>
            <a:ext cx="2264928" cy="103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Chelsea Gilchrist, MGS</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Senior Program Manager, Center for Healthy Aging</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National Council on Aging (NCOA)</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2" name="Rectangle 5"/>
          <p:cNvSpPr>
            <a:spLocks noChangeArrowheads="1"/>
          </p:cNvSpPr>
          <p:nvPr/>
        </p:nvSpPr>
        <p:spPr bwMode="auto">
          <a:xfrm>
            <a:off x="2817010" y="13958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2" name="Picture 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07840" y="4142268"/>
            <a:ext cx="1294968" cy="129496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6"/>
          <p:cNvSpPr>
            <a:spLocks noChangeArrowheads="1"/>
          </p:cNvSpPr>
          <p:nvPr/>
        </p:nvSpPr>
        <p:spPr bwMode="auto">
          <a:xfrm>
            <a:off x="724631" y="4372222"/>
            <a:ext cx="2063924" cy="66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Mary Margaret Callahan</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Chief Mission Officer</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Pet Partners</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Rectangle 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5" name="Picture 1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12" b="31810"/>
          <a:stretch/>
        </p:blipFill>
        <p:spPr bwMode="auto">
          <a:xfrm>
            <a:off x="4700070" y="1461632"/>
            <a:ext cx="1202738" cy="123079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9"/>
          <p:cNvSpPr>
            <a:spLocks noChangeArrowheads="1"/>
          </p:cNvSpPr>
          <p:nvPr/>
        </p:nvSpPr>
        <p:spPr bwMode="auto">
          <a:xfrm>
            <a:off x="724631" y="1458521"/>
            <a:ext cx="3651516" cy="103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Nancy Gee, PhD - Moderator</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Professor, Department of Psychology</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State University of New York at Fredonia</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HAI Research Manager, Mars </a:t>
            </a:r>
            <a:r>
              <a:rPr kumimoji="0" lang="en-US" altLang="en-US" sz="1200"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a:t>
            </a: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WALTHAM™ Centre for Pet Nutrition</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 name="Rectangle 11"/>
          <p:cNvSpPr>
            <a:spLocks noChangeArrowheads="1"/>
          </p:cNvSpPr>
          <p:nvPr/>
        </p:nvSpPr>
        <p:spPr bwMode="auto">
          <a:xfrm>
            <a:off x="8196190" y="-148323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8"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41874" y="1356534"/>
            <a:ext cx="1227975" cy="122797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2"/>
          <p:cNvSpPr>
            <a:spLocks noChangeArrowheads="1"/>
          </p:cNvSpPr>
          <p:nvPr/>
        </p:nvSpPr>
        <p:spPr bwMode="auto">
          <a:xfrm>
            <a:off x="6531141" y="1527543"/>
            <a:ext cx="3376762"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Dawn Carr, PhD</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Assistant Professor, Department of Sociology</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College of Social Sciences and Public Policy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Florida State University</a:t>
            </a:r>
            <a:r>
              <a:rPr kumimoji="0" lang="en-US" altLang="en-US" sz="11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8" name="Rectangle 1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6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99254" y="2680035"/>
            <a:ext cx="1207183" cy="150949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5"/>
          <p:cNvSpPr>
            <a:spLocks noChangeArrowheads="1"/>
          </p:cNvSpPr>
          <p:nvPr/>
        </p:nvSpPr>
        <p:spPr bwMode="auto">
          <a:xfrm>
            <a:off x="6535827" y="2854277"/>
            <a:ext cx="2988535"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Erika Friedmann, PhD</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Associate Dean of Research</a:t>
            </a:r>
            <a:b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‌Professor, OSAH</a:t>
            </a:r>
            <a:r>
              <a:rPr kumimoji="0" lang="en-US" altLang="en-US" sz="1200"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University of Maryland</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 name="Rectangle 17"/>
          <p:cNvSpPr>
            <a:spLocks noChangeArrowheads="1"/>
          </p:cNvSpPr>
          <p:nvPr/>
        </p:nvSpPr>
        <p:spPr bwMode="auto">
          <a:xfrm>
            <a:off x="256447" y="9727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64"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41874" y="4321433"/>
            <a:ext cx="1266712" cy="101406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18"/>
          <p:cNvSpPr>
            <a:spLocks noChangeArrowheads="1"/>
          </p:cNvSpPr>
          <p:nvPr/>
        </p:nvSpPr>
        <p:spPr bwMode="auto">
          <a:xfrm>
            <a:off x="6535827" y="4321433"/>
            <a:ext cx="3094205" cy="66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Molly McAllister, DVM, MPH</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Vice President Veterinary Science</a:t>
            </a:r>
            <a:b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en-US" altLang="en-US" sz="1200" b="0" i="1"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Banfield</a:t>
            </a: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Pet Hospital | Veterinary Affairs</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231071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p:cNvSpPr txBox="1">
            <a:spLocks/>
          </p:cNvSpPr>
          <p:nvPr/>
        </p:nvSpPr>
        <p:spPr>
          <a:xfrm>
            <a:off x="2114382" y="6228209"/>
            <a:ext cx="7963237" cy="7605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2A2B6C"/>
                </a:solidFill>
                <a:effectLst/>
                <a:uLnTx/>
                <a:uFillTx/>
                <a:latin typeface="Arial" panose="020B0604020202020204" pitchFamily="34" charset="0"/>
                <a:ea typeface="+mj-ea"/>
                <a:cs typeface="Arial" panose="020B0604020202020204" pitchFamily="34" charset="0"/>
              </a:rPr>
              <a:t>May 7, 2019 </a:t>
            </a:r>
            <a:r>
              <a:rPr kumimoji="0" lang="en-US" sz="3200" b="1" i="0" u="none" strike="noStrike" kern="1200" cap="none" spc="0" normalizeH="0" baseline="0" noProof="0" dirty="0" smtClean="0">
                <a:ln>
                  <a:noFill/>
                </a:ln>
                <a:solidFill>
                  <a:srgbClr val="0000A0"/>
                </a:solidFill>
                <a:effectLst/>
                <a:uLnTx/>
                <a:uFillTx/>
                <a:latin typeface="Arial" panose="020B0604020202020204" pitchFamily="34" charset="0"/>
                <a:ea typeface="+mj-ea"/>
                <a:cs typeface="Arial" panose="020B0604020202020204" pitchFamily="34" charset="0"/>
              </a:rPr>
              <a:t>|</a:t>
            </a:r>
            <a:r>
              <a:rPr kumimoji="0" lang="en-US" sz="3200" b="1" i="0" u="none" strike="noStrike" kern="1200" cap="none" spc="0" normalizeH="0" baseline="0" noProof="0" dirty="0" smtClean="0">
                <a:ln>
                  <a:noFill/>
                </a:ln>
                <a:solidFill>
                  <a:srgbClr val="2A2B6C"/>
                </a:solidFill>
                <a:effectLst/>
                <a:uLnTx/>
                <a:uFillTx/>
                <a:latin typeface="Arial" panose="020B0604020202020204" pitchFamily="34" charset="0"/>
                <a:ea typeface="+mj-ea"/>
                <a:cs typeface="Arial" panose="020B0604020202020204" pitchFamily="34" charset="0"/>
              </a:rPr>
              <a:t> Washington, DC</a:t>
            </a:r>
            <a:r>
              <a:rPr kumimoji="0" lang="en-US" sz="3200" b="1" i="0" u="none" strike="noStrike" kern="1200" cap="none" spc="0" normalizeH="0" baseline="0" noProof="0" dirty="0" smtClean="0">
                <a:ln>
                  <a:noFill/>
                </a:ln>
                <a:solidFill>
                  <a:srgbClr val="002060"/>
                </a:solidFill>
                <a:effectLst/>
                <a:uLnTx/>
                <a:uFillTx/>
                <a:latin typeface="Arial" panose="020B0604020202020204" pitchFamily="34" charset="0"/>
                <a:ea typeface="+mj-ea"/>
                <a:cs typeface="Arial" panose="020B0604020202020204" pitchFamily="34" charset="0"/>
              </a:rPr>
              <a:t/>
            </a:r>
            <a:br>
              <a:rPr kumimoji="0" lang="en-US" sz="3200" b="1" i="0" u="none" strike="noStrike" kern="1200" cap="none" spc="0" normalizeH="0" baseline="0" noProof="0" dirty="0" smtClean="0">
                <a:ln>
                  <a:noFill/>
                </a:ln>
                <a:solidFill>
                  <a:srgbClr val="002060"/>
                </a:solidFill>
                <a:effectLst/>
                <a:uLnTx/>
                <a:uFillTx/>
                <a:latin typeface="Arial" panose="020B0604020202020204" pitchFamily="34" charset="0"/>
                <a:ea typeface="+mj-ea"/>
                <a:cs typeface="Arial" panose="020B0604020202020204" pitchFamily="34" charset="0"/>
              </a:rPr>
            </a:b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grpSp>
        <p:nvGrpSpPr>
          <p:cNvPr id="3" name="Group 2"/>
          <p:cNvGrpSpPr/>
          <p:nvPr/>
        </p:nvGrpSpPr>
        <p:grpSpPr>
          <a:xfrm>
            <a:off x="651570" y="210066"/>
            <a:ext cx="10888861" cy="5820031"/>
            <a:chOff x="1401372" y="0"/>
            <a:chExt cx="10174118" cy="5381693"/>
          </a:xfrm>
          <a:solidFill>
            <a:srgbClr val="FFFF00">
              <a:alpha val="53725"/>
            </a:srgbClr>
          </a:solidFill>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74665" y="0"/>
              <a:ext cx="8852821" cy="5381693"/>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1372" y="2428765"/>
              <a:ext cx="1748482" cy="1126097"/>
            </a:xfrm>
            <a:prstGeom prst="rect">
              <a:avLst/>
            </a:prstGeom>
            <a:noFill/>
            <a:ln>
              <a:no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480" y="2092580"/>
              <a:ext cx="1896010" cy="1462282"/>
            </a:xfrm>
            <a:prstGeom prst="rect">
              <a:avLst/>
            </a:prstGeom>
            <a:noFill/>
            <a:ln>
              <a:noFill/>
            </a:ln>
          </p:spPr>
        </p:pic>
      </p:grpSp>
    </p:spTree>
    <p:extLst>
      <p:ext uri="{BB962C8B-B14F-4D97-AF65-F5344CB8AC3E}">
        <p14:creationId xmlns:p14="http://schemas.microsoft.com/office/powerpoint/2010/main" val="303816379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id="{172C6F57-983C-48AB-A01B-DEE7B251C40B}"/>
              </a:ext>
            </a:extLst>
          </p:cNvPr>
          <p:cNvSpPr>
            <a:spLocks noChangeArrowheads="1"/>
          </p:cNvSpPr>
          <p:nvPr/>
        </p:nvSpPr>
        <p:spPr bwMode="auto">
          <a:xfrm>
            <a:off x="2236828" y="1341914"/>
            <a:ext cx="2028826" cy="1265237"/>
          </a:xfrm>
          <a:prstGeom prst="roundRect">
            <a:avLst>
              <a:gd name="adj" fmla="val 16667"/>
            </a:avLst>
          </a:prstGeom>
          <a:solidFill>
            <a:srgbClr val="7030A0"/>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sng" strike="noStrike" kern="1200" cap="none" spc="0" normalizeH="0" baseline="0" noProof="0" dirty="0">
                <a:ln>
                  <a:noFill/>
                </a:ln>
                <a:solidFill>
                  <a:prstClr val="white"/>
                </a:solidFill>
                <a:effectLst/>
                <a:uLnTx/>
                <a:uFillTx/>
                <a:latin typeface="Times New Roman" panose="02020603050405020304" pitchFamily="18" charset="0"/>
                <a:ea typeface="Malgun Gothic" panose="020B0503020000020004" pitchFamily="34" charset="-127"/>
                <a:cs typeface="Times New Roman" panose="02020603050405020304" pitchFamily="18" charset="0"/>
              </a:rPr>
              <a:t>Biological Realm</a:t>
            </a:r>
            <a:endParaRPr kumimoji="0" lang="en-US" altLang="en-US" sz="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algun Gothic" panose="020B0503020000020004" pitchFamily="34" charset="-127"/>
                <a:cs typeface="Times New Roman" panose="02020603050405020304" pitchFamily="18" charset="0"/>
              </a:rPr>
              <a:t>Age</a:t>
            </a:r>
            <a:endParaRPr kumimoji="0" lang="en-US" altLang="en-US" sz="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1400" b="0" i="0" u="none" strike="noStrike" kern="1200" cap="none" spc="0" normalizeH="0" baseline="0" noProof="0" dirty="0">
                <a:ln>
                  <a:noFill/>
                </a:ln>
                <a:solidFill>
                  <a:prstClr val="white"/>
                </a:solidFill>
                <a:effectLst/>
                <a:uLnTx/>
                <a:uFillTx/>
                <a:latin typeface="Times New Roman" panose="02020603050405020304" pitchFamily="18" charset="0"/>
                <a:ea typeface="Malgun Gothic" panose="020B0503020000020004" pitchFamily="34" charset="-127"/>
                <a:cs typeface="Times New Roman" panose="02020603050405020304" pitchFamily="18" charset="0"/>
              </a:rPr>
              <a:t>Sex</a:t>
            </a:r>
            <a:endParaRPr kumimoji="0" lang="en-US" altLang="ko-KR" sz="4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1400" b="0" i="0" u="none" strike="noStrike" kern="1200" cap="none" spc="0" normalizeH="0" baseline="0" noProof="0" dirty="0">
                <a:ln>
                  <a:noFill/>
                </a:ln>
                <a:solidFill>
                  <a:prstClr val="white"/>
                </a:solidFill>
                <a:effectLst/>
                <a:uLnTx/>
                <a:uFillTx/>
                <a:latin typeface="Times New Roman" panose="02020603050405020304" pitchFamily="18" charset="0"/>
                <a:ea typeface="Malgun Gothic" panose="020B0503020000020004" pitchFamily="34" charset="-127"/>
                <a:cs typeface="Times New Roman" panose="02020603050405020304" pitchFamily="18" charset="0"/>
              </a:rPr>
              <a:t>Race</a:t>
            </a:r>
            <a:endParaRPr kumimoji="0" lang="en-US" altLang="ko-KR" sz="4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ko-KR" sz="18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mn-cs"/>
            </a:endParaRPr>
          </a:p>
        </p:txBody>
      </p:sp>
      <p:cxnSp>
        <p:nvCxnSpPr>
          <p:cNvPr id="5" name="Straight Arrow Connector 4">
            <a:extLst>
              <a:ext uri="{FF2B5EF4-FFF2-40B4-BE49-F238E27FC236}">
                <a16:creationId xmlns:a16="http://schemas.microsoft.com/office/drawing/2014/main" id="{6234F2BB-FCAB-45B8-BE6D-428D913E29A1}"/>
              </a:ext>
            </a:extLst>
          </p:cNvPr>
          <p:cNvCxnSpPr>
            <a:cxnSpLocks/>
          </p:cNvCxnSpPr>
          <p:nvPr/>
        </p:nvCxnSpPr>
        <p:spPr>
          <a:xfrm flipV="1">
            <a:off x="4050260" y="3590925"/>
            <a:ext cx="470796" cy="25653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D4590567-0516-465F-A530-A912BCE678DD}"/>
              </a:ext>
            </a:extLst>
          </p:cNvPr>
          <p:cNvCxnSpPr/>
          <p:nvPr/>
        </p:nvCxnSpPr>
        <p:spPr>
          <a:xfrm>
            <a:off x="4887765" y="1443037"/>
            <a:ext cx="183832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Rounded Rectangle 4">
            <a:extLst>
              <a:ext uri="{FF2B5EF4-FFF2-40B4-BE49-F238E27FC236}">
                <a16:creationId xmlns:a16="http://schemas.microsoft.com/office/drawing/2014/main" id="{73B126FA-8FC3-448F-8C40-4AC377FAF426}"/>
              </a:ext>
            </a:extLst>
          </p:cNvPr>
          <p:cNvSpPr>
            <a:spLocks noChangeArrowheads="1"/>
          </p:cNvSpPr>
          <p:nvPr/>
        </p:nvSpPr>
        <p:spPr bwMode="auto">
          <a:xfrm>
            <a:off x="7493560" y="1181895"/>
            <a:ext cx="1962150" cy="1720850"/>
          </a:xfrm>
          <a:prstGeom prst="roundRect">
            <a:avLst>
              <a:gd name="adj" fmla="val 16667"/>
            </a:avLst>
          </a:prstGeom>
          <a:solidFill>
            <a:srgbClr val="C00000"/>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sng" strike="noStrike" kern="1200" cap="none" spc="0" normalizeH="0" baseline="0" noProof="0" dirty="0">
                <a:ln>
                  <a:noFill/>
                </a:ln>
                <a:solidFill>
                  <a:prstClr val="white"/>
                </a:solidFill>
                <a:effectLst/>
                <a:uLnTx/>
                <a:uFillTx/>
                <a:latin typeface="Times New Roman" panose="02020603050405020304" pitchFamily="18" charset="0"/>
                <a:ea typeface="Malgun Gothic" panose="020B0503020000020004" pitchFamily="34" charset="-127"/>
                <a:cs typeface="Times New Roman" panose="02020603050405020304" pitchFamily="18" charset="0"/>
              </a:rPr>
              <a:t>Psychological (Emotional) Realm</a:t>
            </a:r>
            <a:endParaRPr kumimoji="0" lang="en-US" altLang="en-US" sz="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1400" b="0" i="0" u="none" strike="noStrike" kern="1200" cap="none" spc="0" normalizeH="0" baseline="0" noProof="0" dirty="0">
                <a:ln>
                  <a:noFill/>
                </a:ln>
                <a:solidFill>
                  <a:prstClr val="white"/>
                </a:solidFill>
                <a:effectLst/>
                <a:uLnTx/>
                <a:uFillTx/>
                <a:latin typeface="Times New Roman" panose="02020603050405020304" pitchFamily="18" charset="0"/>
                <a:ea typeface="Malgun Gothic" panose="020B0503020000020004" pitchFamily="34" charset="-127"/>
                <a:cs typeface="Times New Roman" panose="02020603050405020304" pitchFamily="18" charset="0"/>
              </a:rPr>
              <a:t>↑Positive Affect</a:t>
            </a:r>
            <a:endParaRPr kumimoji="0" lang="en-US" altLang="ko-KR" sz="4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1400" b="0" i="0" u="none" strike="noStrike" kern="1200" cap="none" spc="0" normalizeH="0" baseline="0" noProof="0" dirty="0">
                <a:ln>
                  <a:noFill/>
                </a:ln>
                <a:solidFill>
                  <a:prstClr val="white"/>
                </a:solidFill>
                <a:effectLst/>
                <a:uLnTx/>
                <a:uFillTx/>
                <a:latin typeface="Times New Roman" panose="02020603050405020304" pitchFamily="18" charset="0"/>
                <a:ea typeface="Malgun Gothic" panose="020B0503020000020004" pitchFamily="34" charset="-127"/>
                <a:cs typeface="Times New Roman" panose="02020603050405020304" pitchFamily="18" charset="0"/>
              </a:rPr>
              <a:t>↓Stress</a:t>
            </a:r>
            <a:endParaRPr kumimoji="0" lang="en-US" altLang="ko-KR" sz="4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1400" b="0" i="0" u="none" strike="noStrike" kern="1200" cap="none" spc="0" normalizeH="0" baseline="0" noProof="0" dirty="0">
                <a:ln>
                  <a:noFill/>
                </a:ln>
                <a:solidFill>
                  <a:prstClr val="white"/>
                </a:solidFill>
                <a:effectLst/>
                <a:uLnTx/>
                <a:uFillTx/>
                <a:latin typeface="Times New Roman" panose="02020603050405020304" pitchFamily="18" charset="0"/>
                <a:ea typeface="Malgun Gothic" panose="020B0503020000020004" pitchFamily="34" charset="-127"/>
                <a:cs typeface="Times New Roman" panose="02020603050405020304" pitchFamily="18" charset="0"/>
              </a:rPr>
              <a:t>↓Depression</a:t>
            </a:r>
            <a:endParaRPr kumimoji="0" lang="en-US" altLang="ko-KR" sz="4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1400" b="0" i="0" u="none" strike="noStrike" kern="1200" cap="none" spc="0" normalizeH="0" baseline="0" noProof="0" dirty="0">
                <a:ln>
                  <a:noFill/>
                </a:ln>
                <a:solidFill>
                  <a:prstClr val="white"/>
                </a:solidFill>
                <a:effectLst/>
                <a:uLnTx/>
                <a:uFillTx/>
                <a:latin typeface="Times New Roman" panose="02020603050405020304" pitchFamily="18" charset="0"/>
                <a:ea typeface="Malgun Gothic" panose="020B0503020000020004" pitchFamily="34" charset="-127"/>
                <a:cs typeface="Times New Roman" panose="02020603050405020304" pitchFamily="18" charset="0"/>
              </a:rPr>
              <a:t>↓Anxiety</a:t>
            </a:r>
            <a:endParaRPr kumimoji="0" lang="en-US" altLang="ko-KR" sz="4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ko-KR" sz="18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mn-cs"/>
            </a:endParaRPr>
          </a:p>
        </p:txBody>
      </p:sp>
      <p:sp>
        <p:nvSpPr>
          <p:cNvPr id="8" name="Rounded Rectangle 18">
            <a:extLst>
              <a:ext uri="{FF2B5EF4-FFF2-40B4-BE49-F238E27FC236}">
                <a16:creationId xmlns:a16="http://schemas.microsoft.com/office/drawing/2014/main" id="{9F1D2C94-E3AA-4B56-8FD7-287579D02621}"/>
              </a:ext>
            </a:extLst>
          </p:cNvPr>
          <p:cNvSpPr>
            <a:spLocks noChangeArrowheads="1"/>
          </p:cNvSpPr>
          <p:nvPr/>
        </p:nvSpPr>
        <p:spPr bwMode="auto">
          <a:xfrm>
            <a:off x="4737747" y="4465637"/>
            <a:ext cx="2138363" cy="1709737"/>
          </a:xfrm>
          <a:prstGeom prst="roundRect">
            <a:avLst>
              <a:gd name="adj" fmla="val 16667"/>
            </a:avLst>
          </a:prstGeom>
          <a:solidFill>
            <a:srgbClr val="0070C0"/>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1400" b="1" i="0" u="sng" strike="noStrike" kern="1200" cap="none" spc="0" normalizeH="0" baseline="0" noProof="0" dirty="0">
                <a:ln>
                  <a:noFill/>
                </a:ln>
                <a:solidFill>
                  <a:prstClr val="white"/>
                </a:solidFill>
                <a:effectLst/>
                <a:uLnTx/>
                <a:uFillTx/>
                <a:latin typeface="Times New Roman" panose="02020603050405020304" pitchFamily="18" charset="0"/>
                <a:ea typeface="Malgun Gothic" panose="020B0503020000020004" pitchFamily="34" charset="-127"/>
                <a:cs typeface="Times New Roman" panose="02020603050405020304" pitchFamily="18" charset="0"/>
              </a:rPr>
              <a:t>Social Realm</a:t>
            </a:r>
            <a:endParaRPr kumimoji="0" lang="en-US" altLang="ko-KR" sz="4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1400" b="0" i="0" u="none" strike="noStrike" kern="1200" cap="none" spc="0" normalizeH="0" baseline="0" noProof="0" dirty="0">
                <a:ln>
                  <a:noFill/>
                </a:ln>
                <a:solidFill>
                  <a:prstClr val="white"/>
                </a:solidFill>
                <a:effectLst/>
                <a:uLnTx/>
                <a:uFillTx/>
                <a:latin typeface="Times New Roman" panose="02020603050405020304" pitchFamily="18" charset="0"/>
                <a:ea typeface="Malgun Gothic" panose="020B0503020000020004" pitchFamily="34" charset="-127"/>
                <a:cs typeface="Times New Roman" panose="02020603050405020304" pitchFamily="18" charset="0"/>
              </a:rPr>
              <a:t>↓Loneliness</a:t>
            </a:r>
            <a:endParaRPr kumimoji="0" lang="en-US" altLang="ko-KR" sz="4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1400" b="0" i="0" u="none" strike="noStrike" kern="1200" cap="none" spc="0" normalizeH="0" baseline="0" noProof="0" dirty="0">
                <a:ln>
                  <a:noFill/>
                </a:ln>
                <a:solidFill>
                  <a:prstClr val="white"/>
                </a:solidFill>
                <a:effectLst/>
                <a:uLnTx/>
                <a:uFillTx/>
                <a:latin typeface="Times New Roman" panose="02020603050405020304" pitchFamily="18" charset="0"/>
                <a:ea typeface="Malgun Gothic" panose="020B0503020000020004" pitchFamily="34" charset="-127"/>
                <a:cs typeface="Times New Roman" panose="02020603050405020304" pitchFamily="18" charset="0"/>
              </a:rPr>
              <a:t>↓Social Isolation</a:t>
            </a:r>
            <a:endParaRPr kumimoji="0" lang="en-US" altLang="ko-KR" sz="4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1400" b="0" i="0" u="none" strike="noStrike" kern="1200" cap="none" spc="0" normalizeH="0" baseline="0" noProof="0" dirty="0">
                <a:ln>
                  <a:noFill/>
                </a:ln>
                <a:solidFill>
                  <a:prstClr val="white"/>
                </a:solidFill>
                <a:effectLst/>
                <a:uLnTx/>
                <a:uFillTx/>
                <a:latin typeface="Times New Roman" panose="02020603050405020304" pitchFamily="18" charset="0"/>
                <a:ea typeface="Malgun Gothic" panose="020B0503020000020004" pitchFamily="34" charset="-127"/>
                <a:cs typeface="Times New Roman" panose="02020603050405020304" pitchFamily="18" charset="0"/>
              </a:rPr>
              <a:t>  ↑Companionship</a:t>
            </a:r>
            <a:endParaRPr kumimoji="0" lang="en-US" altLang="ko-KR" sz="4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1400" b="0" i="0" u="none" strike="noStrike" kern="1200" cap="none" spc="0" normalizeH="0" baseline="0" noProof="0" dirty="0">
                <a:ln>
                  <a:noFill/>
                </a:ln>
                <a:solidFill>
                  <a:prstClr val="white"/>
                </a:solidFill>
                <a:effectLst/>
                <a:uLnTx/>
                <a:uFillTx/>
                <a:latin typeface="Times New Roman" panose="02020603050405020304" pitchFamily="18" charset="0"/>
                <a:ea typeface="Malgun Gothic" panose="020B0503020000020004" pitchFamily="34" charset="-127"/>
                <a:cs typeface="Times New Roman" panose="02020603050405020304" pitchFamily="18" charset="0"/>
              </a:rPr>
              <a:t>  ↑ Social Relationships</a:t>
            </a:r>
            <a:endParaRPr kumimoji="0" lang="en-US" altLang="ko-KR" sz="4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1400" b="0" i="0" u="none" strike="noStrike" kern="1200" cap="none" spc="0" normalizeH="0" baseline="0" noProof="0" dirty="0">
                <a:ln>
                  <a:noFill/>
                </a:ln>
                <a:solidFill>
                  <a:prstClr val="white"/>
                </a:solidFill>
                <a:effectLst/>
                <a:uLnTx/>
                <a:uFillTx/>
                <a:latin typeface="Times New Roman" panose="02020603050405020304" pitchFamily="18" charset="0"/>
                <a:ea typeface="Malgun Gothic" panose="020B0503020000020004" pitchFamily="34" charset="-127"/>
                <a:cs typeface="Times New Roman" panose="02020603050405020304" pitchFamily="18" charset="0"/>
              </a:rPr>
              <a:t>  ↑ Social Activities</a:t>
            </a:r>
            <a:endParaRPr kumimoji="0" lang="en-US" altLang="ko-KR" sz="4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1400" b="0" i="1" u="none" strike="noStrike" kern="1200" cap="none" spc="0" normalizeH="0" baseline="0" noProof="0" dirty="0">
                <a:ln>
                  <a:noFill/>
                </a:ln>
                <a:solidFill>
                  <a:prstClr val="white"/>
                </a:solidFill>
                <a:effectLst/>
                <a:uLnTx/>
                <a:uFillTx/>
                <a:latin typeface="Times New Roman" panose="02020603050405020304" pitchFamily="18" charset="0"/>
                <a:ea typeface="Malgun Gothic" panose="020B0503020000020004" pitchFamily="34" charset="-127"/>
                <a:cs typeface="Times New Roman" panose="02020603050405020304" pitchFamily="18" charset="0"/>
              </a:rPr>
              <a:t>Pet Ownership/HA</a:t>
            </a:r>
            <a:r>
              <a:rPr kumimoji="0" lang="en-US" altLang="ko-KR" sz="1400" b="0" i="1" u="none" strike="noStrike" kern="1200" cap="none" spc="0" normalizeH="0" baseline="0" noProof="0" dirty="0">
                <a:ln>
                  <a:noFill/>
                </a:ln>
                <a:solidFill>
                  <a:srgbClr val="FFFFFF"/>
                </a:solidFill>
                <a:effectLst/>
                <a:uLnTx/>
                <a:uFillTx/>
                <a:latin typeface="Times New Roman" panose="02020603050405020304" pitchFamily="18" charset="0"/>
                <a:ea typeface="Malgun Gothic" panose="020B0503020000020004" pitchFamily="34" charset="-127"/>
                <a:cs typeface="Times New Roman" panose="02020603050405020304" pitchFamily="18" charset="0"/>
              </a:rPr>
              <a:t>I</a:t>
            </a:r>
            <a:endParaRPr kumimoji="0" lang="en-US" altLang="ko-KR" sz="18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mn-cs"/>
            </a:endParaRPr>
          </a:p>
        </p:txBody>
      </p:sp>
      <p:sp>
        <p:nvSpPr>
          <p:cNvPr id="9" name="Oval 20">
            <a:extLst>
              <a:ext uri="{FF2B5EF4-FFF2-40B4-BE49-F238E27FC236}">
                <a16:creationId xmlns:a16="http://schemas.microsoft.com/office/drawing/2014/main" id="{873A6279-E7F3-4817-BBCA-96B68C2A9871}"/>
              </a:ext>
            </a:extLst>
          </p:cNvPr>
          <p:cNvSpPr>
            <a:spLocks noChangeArrowheads="1"/>
          </p:cNvSpPr>
          <p:nvPr/>
        </p:nvSpPr>
        <p:spPr bwMode="auto">
          <a:xfrm>
            <a:off x="4481850" y="2030100"/>
            <a:ext cx="2680641" cy="2292350"/>
          </a:xfrm>
          <a:prstGeom prst="ellipse">
            <a:avLst/>
          </a:prstGeom>
          <a:solidFill>
            <a:srgbClr val="70AD47"/>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1400" b="1" i="0" u="sng" strike="noStrike" kern="1200" cap="none" spc="0" normalizeH="0" baseline="0" noProof="0" dirty="0">
                <a:ln>
                  <a:noFill/>
                </a:ln>
                <a:solidFill>
                  <a:prstClr val="white"/>
                </a:solidFill>
                <a:effectLst/>
                <a:uLnTx/>
                <a:uFillTx/>
                <a:latin typeface="Times New Roman" panose="02020603050405020304" pitchFamily="18" charset="0"/>
                <a:ea typeface="Malgun Gothic" panose="020B0503020000020004" pitchFamily="34" charset="-127"/>
                <a:cs typeface="Times New Roman" panose="02020603050405020304" pitchFamily="18" charset="0"/>
              </a:rPr>
              <a:t>Health</a:t>
            </a:r>
            <a:endParaRPr kumimoji="0" lang="en-US" altLang="ko-KR" sz="4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Times New Roman" panose="02020603050405020304" pitchFamily="18" charset="0"/>
                <a:ea typeface="Malgun Gothic" panose="020B0503020000020004" pitchFamily="34" charset="-127"/>
                <a:cs typeface="Times New Roman" panose="02020603050405020304" pitchFamily="18" charset="0"/>
              </a:rPr>
              <a:t>↑Well-Being</a:t>
            </a:r>
            <a:endParaRPr kumimoji="0" lang="en-US" altLang="ko-KR" sz="16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Times New Roman" panose="02020603050405020304" pitchFamily="18" charset="0"/>
                <a:ea typeface="Malgun Gothic" panose="020B0503020000020004" pitchFamily="34" charset="-127"/>
                <a:cs typeface="Times New Roman" panose="02020603050405020304" pitchFamily="18" charset="0"/>
              </a:rPr>
              <a:t>↓Symptoms</a:t>
            </a:r>
            <a:endParaRPr kumimoji="0" lang="en-US" altLang="ko-KR" sz="16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Times New Roman" panose="02020603050405020304" pitchFamily="18" charset="0"/>
                <a:ea typeface="Malgun Gothic" panose="020B0503020000020004" pitchFamily="34" charset="-127"/>
                <a:cs typeface="Times New Roman" panose="02020603050405020304" pitchFamily="18" charset="0"/>
              </a:rPr>
              <a:t>↓CVD/Mortality</a:t>
            </a:r>
            <a:endParaRPr kumimoji="0" lang="en-US" altLang="ko-KR" sz="16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Times New Roman" panose="02020603050405020304" pitchFamily="18" charset="0"/>
                <a:ea typeface="Malgun Gothic" panose="020B0503020000020004" pitchFamily="34" charset="-127"/>
                <a:cs typeface="Times New Roman" panose="02020603050405020304" pitchFamily="18" charset="0"/>
              </a:rPr>
              <a:t>↑Cognitive Function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Times New Roman" panose="02020603050405020304" pitchFamily="18" charset="0"/>
                <a:ea typeface="Malgun Gothic" panose="020B0503020000020004" pitchFamily="34" charset="-127"/>
                <a:cs typeface="Times New Roman" panose="02020603050405020304" pitchFamily="18" charset="0"/>
              </a:rPr>
              <a:t> ↑Physical Function</a:t>
            </a:r>
            <a:endParaRPr kumimoji="0" lang="en-US" altLang="ko-KR" sz="16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ko-KR" sz="18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mn-cs"/>
            </a:endParaRPr>
          </a:p>
        </p:txBody>
      </p:sp>
      <p:cxnSp>
        <p:nvCxnSpPr>
          <p:cNvPr id="10" name="Straight Arrow Connector 9">
            <a:extLst>
              <a:ext uri="{FF2B5EF4-FFF2-40B4-BE49-F238E27FC236}">
                <a16:creationId xmlns:a16="http://schemas.microsoft.com/office/drawing/2014/main" id="{ED31DFC2-4D4A-4E2A-A140-5EB26FDEF46C}"/>
              </a:ext>
            </a:extLst>
          </p:cNvPr>
          <p:cNvCxnSpPr/>
          <p:nvPr/>
        </p:nvCxnSpPr>
        <p:spPr>
          <a:xfrm flipV="1">
            <a:off x="5806928" y="1522889"/>
            <a:ext cx="0" cy="37782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8E5BBCD-0BC3-47A3-A110-F963EEC36EC4}"/>
              </a:ext>
            </a:extLst>
          </p:cNvPr>
          <p:cNvCxnSpPr>
            <a:cxnSpLocks/>
          </p:cNvCxnSpPr>
          <p:nvPr/>
        </p:nvCxnSpPr>
        <p:spPr>
          <a:xfrm flipV="1">
            <a:off x="7123285" y="3471703"/>
            <a:ext cx="1263478" cy="139715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49388BF-1C0C-4B0F-B15D-05F53D291BC2}"/>
              </a:ext>
            </a:extLst>
          </p:cNvPr>
          <p:cNvCxnSpPr>
            <a:cxnSpLocks/>
          </p:cNvCxnSpPr>
          <p:nvPr/>
        </p:nvCxnSpPr>
        <p:spPr>
          <a:xfrm flipH="1" flipV="1">
            <a:off x="3369496" y="3176275"/>
            <a:ext cx="1011238" cy="164655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48EED31-5F1B-40FC-B11E-239E56C8510D}"/>
              </a:ext>
            </a:extLst>
          </p:cNvPr>
          <p:cNvCxnSpPr>
            <a:cxnSpLocks/>
          </p:cNvCxnSpPr>
          <p:nvPr/>
        </p:nvCxnSpPr>
        <p:spPr>
          <a:xfrm flipH="1" flipV="1">
            <a:off x="7123285" y="3590925"/>
            <a:ext cx="400846" cy="34274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 Box 2">
            <a:extLst>
              <a:ext uri="{FF2B5EF4-FFF2-40B4-BE49-F238E27FC236}">
                <a16:creationId xmlns:a16="http://schemas.microsoft.com/office/drawing/2014/main" id="{7C882E16-939E-4663-919C-C0C3DCC3BA6B}"/>
              </a:ext>
            </a:extLst>
          </p:cNvPr>
          <p:cNvSpPr txBox="1">
            <a:spLocks noChangeArrowheads="1"/>
          </p:cNvSpPr>
          <p:nvPr/>
        </p:nvSpPr>
        <p:spPr bwMode="auto">
          <a:xfrm>
            <a:off x="2697018" y="285750"/>
            <a:ext cx="6219825" cy="62261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1600" b="0" i="0" u="none" strike="noStrike" kern="1200" cap="none" spc="0" normalizeH="0" baseline="0" noProof="0" dirty="0">
                <a:ln>
                  <a:noFill/>
                </a:ln>
                <a:solidFill>
                  <a:prstClr val="black"/>
                </a:solidFill>
                <a:effectLst/>
                <a:uLnTx/>
                <a:uFillTx/>
                <a:latin typeface="Calibri" panose="020F0502020204030204" pitchFamily="34" charset="0"/>
                <a:ea typeface="Malgun Gothic" panose="020B0503020000020004" pitchFamily="34" charset="-127"/>
                <a:cs typeface="Times New Roman" panose="02020603050405020304" pitchFamily="18" charset="0"/>
              </a:rPr>
              <a:t>The biopsychosocial model for the effects of human-animal interaction on healthy aging</a:t>
            </a:r>
            <a:endParaRPr kumimoji="0" lang="en-US" altLang="ko-KR" sz="16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ko-KR" sz="18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mn-cs"/>
            </a:endParaRPr>
          </a:p>
        </p:txBody>
      </p:sp>
      <p:sp>
        <p:nvSpPr>
          <p:cNvPr id="15" name="Rectangle 12">
            <a:extLst>
              <a:ext uri="{FF2B5EF4-FFF2-40B4-BE49-F238E27FC236}">
                <a16:creationId xmlns:a16="http://schemas.microsoft.com/office/drawing/2014/main" id="{4F141175-C614-4C10-8F11-41694A5BC3C4}"/>
              </a:ext>
            </a:extLst>
          </p:cNvPr>
          <p:cNvSpPr>
            <a:spLocks noChangeArrowheads="1"/>
          </p:cNvSpPr>
          <p:nvPr/>
        </p:nvSpPr>
        <p:spPr bwMode="auto">
          <a:xfrm>
            <a:off x="2697018" y="1920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19620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p:cNvSpPr txBox="1">
            <a:spLocks/>
          </p:cNvSpPr>
          <p:nvPr/>
        </p:nvSpPr>
        <p:spPr>
          <a:xfrm>
            <a:off x="2114382" y="6228209"/>
            <a:ext cx="7963237" cy="7605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2A2B6C"/>
                </a:solidFill>
                <a:effectLst/>
                <a:uLnTx/>
                <a:uFillTx/>
                <a:latin typeface="Arial" panose="020B0604020202020204" pitchFamily="34" charset="0"/>
                <a:ea typeface="+mj-ea"/>
                <a:cs typeface="Arial" panose="020B0604020202020204" pitchFamily="34" charset="0"/>
              </a:rPr>
              <a:t>May 7, 2019 </a:t>
            </a:r>
            <a:r>
              <a:rPr kumimoji="0" lang="en-US" sz="2800" b="1" i="0" u="none" strike="noStrike" kern="1200" cap="none" spc="0" normalizeH="0" baseline="0" noProof="0" dirty="0" smtClean="0">
                <a:ln>
                  <a:noFill/>
                </a:ln>
                <a:solidFill>
                  <a:srgbClr val="0000A0"/>
                </a:solidFill>
                <a:effectLst/>
                <a:uLnTx/>
                <a:uFillTx/>
                <a:latin typeface="Arial" panose="020B0604020202020204" pitchFamily="34" charset="0"/>
                <a:ea typeface="+mj-ea"/>
                <a:cs typeface="Arial" panose="020B0604020202020204" pitchFamily="34" charset="0"/>
              </a:rPr>
              <a:t>|</a:t>
            </a:r>
            <a:r>
              <a:rPr kumimoji="0" lang="en-US" sz="2800" b="1" i="0" u="none" strike="noStrike" kern="1200" cap="none" spc="0" normalizeH="0" baseline="0" noProof="0" dirty="0" smtClean="0">
                <a:ln>
                  <a:noFill/>
                </a:ln>
                <a:solidFill>
                  <a:srgbClr val="2A2B6C"/>
                </a:solidFill>
                <a:effectLst/>
                <a:uLnTx/>
                <a:uFillTx/>
                <a:latin typeface="Arial" panose="020B0604020202020204" pitchFamily="34" charset="0"/>
                <a:ea typeface="+mj-ea"/>
                <a:cs typeface="Arial" panose="020B0604020202020204" pitchFamily="34" charset="0"/>
              </a:rPr>
              <a:t> Washington, DC</a:t>
            </a:r>
            <a:r>
              <a:rPr kumimoji="0" lang="en-US" sz="2800" b="1" i="0" u="none" strike="noStrike" kern="1200" cap="none" spc="0" normalizeH="0" baseline="0" noProof="0" dirty="0" smtClean="0">
                <a:ln>
                  <a:noFill/>
                </a:ln>
                <a:solidFill>
                  <a:srgbClr val="002060"/>
                </a:solidFill>
                <a:effectLst/>
                <a:uLnTx/>
                <a:uFillTx/>
                <a:latin typeface="Arial" panose="020B0604020202020204" pitchFamily="34" charset="0"/>
                <a:ea typeface="+mj-ea"/>
                <a:cs typeface="Arial" panose="020B0604020202020204" pitchFamily="34" charset="0"/>
              </a:rPr>
              <a:t/>
            </a:r>
            <a:br>
              <a:rPr kumimoji="0" lang="en-US" sz="2800" b="1" i="0" u="none" strike="noStrike" kern="1200" cap="none" spc="0" normalizeH="0" baseline="0" noProof="0" dirty="0" smtClean="0">
                <a:ln>
                  <a:noFill/>
                </a:ln>
                <a:solidFill>
                  <a:srgbClr val="002060"/>
                </a:solidFill>
                <a:effectLst/>
                <a:uLnTx/>
                <a:uFillTx/>
                <a:latin typeface="Arial" panose="020B0604020202020204" pitchFamily="34" charset="0"/>
                <a:ea typeface="+mj-ea"/>
                <a:cs typeface="Arial" panose="020B0604020202020204" pitchFamily="34" charset="0"/>
              </a:rPr>
            </a:b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grpSp>
        <p:nvGrpSpPr>
          <p:cNvPr id="3" name="Group 2"/>
          <p:cNvGrpSpPr/>
          <p:nvPr/>
        </p:nvGrpSpPr>
        <p:grpSpPr>
          <a:xfrm>
            <a:off x="651570" y="210066"/>
            <a:ext cx="10888861" cy="5820031"/>
            <a:chOff x="1401372" y="0"/>
            <a:chExt cx="10174118" cy="5381693"/>
          </a:xfrm>
          <a:solidFill>
            <a:srgbClr val="FFFF00">
              <a:alpha val="53725"/>
            </a:srgbClr>
          </a:solidFill>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74665" y="0"/>
              <a:ext cx="8852821" cy="5381693"/>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1372" y="2428765"/>
              <a:ext cx="1748482" cy="1126097"/>
            </a:xfrm>
            <a:prstGeom prst="rect">
              <a:avLst/>
            </a:prstGeom>
            <a:noFill/>
            <a:ln>
              <a:no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480" y="2092580"/>
              <a:ext cx="1896010" cy="1462282"/>
            </a:xfrm>
            <a:prstGeom prst="rect">
              <a:avLst/>
            </a:prstGeom>
            <a:noFill/>
            <a:ln>
              <a:noFill/>
            </a:ln>
          </p:spPr>
        </p:pic>
      </p:grpSp>
    </p:spTree>
    <p:extLst>
      <p:ext uri="{BB962C8B-B14F-4D97-AF65-F5344CB8AC3E}">
        <p14:creationId xmlns:p14="http://schemas.microsoft.com/office/powerpoint/2010/main" val="333755003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063505" y="1825080"/>
            <a:ext cx="2064989"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smtClean="0">
                <a:ln>
                  <a:noFill/>
                </a:ln>
                <a:solidFill>
                  <a:srgbClr val="2A2B6C"/>
                </a:solidFill>
                <a:effectLst/>
                <a:uLnTx/>
                <a:uFillTx/>
                <a:latin typeface="Arial" panose="020B0604020202020204" pitchFamily="34" charset="0"/>
                <a:ea typeface="+mn-ea"/>
                <a:cs typeface="Arial" panose="020B0604020202020204" pitchFamily="34" charset="0"/>
              </a:rPr>
              <a:t>Q&amp;A</a:t>
            </a:r>
            <a:endParaRPr kumimoji="0" lang="en-US" sz="3200" b="0" i="0" u="none" strike="noStrike" kern="0" cap="none" spc="0" normalizeH="0" baseline="0" noProof="0" dirty="0" smtClean="0">
              <a:ln>
                <a:noFill/>
              </a:ln>
              <a:solidFill>
                <a:sysClr val="windowText" lastClr="000000"/>
              </a:solidFill>
              <a:effectLst/>
              <a:uLnTx/>
              <a:uFillTx/>
              <a:latin typeface="Calibri" panose="020F0502020204030204"/>
              <a:ea typeface="+mn-ea"/>
              <a:cs typeface="+mn-cs"/>
            </a:endParaRPr>
          </a:p>
        </p:txBody>
      </p:sp>
      <p:grpSp>
        <p:nvGrpSpPr>
          <p:cNvPr id="3" name="Group 2"/>
          <p:cNvGrpSpPr/>
          <p:nvPr/>
        </p:nvGrpSpPr>
        <p:grpSpPr>
          <a:xfrm>
            <a:off x="4204485" y="5418305"/>
            <a:ext cx="3825610" cy="1514699"/>
            <a:chOff x="1036732" y="0"/>
            <a:chExt cx="10442819" cy="3936886"/>
          </a:xfrm>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Tree>
    <p:extLst>
      <p:ext uri="{BB962C8B-B14F-4D97-AF65-F5344CB8AC3E}">
        <p14:creationId xmlns:p14="http://schemas.microsoft.com/office/powerpoint/2010/main" val="422051107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518051" y="814172"/>
            <a:ext cx="2491388" cy="1015663"/>
          </a:xfrm>
          <a:prstGeom prst="rect">
            <a:avLst/>
          </a:prstGeom>
        </p:spPr>
        <p:txBody>
          <a:bodyPr wrap="none">
            <a:spAutoFit/>
          </a:bodyPr>
          <a:lstStyle/>
          <a:p>
            <a:pPr algn="ctr"/>
            <a:r>
              <a:rPr lang="en-US" sz="6000" b="1" dirty="0" smtClean="0">
                <a:solidFill>
                  <a:srgbClr val="2A2B6C"/>
                </a:solidFill>
                <a:latin typeface="Arial" panose="020B0604020202020204" pitchFamily="34" charset="0"/>
                <a:cs typeface="Arial" panose="020B0604020202020204" pitchFamily="34" charset="0"/>
              </a:rPr>
              <a:t>Lunch</a:t>
            </a:r>
            <a:endParaRPr lang="en-US" sz="6000" b="1" dirty="0">
              <a:solidFill>
                <a:srgbClr val="002060"/>
              </a:solidFill>
              <a:latin typeface="Arial" panose="020B0604020202020204" pitchFamily="34" charset="0"/>
              <a:cs typeface="Arial" panose="020B0604020202020204" pitchFamily="34" charset="0"/>
            </a:endParaRPr>
          </a:p>
        </p:txBody>
      </p:sp>
      <p:grpSp>
        <p:nvGrpSpPr>
          <p:cNvPr id="3" name="Group 2"/>
          <p:cNvGrpSpPr/>
          <p:nvPr/>
        </p:nvGrpSpPr>
        <p:grpSpPr>
          <a:xfrm>
            <a:off x="626859" y="1940012"/>
            <a:ext cx="10888860" cy="5820031"/>
            <a:chOff x="4641854" y="-3252631"/>
            <a:chExt cx="10174117" cy="5381693"/>
          </a:xfrm>
          <a:solidFill>
            <a:srgbClr val="FFFF00">
              <a:alpha val="53725"/>
            </a:srgbClr>
          </a:solidFill>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15146" y="-3252631"/>
              <a:ext cx="8852821" cy="5381693"/>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1854" y="-823865"/>
              <a:ext cx="1748482" cy="1126097"/>
            </a:xfrm>
            <a:prstGeom prst="rect">
              <a:avLst/>
            </a:prstGeom>
            <a:noFill/>
            <a:ln>
              <a:no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19961" y="-1160051"/>
              <a:ext cx="1896010" cy="1462282"/>
            </a:xfrm>
            <a:prstGeom prst="rect">
              <a:avLst/>
            </a:prstGeom>
            <a:noFill/>
            <a:ln>
              <a:noFill/>
            </a:ln>
          </p:spPr>
        </p:pic>
      </p:grpSp>
    </p:spTree>
    <p:extLst>
      <p:ext uri="{BB962C8B-B14F-4D97-AF65-F5344CB8AC3E}">
        <p14:creationId xmlns:p14="http://schemas.microsoft.com/office/powerpoint/2010/main" val="112712582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A5307C"/>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8E89E3A-B3D0-CE4C-AE78-882DE3ED9A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8277" y="-120056"/>
            <a:ext cx="7665525" cy="782052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7988" y="5295251"/>
            <a:ext cx="2565139" cy="879812"/>
          </a:xfrm>
          <a:prstGeom prst="rect">
            <a:avLst/>
          </a:prstGeom>
        </p:spPr>
      </p:pic>
      <p:grpSp>
        <p:nvGrpSpPr>
          <p:cNvPr id="5" name="Group 4">
            <a:extLst>
              <a:ext uri="{FF2B5EF4-FFF2-40B4-BE49-F238E27FC236}">
                <a16:creationId xmlns:a16="http://schemas.microsoft.com/office/drawing/2014/main" id="{CDB5B8A2-5690-1D45-A6F0-FD7886BDCA89}"/>
              </a:ext>
            </a:extLst>
          </p:cNvPr>
          <p:cNvGrpSpPr/>
          <p:nvPr/>
        </p:nvGrpSpPr>
        <p:grpSpPr>
          <a:xfrm>
            <a:off x="2825891" y="1482809"/>
            <a:ext cx="6290296" cy="2760269"/>
            <a:chOff x="261257" y="93306"/>
            <a:chExt cx="11737910" cy="5366511"/>
          </a:xfrm>
        </p:grpSpPr>
        <p:sp>
          <p:nvSpPr>
            <p:cNvPr id="6" name="Rectangle 5">
              <a:extLst>
                <a:ext uri="{FF2B5EF4-FFF2-40B4-BE49-F238E27FC236}">
                  <a16:creationId xmlns:a16="http://schemas.microsoft.com/office/drawing/2014/main" id="{110B709A-87C7-6644-BBFC-BE57F7439648}"/>
                </a:ext>
              </a:extLst>
            </p:cNvPr>
            <p:cNvSpPr/>
            <p:nvPr/>
          </p:nvSpPr>
          <p:spPr>
            <a:xfrm>
              <a:off x="261257" y="93306"/>
              <a:ext cx="11737910" cy="1511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960A385B-0D5D-D94E-9676-9973D0E96C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72" y="1398183"/>
              <a:ext cx="10824856" cy="4061634"/>
            </a:xfrm>
            <a:prstGeom prst="rect">
              <a:avLst/>
            </a:prstGeom>
          </p:spPr>
        </p:pic>
      </p:grpSp>
    </p:spTree>
    <p:extLst>
      <p:ext uri="{BB962C8B-B14F-4D97-AF65-F5344CB8AC3E}">
        <p14:creationId xmlns:p14="http://schemas.microsoft.com/office/powerpoint/2010/main" val="317324777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4C24D0-9CFA-D348-95D3-066A7CD58D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2045288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0CA3630-CDA6-431C-B6D7-F2381538DAAC}"/>
              </a:ext>
            </a:extLst>
          </p:cNvPr>
          <p:cNvPicPr>
            <a:picLocks noChangeAspect="1"/>
          </p:cNvPicPr>
          <p:nvPr/>
        </p:nvPicPr>
        <p:blipFill>
          <a:blip r:embed="rId3"/>
          <a:stretch>
            <a:fillRect/>
          </a:stretch>
        </p:blipFill>
        <p:spPr>
          <a:xfrm>
            <a:off x="0" y="1549102"/>
            <a:ext cx="6145515" cy="5197688"/>
          </a:xfrm>
          <a:prstGeom prst="rect">
            <a:avLst/>
          </a:prstGeom>
          <a:ln w="76200">
            <a:solidFill>
              <a:srgbClr val="A5307C"/>
            </a:solidFill>
          </a:ln>
        </p:spPr>
      </p:pic>
      <p:pic>
        <p:nvPicPr>
          <p:cNvPr id="6" name="Picture 5">
            <a:extLst>
              <a:ext uri="{FF2B5EF4-FFF2-40B4-BE49-F238E27FC236}">
                <a16:creationId xmlns:a16="http://schemas.microsoft.com/office/drawing/2014/main" id="{7A64BAF6-4949-4038-9200-0DB136CE3F91}"/>
              </a:ext>
            </a:extLst>
          </p:cNvPr>
          <p:cNvPicPr>
            <a:picLocks noChangeAspect="1"/>
          </p:cNvPicPr>
          <p:nvPr/>
        </p:nvPicPr>
        <p:blipFill>
          <a:blip r:embed="rId4"/>
          <a:stretch>
            <a:fillRect/>
          </a:stretch>
        </p:blipFill>
        <p:spPr>
          <a:xfrm>
            <a:off x="6145515" y="4468619"/>
            <a:ext cx="5523455" cy="2456901"/>
          </a:xfrm>
          <a:prstGeom prst="rect">
            <a:avLst/>
          </a:prstGeom>
        </p:spPr>
      </p:pic>
      <p:pic>
        <p:nvPicPr>
          <p:cNvPr id="16" name="Picture 15">
            <a:extLst>
              <a:ext uri="{FF2B5EF4-FFF2-40B4-BE49-F238E27FC236}">
                <a16:creationId xmlns:a16="http://schemas.microsoft.com/office/drawing/2014/main" id="{7C3922DE-6B8F-45EF-952C-092A2FE3F648}"/>
              </a:ext>
            </a:extLst>
          </p:cNvPr>
          <p:cNvPicPr>
            <a:picLocks noChangeAspect="1"/>
          </p:cNvPicPr>
          <p:nvPr/>
        </p:nvPicPr>
        <p:blipFill>
          <a:blip r:embed="rId5"/>
          <a:stretch>
            <a:fillRect/>
          </a:stretch>
        </p:blipFill>
        <p:spPr>
          <a:xfrm>
            <a:off x="4973366" y="308807"/>
            <a:ext cx="2696837" cy="3602441"/>
          </a:xfrm>
          <a:prstGeom prst="rect">
            <a:avLst/>
          </a:prstGeom>
          <a:ln w="76200">
            <a:solidFill>
              <a:srgbClr val="F1BE48"/>
            </a:solidFill>
          </a:ln>
        </p:spPr>
      </p:pic>
      <p:pic>
        <p:nvPicPr>
          <p:cNvPr id="4" name="Picture 3">
            <a:extLst>
              <a:ext uri="{FF2B5EF4-FFF2-40B4-BE49-F238E27FC236}">
                <a16:creationId xmlns:a16="http://schemas.microsoft.com/office/drawing/2014/main" id="{2F2EB884-C130-42FB-B4C9-EB7EFE69436B}"/>
              </a:ext>
            </a:extLst>
          </p:cNvPr>
          <p:cNvPicPr>
            <a:picLocks noChangeAspect="1"/>
          </p:cNvPicPr>
          <p:nvPr/>
        </p:nvPicPr>
        <p:blipFill>
          <a:blip r:embed="rId6"/>
          <a:stretch>
            <a:fillRect/>
          </a:stretch>
        </p:blipFill>
        <p:spPr>
          <a:xfrm>
            <a:off x="7714736" y="1709156"/>
            <a:ext cx="4395597" cy="2475191"/>
          </a:xfrm>
          <a:prstGeom prst="rect">
            <a:avLst/>
          </a:prstGeom>
        </p:spPr>
      </p:pic>
      <p:pic>
        <p:nvPicPr>
          <p:cNvPr id="13" name="Picture 12">
            <a:extLst>
              <a:ext uri="{FF2B5EF4-FFF2-40B4-BE49-F238E27FC236}">
                <a16:creationId xmlns:a16="http://schemas.microsoft.com/office/drawing/2014/main" id="{AA05BB22-6886-4F4B-AEC6-01AFA6D34D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3512" y="3768370"/>
            <a:ext cx="2578100" cy="1168400"/>
          </a:xfrm>
          <a:prstGeom prst="rect">
            <a:avLst/>
          </a:prstGeom>
        </p:spPr>
      </p:pic>
      <p:pic>
        <p:nvPicPr>
          <p:cNvPr id="15" name="Picture 14">
            <a:extLst>
              <a:ext uri="{FF2B5EF4-FFF2-40B4-BE49-F238E27FC236}">
                <a16:creationId xmlns:a16="http://schemas.microsoft.com/office/drawing/2014/main" id="{3011CF17-AAA8-E244-8F24-00EC2C5552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4240" y="964902"/>
            <a:ext cx="2628900" cy="1168400"/>
          </a:xfrm>
          <a:prstGeom prst="rect">
            <a:avLst/>
          </a:prstGeom>
        </p:spPr>
      </p:pic>
    </p:spTree>
    <p:extLst>
      <p:ext uri="{BB962C8B-B14F-4D97-AF65-F5344CB8AC3E}">
        <p14:creationId xmlns:p14="http://schemas.microsoft.com/office/powerpoint/2010/main" val="3174296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3714"/>
            <a:ext cx="10515600" cy="1325563"/>
          </a:xfrm>
        </p:spPr>
        <p:txBody>
          <a:bodyPr>
            <a:normAutofit/>
          </a:bodyPr>
          <a:lstStyle/>
          <a:p>
            <a:pPr algn="ctr"/>
            <a:r>
              <a:rPr lang="en-US" sz="4000" b="1" dirty="0">
                <a:solidFill>
                  <a:srgbClr val="2A2B6C"/>
                </a:solidFill>
                <a:latin typeface="Arial" panose="020B0604020202020204" pitchFamily="34" charset="0"/>
                <a:cs typeface="Arial" panose="020B0604020202020204" pitchFamily="34" charset="0"/>
              </a:rPr>
              <a:t>Loneliness and Social Isolation in Society</a:t>
            </a: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37681" y="1489785"/>
            <a:ext cx="10902384" cy="4985980"/>
          </a:xfrm>
          <a:prstGeom prst="rect">
            <a:avLst/>
          </a:prstGeom>
          <a:noFill/>
        </p:spPr>
        <p:txBody>
          <a:bodyPr wrap="square" rtlCol="0">
            <a:spAutoFit/>
          </a:bodyPr>
          <a:lstStyle/>
          <a:p>
            <a:endParaRPr lang="en-US" sz="2000" dirty="0" smtClean="0">
              <a:solidFill>
                <a:srgbClr val="2A2B6C"/>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Ø"/>
            </a:pPr>
            <a:r>
              <a:rPr lang="en-US" sz="2000" dirty="0">
                <a:solidFill>
                  <a:srgbClr val="2A2B6C"/>
                </a:solidFill>
                <a:latin typeface="Arial" panose="020B0604020202020204" pitchFamily="34" charset="0"/>
                <a:cs typeface="Arial" panose="020B0604020202020204" pitchFamily="34" charset="0"/>
              </a:rPr>
              <a:t>According to the AARP Foundation, social isolation affects more than </a:t>
            </a:r>
            <a:r>
              <a:rPr lang="en-US" sz="2000" b="1" dirty="0">
                <a:solidFill>
                  <a:srgbClr val="2A2B6C"/>
                </a:solidFill>
                <a:latin typeface="Arial" panose="020B0604020202020204" pitchFamily="34" charset="0"/>
                <a:cs typeface="Arial" panose="020B0604020202020204" pitchFamily="34" charset="0"/>
              </a:rPr>
              <a:t>8 million</a:t>
            </a:r>
            <a:r>
              <a:rPr lang="en-US" sz="2000" dirty="0">
                <a:solidFill>
                  <a:srgbClr val="2A2B6C"/>
                </a:solidFill>
                <a:latin typeface="Arial" panose="020B0604020202020204" pitchFamily="34" charset="0"/>
                <a:cs typeface="Arial" panose="020B0604020202020204" pitchFamily="34" charset="0"/>
              </a:rPr>
              <a:t> age 50-plus adults and is growing as </a:t>
            </a:r>
            <a:r>
              <a:rPr lang="en-US" sz="2000" b="1" dirty="0">
                <a:solidFill>
                  <a:srgbClr val="2A2B6C"/>
                </a:solidFill>
                <a:latin typeface="Arial" panose="020B0604020202020204" pitchFamily="34" charset="0"/>
                <a:cs typeface="Arial" panose="020B0604020202020204" pitchFamily="34" charset="0"/>
              </a:rPr>
              <a:t>10,000</a:t>
            </a:r>
            <a:r>
              <a:rPr lang="en-US" sz="2000" dirty="0">
                <a:solidFill>
                  <a:srgbClr val="2A2B6C"/>
                </a:solidFill>
                <a:latin typeface="Arial" panose="020B0604020202020204" pitchFamily="34" charset="0"/>
                <a:cs typeface="Arial" panose="020B0604020202020204" pitchFamily="34" charset="0"/>
              </a:rPr>
              <a:t> Americans a day turn 65</a:t>
            </a:r>
            <a:r>
              <a:rPr lang="en-US" sz="2000" dirty="0" smtClean="0">
                <a:solidFill>
                  <a:srgbClr val="2A2B6C"/>
                </a:solidFill>
                <a:latin typeface="Arial" panose="020B0604020202020204" pitchFamily="34" charset="0"/>
                <a:cs typeface="Arial" panose="020B0604020202020204" pitchFamily="34" charset="0"/>
              </a:rPr>
              <a:t>.</a:t>
            </a:r>
          </a:p>
          <a:p>
            <a:pPr marL="285750" lvl="0" indent="-285750">
              <a:buFont typeface="Wingdings" panose="05000000000000000000" pitchFamily="2" charset="2"/>
              <a:buChar char="Ø"/>
            </a:pPr>
            <a:endParaRPr lang="en-US" sz="2000" dirty="0">
              <a:solidFill>
                <a:srgbClr val="2A2B6C"/>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Ø"/>
            </a:pPr>
            <a:r>
              <a:rPr lang="en-US" sz="2000" dirty="0">
                <a:solidFill>
                  <a:srgbClr val="2A2B6C"/>
                </a:solidFill>
                <a:latin typeface="Arial" panose="020B0604020202020204" pitchFamily="34" charset="0"/>
                <a:cs typeface="Arial" panose="020B0604020202020204" pitchFamily="34" charset="0"/>
              </a:rPr>
              <a:t>Approximately </a:t>
            </a:r>
            <a:r>
              <a:rPr lang="en-US" sz="2000" b="1" dirty="0">
                <a:solidFill>
                  <a:srgbClr val="2A2B6C"/>
                </a:solidFill>
                <a:latin typeface="Arial" panose="020B0604020202020204" pitchFamily="34" charset="0"/>
                <a:cs typeface="Arial" panose="020B0604020202020204" pitchFamily="34" charset="0"/>
              </a:rPr>
              <a:t>1/3</a:t>
            </a:r>
            <a:r>
              <a:rPr lang="en-US" sz="2000" dirty="0">
                <a:solidFill>
                  <a:srgbClr val="2A2B6C"/>
                </a:solidFill>
                <a:latin typeface="Arial" panose="020B0604020202020204" pitchFamily="34" charset="0"/>
                <a:cs typeface="Arial" panose="020B0604020202020204" pitchFamily="34" charset="0"/>
              </a:rPr>
              <a:t> of Americans older than 65 live alone, and </a:t>
            </a:r>
            <a:r>
              <a:rPr lang="en-US" sz="2000" b="1" dirty="0">
                <a:solidFill>
                  <a:srgbClr val="2A2B6C"/>
                </a:solidFill>
                <a:latin typeface="Arial" panose="020B0604020202020204" pitchFamily="34" charset="0"/>
                <a:cs typeface="Arial" panose="020B0604020202020204" pitchFamily="34" charset="0"/>
              </a:rPr>
              <a:t>half </a:t>
            </a:r>
            <a:r>
              <a:rPr lang="en-US" sz="2000" dirty="0">
                <a:solidFill>
                  <a:srgbClr val="2A2B6C"/>
                </a:solidFill>
                <a:latin typeface="Arial" panose="020B0604020202020204" pitchFamily="34" charset="0"/>
                <a:cs typeface="Arial" panose="020B0604020202020204" pitchFamily="34" charset="0"/>
              </a:rPr>
              <a:t>of those over 85 do</a:t>
            </a:r>
            <a:r>
              <a:rPr lang="en-US" sz="2000" dirty="0" smtClean="0">
                <a:solidFill>
                  <a:srgbClr val="2A2B6C"/>
                </a:solidFill>
                <a:latin typeface="Arial" panose="020B0604020202020204" pitchFamily="34" charset="0"/>
                <a:cs typeface="Arial" panose="020B0604020202020204" pitchFamily="34" charset="0"/>
              </a:rPr>
              <a:t>.</a:t>
            </a:r>
          </a:p>
          <a:p>
            <a:pPr marL="285750" lvl="0" indent="-285750">
              <a:buFont typeface="Wingdings" panose="05000000000000000000" pitchFamily="2" charset="2"/>
              <a:buChar char="Ø"/>
            </a:pPr>
            <a:endParaRPr lang="en-US" sz="2000" dirty="0">
              <a:solidFill>
                <a:srgbClr val="2A2B6C"/>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Ø"/>
            </a:pPr>
            <a:r>
              <a:rPr lang="en-US" sz="2000" dirty="0">
                <a:solidFill>
                  <a:srgbClr val="2A2B6C"/>
                </a:solidFill>
                <a:latin typeface="Arial" panose="020B0604020202020204" pitchFamily="34" charset="0"/>
                <a:cs typeface="Arial" panose="020B0604020202020204" pitchFamily="34" charset="0"/>
              </a:rPr>
              <a:t>According to </a:t>
            </a:r>
            <a:r>
              <a:rPr lang="en-US" sz="2000" dirty="0" smtClean="0">
                <a:solidFill>
                  <a:srgbClr val="2A2B6C"/>
                </a:solidFill>
                <a:latin typeface="Arial" panose="020B0604020202020204" pitchFamily="34" charset="0"/>
                <a:cs typeface="Arial" panose="020B0604020202020204" pitchFamily="34" charset="0"/>
              </a:rPr>
              <a:t>the </a:t>
            </a:r>
            <a:r>
              <a:rPr lang="en-US" sz="2000" dirty="0">
                <a:solidFill>
                  <a:srgbClr val="2A2B6C"/>
                </a:solidFill>
                <a:latin typeface="Arial" panose="020B0604020202020204" pitchFamily="34" charset="0"/>
                <a:cs typeface="Arial" panose="020B0604020202020204" pitchFamily="34" charset="0"/>
              </a:rPr>
              <a:t>National Council on Aging, an estimated </a:t>
            </a:r>
            <a:r>
              <a:rPr lang="en-US" sz="2000" b="1" dirty="0">
                <a:solidFill>
                  <a:srgbClr val="2A2B6C"/>
                </a:solidFill>
                <a:latin typeface="Arial" panose="020B0604020202020204" pitchFamily="34" charset="0"/>
                <a:cs typeface="Arial" panose="020B0604020202020204" pitchFamily="34" charset="0"/>
              </a:rPr>
              <a:t>17%</a:t>
            </a:r>
            <a:r>
              <a:rPr lang="en-US" sz="2000" dirty="0">
                <a:solidFill>
                  <a:srgbClr val="2A2B6C"/>
                </a:solidFill>
                <a:latin typeface="Arial" panose="020B0604020202020204" pitchFamily="34" charset="0"/>
                <a:cs typeface="Arial" panose="020B0604020202020204" pitchFamily="34" charset="0"/>
              </a:rPr>
              <a:t> of all Americans over the age of 65 are isolated because they live alone and face one or more barriers related to geographic location, language, or disability. </a:t>
            </a:r>
            <a:endParaRPr lang="en-US" sz="2000" dirty="0" smtClean="0">
              <a:solidFill>
                <a:srgbClr val="2A2B6C"/>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Ø"/>
            </a:pPr>
            <a:endParaRPr lang="en-US" sz="2000" dirty="0">
              <a:solidFill>
                <a:srgbClr val="2A2B6C"/>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Ø"/>
            </a:pPr>
            <a:r>
              <a:rPr lang="en-US" sz="2000" dirty="0">
                <a:solidFill>
                  <a:srgbClr val="2A2B6C"/>
                </a:solidFill>
                <a:latin typeface="Arial" panose="020B0604020202020204" pitchFamily="34" charset="0"/>
                <a:cs typeface="Arial" panose="020B0604020202020204" pitchFamily="34" charset="0"/>
              </a:rPr>
              <a:t>People with poorer health – </a:t>
            </a:r>
            <a:r>
              <a:rPr lang="en-US" sz="2000" b="1" dirty="0">
                <a:solidFill>
                  <a:srgbClr val="2A2B6C"/>
                </a:solidFill>
                <a:latin typeface="Arial" panose="020B0604020202020204" pitchFamily="34" charset="0"/>
                <a:cs typeface="Arial" panose="020B0604020202020204" pitchFamily="34" charset="0"/>
              </a:rPr>
              <a:t>particularly those with mood disorders like anxiety and depression </a:t>
            </a:r>
            <a:r>
              <a:rPr lang="en-US" sz="2000" dirty="0">
                <a:solidFill>
                  <a:srgbClr val="2A2B6C"/>
                </a:solidFill>
                <a:latin typeface="Arial" panose="020B0604020202020204" pitchFamily="34" charset="0"/>
                <a:cs typeface="Arial" panose="020B0604020202020204" pitchFamily="34" charset="0"/>
              </a:rPr>
              <a:t>– are more likely to feel </a:t>
            </a:r>
            <a:r>
              <a:rPr lang="en-US" sz="2000" dirty="0" smtClean="0">
                <a:solidFill>
                  <a:srgbClr val="2A2B6C"/>
                </a:solidFill>
                <a:latin typeface="Arial" panose="020B0604020202020204" pitchFamily="34" charset="0"/>
                <a:cs typeface="Arial" panose="020B0604020202020204" pitchFamily="34" charset="0"/>
              </a:rPr>
              <a:t>lonely.</a:t>
            </a:r>
            <a:endParaRPr lang="en-US" sz="2000" dirty="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2000" dirty="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2000" dirty="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2000" dirty="0">
              <a:solidFill>
                <a:srgbClr val="2A2B6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877263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FAFA46-D62E-45C2-BF05-5D80B28F79DF}"/>
              </a:ext>
            </a:extLst>
          </p:cNvPr>
          <p:cNvPicPr>
            <a:picLocks noChangeAspect="1"/>
          </p:cNvPicPr>
          <p:nvPr/>
        </p:nvPicPr>
        <p:blipFill>
          <a:blip r:embed="rId3"/>
          <a:stretch>
            <a:fillRect/>
          </a:stretch>
        </p:blipFill>
        <p:spPr>
          <a:xfrm>
            <a:off x="-342646" y="0"/>
            <a:ext cx="4775965" cy="6858000"/>
          </a:xfrm>
          <a:prstGeom prst="rect">
            <a:avLst/>
          </a:prstGeom>
          <a:ln w="76200">
            <a:solidFill>
              <a:srgbClr val="A5307C"/>
            </a:solidFill>
          </a:ln>
        </p:spPr>
      </p:pic>
      <p:pic>
        <p:nvPicPr>
          <p:cNvPr id="8" name="Picture 7">
            <a:extLst>
              <a:ext uri="{FF2B5EF4-FFF2-40B4-BE49-F238E27FC236}">
                <a16:creationId xmlns:a16="http://schemas.microsoft.com/office/drawing/2014/main" id="{DB41330C-CEF8-4524-ACC3-DACD258F53A7}"/>
              </a:ext>
            </a:extLst>
          </p:cNvPr>
          <p:cNvPicPr>
            <a:picLocks noChangeAspect="1"/>
          </p:cNvPicPr>
          <p:nvPr/>
        </p:nvPicPr>
        <p:blipFill>
          <a:blip r:embed="rId4"/>
          <a:stretch>
            <a:fillRect/>
          </a:stretch>
        </p:blipFill>
        <p:spPr>
          <a:xfrm>
            <a:off x="4433319" y="4467410"/>
            <a:ext cx="7145131" cy="2456901"/>
          </a:xfrm>
          <a:prstGeom prst="rect">
            <a:avLst/>
          </a:prstGeom>
        </p:spPr>
      </p:pic>
      <p:pic>
        <p:nvPicPr>
          <p:cNvPr id="4" name="Picture 3">
            <a:extLst>
              <a:ext uri="{FF2B5EF4-FFF2-40B4-BE49-F238E27FC236}">
                <a16:creationId xmlns:a16="http://schemas.microsoft.com/office/drawing/2014/main" id="{2F8F5B87-BCB1-4916-9E6F-B29E02EAC7AE}"/>
              </a:ext>
            </a:extLst>
          </p:cNvPr>
          <p:cNvPicPr>
            <a:picLocks noChangeAspect="1"/>
          </p:cNvPicPr>
          <p:nvPr/>
        </p:nvPicPr>
        <p:blipFill>
          <a:blip r:embed="rId5"/>
          <a:stretch>
            <a:fillRect/>
          </a:stretch>
        </p:blipFill>
        <p:spPr>
          <a:xfrm>
            <a:off x="3173506" y="428253"/>
            <a:ext cx="4242531" cy="3095901"/>
          </a:xfrm>
          <a:prstGeom prst="rect">
            <a:avLst/>
          </a:prstGeom>
          <a:ln w="76200">
            <a:solidFill>
              <a:srgbClr val="00A3E0"/>
            </a:solidFill>
          </a:ln>
        </p:spPr>
      </p:pic>
      <p:pic>
        <p:nvPicPr>
          <p:cNvPr id="9" name="Picture 8">
            <a:extLst>
              <a:ext uri="{FF2B5EF4-FFF2-40B4-BE49-F238E27FC236}">
                <a16:creationId xmlns:a16="http://schemas.microsoft.com/office/drawing/2014/main" id="{6531DC4F-3086-4BC4-A9F8-9BE131D01D3A}"/>
              </a:ext>
            </a:extLst>
          </p:cNvPr>
          <p:cNvPicPr>
            <a:picLocks noChangeAspect="1"/>
          </p:cNvPicPr>
          <p:nvPr/>
        </p:nvPicPr>
        <p:blipFill>
          <a:blip r:embed="rId6"/>
          <a:stretch>
            <a:fillRect/>
          </a:stretch>
        </p:blipFill>
        <p:spPr>
          <a:xfrm>
            <a:off x="7470851" y="1931580"/>
            <a:ext cx="4621169" cy="2475191"/>
          </a:xfrm>
          <a:prstGeom prst="rect">
            <a:avLst/>
          </a:prstGeom>
        </p:spPr>
      </p:pic>
      <p:pic>
        <p:nvPicPr>
          <p:cNvPr id="5" name="Picture 4" descr="A picture containing object&#10;&#10;Description automatically generated">
            <a:extLst>
              <a:ext uri="{FF2B5EF4-FFF2-40B4-BE49-F238E27FC236}">
                <a16:creationId xmlns:a16="http://schemas.microsoft.com/office/drawing/2014/main" id="{CCB42D7E-4102-434D-A1FB-BE064B96E1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3765" y="3675117"/>
            <a:ext cx="2641600" cy="1168400"/>
          </a:xfrm>
          <a:prstGeom prst="rect">
            <a:avLst/>
          </a:prstGeom>
        </p:spPr>
      </p:pic>
      <p:pic>
        <p:nvPicPr>
          <p:cNvPr id="14" name="Picture 13" descr="A picture containing object&#10;&#10;Description automatically generated">
            <a:extLst>
              <a:ext uri="{FF2B5EF4-FFF2-40B4-BE49-F238E27FC236}">
                <a16:creationId xmlns:a16="http://schemas.microsoft.com/office/drawing/2014/main" id="{8AD629BA-01BA-BB4B-BDEB-D9623DCE73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3524" y="1120275"/>
            <a:ext cx="5232400" cy="1168400"/>
          </a:xfrm>
          <a:prstGeom prst="rect">
            <a:avLst/>
          </a:prstGeom>
        </p:spPr>
      </p:pic>
    </p:spTree>
    <p:extLst>
      <p:ext uri="{BB962C8B-B14F-4D97-AF65-F5344CB8AC3E}">
        <p14:creationId xmlns:p14="http://schemas.microsoft.com/office/powerpoint/2010/main" val="418030779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p:cNvSpPr txBox="1">
            <a:spLocks/>
          </p:cNvSpPr>
          <p:nvPr/>
        </p:nvSpPr>
        <p:spPr>
          <a:xfrm>
            <a:off x="2114382" y="6228209"/>
            <a:ext cx="7963237" cy="7605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2A2B6C"/>
                </a:solidFill>
                <a:effectLst/>
                <a:uLnTx/>
                <a:uFillTx/>
                <a:latin typeface="Arial" panose="020B0604020202020204" pitchFamily="34" charset="0"/>
                <a:ea typeface="+mj-ea"/>
                <a:cs typeface="Arial" panose="020B0604020202020204" pitchFamily="34" charset="0"/>
              </a:rPr>
              <a:t>May 7, 2019 </a:t>
            </a:r>
            <a:r>
              <a:rPr kumimoji="0" lang="en-US" sz="2800" b="1" i="0" u="none" strike="noStrike" kern="1200" cap="none" spc="0" normalizeH="0" baseline="0" noProof="0" dirty="0" smtClean="0">
                <a:ln>
                  <a:noFill/>
                </a:ln>
                <a:solidFill>
                  <a:srgbClr val="0000A0"/>
                </a:solidFill>
                <a:effectLst/>
                <a:uLnTx/>
                <a:uFillTx/>
                <a:latin typeface="Arial" panose="020B0604020202020204" pitchFamily="34" charset="0"/>
                <a:ea typeface="+mj-ea"/>
                <a:cs typeface="Arial" panose="020B0604020202020204" pitchFamily="34" charset="0"/>
              </a:rPr>
              <a:t>|</a:t>
            </a:r>
            <a:r>
              <a:rPr kumimoji="0" lang="en-US" sz="2800" b="1" i="0" u="none" strike="noStrike" kern="1200" cap="none" spc="0" normalizeH="0" baseline="0" noProof="0" dirty="0" smtClean="0">
                <a:ln>
                  <a:noFill/>
                </a:ln>
                <a:solidFill>
                  <a:srgbClr val="2A2B6C"/>
                </a:solidFill>
                <a:effectLst/>
                <a:uLnTx/>
                <a:uFillTx/>
                <a:latin typeface="Arial" panose="020B0604020202020204" pitchFamily="34" charset="0"/>
                <a:ea typeface="+mj-ea"/>
                <a:cs typeface="Arial" panose="020B0604020202020204" pitchFamily="34" charset="0"/>
              </a:rPr>
              <a:t> Washington, DC</a:t>
            </a:r>
            <a:r>
              <a:rPr kumimoji="0" lang="en-US" sz="2800" b="1" i="0" u="none" strike="noStrike" kern="1200" cap="none" spc="0" normalizeH="0" baseline="0" noProof="0" dirty="0" smtClean="0">
                <a:ln>
                  <a:noFill/>
                </a:ln>
                <a:solidFill>
                  <a:srgbClr val="002060"/>
                </a:solidFill>
                <a:effectLst/>
                <a:uLnTx/>
                <a:uFillTx/>
                <a:latin typeface="Arial" panose="020B0604020202020204" pitchFamily="34" charset="0"/>
                <a:ea typeface="+mj-ea"/>
                <a:cs typeface="Arial" panose="020B0604020202020204" pitchFamily="34" charset="0"/>
              </a:rPr>
              <a:t/>
            </a:r>
            <a:br>
              <a:rPr kumimoji="0" lang="en-US" sz="2800" b="1" i="0" u="none" strike="noStrike" kern="1200" cap="none" spc="0" normalizeH="0" baseline="0" noProof="0" dirty="0" smtClean="0">
                <a:ln>
                  <a:noFill/>
                </a:ln>
                <a:solidFill>
                  <a:srgbClr val="002060"/>
                </a:solidFill>
                <a:effectLst/>
                <a:uLnTx/>
                <a:uFillTx/>
                <a:latin typeface="Arial" panose="020B0604020202020204" pitchFamily="34" charset="0"/>
                <a:ea typeface="+mj-ea"/>
                <a:cs typeface="Arial" panose="020B0604020202020204" pitchFamily="34" charset="0"/>
              </a:rPr>
            </a:b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grpSp>
        <p:nvGrpSpPr>
          <p:cNvPr id="3" name="Group 2"/>
          <p:cNvGrpSpPr/>
          <p:nvPr/>
        </p:nvGrpSpPr>
        <p:grpSpPr>
          <a:xfrm>
            <a:off x="651570" y="210066"/>
            <a:ext cx="10888861" cy="5820031"/>
            <a:chOff x="1401372" y="0"/>
            <a:chExt cx="10174118" cy="5381693"/>
          </a:xfrm>
          <a:solidFill>
            <a:srgbClr val="FFFF00">
              <a:alpha val="53725"/>
            </a:srgbClr>
          </a:solidFill>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74665" y="0"/>
              <a:ext cx="8852821" cy="5381693"/>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1372" y="2428765"/>
              <a:ext cx="1748482" cy="1126097"/>
            </a:xfrm>
            <a:prstGeom prst="rect">
              <a:avLst/>
            </a:prstGeom>
            <a:noFill/>
            <a:ln>
              <a:no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480" y="2092580"/>
              <a:ext cx="1896010" cy="1462282"/>
            </a:xfrm>
            <a:prstGeom prst="rect">
              <a:avLst/>
            </a:prstGeom>
            <a:noFill/>
            <a:ln>
              <a:noFill/>
            </a:ln>
          </p:spPr>
        </p:pic>
      </p:grpSp>
    </p:spTree>
    <p:extLst>
      <p:ext uri="{BB962C8B-B14F-4D97-AF65-F5344CB8AC3E}">
        <p14:creationId xmlns:p14="http://schemas.microsoft.com/office/powerpoint/2010/main" val="221596023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7276"/>
            <a:ext cx="10515600" cy="1325563"/>
          </a:xfrm>
        </p:spPr>
        <p:txBody>
          <a:bodyPr>
            <a:normAutofit/>
          </a:bodyPr>
          <a:lstStyle/>
          <a:p>
            <a:pPr algn="ctr"/>
            <a:r>
              <a:rPr lang="en-US" sz="4000" b="1" i="1" dirty="0" smtClean="0">
                <a:solidFill>
                  <a:srgbClr val="2A2B6C"/>
                </a:solidFill>
                <a:latin typeface="Arial" panose="020B0604020202020204" pitchFamily="34" charset="0"/>
                <a:cs typeface="Arial" panose="020B0604020202020204" pitchFamily="34" charset="0"/>
              </a:rPr>
              <a:t>Pets and Mental Health</a:t>
            </a:r>
            <a:endParaRPr lang="en-US" sz="4000" b="1" i="1"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448963" y="1529845"/>
            <a:ext cx="11294074" cy="2369880"/>
          </a:xfrm>
          <a:prstGeom prst="rect">
            <a:avLst/>
          </a:prstGeom>
          <a:noFill/>
        </p:spPr>
        <p:txBody>
          <a:bodyPr wrap="square" rtlCol="0">
            <a:spAutoFit/>
          </a:bodyPr>
          <a:lstStyle/>
          <a:p>
            <a:pPr marR="0" lvl="1" algn="l" defTabSz="914400" rtl="0" eaLnBrk="1" fontAlgn="auto" latinLnBrk="0" hangingPunct="1">
              <a:lnSpc>
                <a:spcPct val="100000"/>
              </a:lnSpc>
              <a:spcBef>
                <a:spcPts val="0"/>
              </a:spcBef>
              <a:spcAft>
                <a:spcPts val="0"/>
              </a:spcAft>
              <a:buClrTx/>
              <a:buSzTx/>
              <a:tabLst/>
              <a:defRPr/>
            </a:pPr>
            <a:endParaRPr kumimoji="0" lang="en-US" sz="2200" b="0"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endParaRPr>
          </a:p>
          <a:p>
            <a:pPr marR="0" lvl="1"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rPr>
              <a:t>1 in 4 (26%) </a:t>
            </a:r>
            <a:r>
              <a:rPr kumimoji="0" lang="en-US" sz="2800" b="0"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rPr>
              <a:t>pet owners stated they got a pet to improve their mental health – with respondents aged 55+ doing so more frequently </a:t>
            </a:r>
            <a:r>
              <a:rPr kumimoji="0" lang="en-US" sz="2800" b="1"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rPr>
              <a:t>(55%)</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smtClean="0">
              <a:ln>
                <a:noFill/>
              </a:ln>
              <a:solidFill>
                <a:srgbClr val="2A2B6C"/>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7538338" y="4379547"/>
            <a:ext cx="4461246" cy="830997"/>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Survey of 1,469 U.S. pet owners and 567 non-owners conducted by Edelman Intelligence, December 2018</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MoE </a:t>
            </a:r>
            <a:r>
              <a:rPr lang="en-US" sz="1600" u="sng" dirty="0" smtClean="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5%</a:t>
            </a:r>
            <a:endParaRPr lang="en-US" sz="16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249710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505933" y="634013"/>
            <a:ext cx="11162270" cy="34778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smtClean="0">
                <a:ln>
                  <a:noFill/>
                </a:ln>
                <a:solidFill>
                  <a:srgbClr val="2A2B6C"/>
                </a:solidFill>
                <a:effectLst/>
                <a:uLnTx/>
                <a:uFillTx/>
                <a:latin typeface="Arial" panose="020B0604020202020204" pitchFamily="34" charset="0"/>
                <a:ea typeface="+mj-ea"/>
                <a:cs typeface="Arial" panose="020B0604020202020204" pitchFamily="34" charset="0"/>
              </a:rPr>
              <a:t>Section 3:</a:t>
            </a:r>
            <a:br>
              <a:rPr kumimoji="0" lang="en-US" sz="4400" b="1" i="0" u="none" strike="noStrike" kern="0" cap="none" spc="0" normalizeH="0" baseline="0" noProof="0" dirty="0" smtClean="0">
                <a:ln>
                  <a:noFill/>
                </a:ln>
                <a:solidFill>
                  <a:srgbClr val="2A2B6C"/>
                </a:solidFill>
                <a:effectLst/>
                <a:uLnTx/>
                <a:uFillTx/>
                <a:latin typeface="Arial" panose="020B0604020202020204" pitchFamily="34" charset="0"/>
                <a:ea typeface="+mj-ea"/>
                <a:cs typeface="Arial" panose="020B0604020202020204" pitchFamily="34" charset="0"/>
              </a:rPr>
            </a:br>
            <a:r>
              <a:rPr kumimoji="0" lang="en-US" sz="4400" b="1" i="0" u="none" strike="noStrike" kern="0" cap="none" spc="0" normalizeH="0" baseline="0" noProof="0" dirty="0" smtClean="0">
                <a:ln>
                  <a:noFill/>
                </a:ln>
                <a:solidFill>
                  <a:srgbClr val="2A2B6C"/>
                </a:solidFill>
                <a:effectLst/>
                <a:uLnTx/>
                <a:uFillTx/>
                <a:latin typeface="Arial" panose="020B0604020202020204" pitchFamily="34" charset="0"/>
                <a:ea typeface="+mj-ea"/>
                <a:cs typeface="Arial" panose="020B0604020202020204" pitchFamily="34" charset="0"/>
              </a:rPr>
              <a:t/>
            </a:r>
            <a:br>
              <a:rPr kumimoji="0" lang="en-US" sz="4400" b="1" i="0" u="none" strike="noStrike" kern="0" cap="none" spc="0" normalizeH="0" baseline="0" noProof="0" dirty="0" smtClean="0">
                <a:ln>
                  <a:noFill/>
                </a:ln>
                <a:solidFill>
                  <a:srgbClr val="2A2B6C"/>
                </a:solidFill>
                <a:effectLst/>
                <a:uLnTx/>
                <a:uFillTx/>
                <a:latin typeface="Arial" panose="020B0604020202020204" pitchFamily="34" charset="0"/>
                <a:ea typeface="+mj-ea"/>
                <a:cs typeface="Arial" panose="020B0604020202020204" pitchFamily="34" charset="0"/>
              </a:rPr>
            </a:br>
            <a:r>
              <a:rPr kumimoji="0" lang="en-US" sz="4400" b="1" i="0" u="none" strike="noStrike" kern="0" cap="none" spc="0" normalizeH="0" baseline="0" noProof="0" dirty="0" smtClean="0">
                <a:ln>
                  <a:noFill/>
                </a:ln>
                <a:solidFill>
                  <a:srgbClr val="2A2B6C"/>
                </a:solidFill>
                <a:effectLst/>
                <a:uLnTx/>
                <a:uFillTx/>
                <a:latin typeface="Arial" panose="020B0604020202020204" pitchFamily="34" charset="0"/>
                <a:ea typeface="+mj-ea"/>
                <a:cs typeface="Arial" panose="020B0604020202020204" pitchFamily="34" charset="0"/>
              </a:rPr>
              <a:t>People with Mental Health Challenges, Social Isolation, Loneliness &amp; Companion Animals </a:t>
            </a:r>
            <a:endParaRPr kumimoji="0" lang="en-US" sz="1800" b="0" i="0" u="none" strike="noStrike" kern="0" cap="none" spc="0" normalizeH="0" baseline="0" noProof="0" dirty="0" smtClean="0">
              <a:ln>
                <a:noFill/>
              </a:ln>
              <a:solidFill>
                <a:sysClr val="windowText" lastClr="000000"/>
              </a:solidFill>
              <a:effectLst/>
              <a:uLnTx/>
              <a:uFillTx/>
            </a:endParaRPr>
          </a:p>
        </p:txBody>
      </p:sp>
      <p:grpSp>
        <p:nvGrpSpPr>
          <p:cNvPr id="4" name="Group 3"/>
          <p:cNvGrpSpPr/>
          <p:nvPr/>
        </p:nvGrpSpPr>
        <p:grpSpPr>
          <a:xfrm>
            <a:off x="4195553" y="4256770"/>
            <a:ext cx="3825610" cy="1514699"/>
            <a:chOff x="1036732" y="0"/>
            <a:chExt cx="10442819" cy="3936886"/>
          </a:xfrm>
        </p:grpSpPr>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Tree>
    <p:extLst>
      <p:ext uri="{BB962C8B-B14F-4D97-AF65-F5344CB8AC3E}">
        <p14:creationId xmlns:p14="http://schemas.microsoft.com/office/powerpoint/2010/main" val="369256945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319" y="2041507"/>
            <a:ext cx="11051060" cy="1325563"/>
          </a:xfrm>
        </p:spPr>
        <p:txBody>
          <a:bodyPr>
            <a:noAutofit/>
          </a:bodyPr>
          <a:lstStyle/>
          <a:p>
            <a:pPr algn="ctr"/>
            <a:r>
              <a:rPr lang="en-US" b="1" dirty="0" smtClean="0">
                <a:solidFill>
                  <a:srgbClr val="2A2B6C"/>
                </a:solidFill>
                <a:latin typeface="Arial" panose="020B0604020202020204" pitchFamily="34" charset="0"/>
                <a:cs typeface="Arial" panose="020B0604020202020204" pitchFamily="34" charset="0"/>
              </a:rPr>
              <a:t>Why are Social Isolation &amp; Loneliness Particularly Problematic for People with Mental Health Challenges?</a:t>
            </a:r>
            <a:endParaRPr lang="en-US" b="1"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963828" y="1498023"/>
            <a:ext cx="10198443" cy="129266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smtClean="0">
              <a:ln>
                <a:noFill/>
              </a:ln>
              <a:solidFill>
                <a:srgbClr val="2A2B6C"/>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9849465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95" y="4092741"/>
            <a:ext cx="11051060" cy="1325563"/>
          </a:xfrm>
        </p:spPr>
        <p:txBody>
          <a:bodyPr>
            <a:noAutofit/>
          </a:bodyPr>
          <a:lstStyle/>
          <a:p>
            <a:pPr algn="ctr"/>
            <a:r>
              <a:rPr lang="en-US" b="1" dirty="0" smtClean="0">
                <a:solidFill>
                  <a:srgbClr val="2A2B6C"/>
                </a:solidFill>
                <a:latin typeface="Arial" panose="020B0604020202020204" pitchFamily="34" charset="0"/>
                <a:cs typeface="Arial" panose="020B0604020202020204" pitchFamily="34" charset="0"/>
              </a:rPr>
              <a:t>Aubrey Fine, </a:t>
            </a:r>
            <a:r>
              <a:rPr lang="en-US" b="1" dirty="0" err="1" smtClean="0">
                <a:solidFill>
                  <a:srgbClr val="2A2B6C"/>
                </a:solidFill>
                <a:latin typeface="Arial" panose="020B0604020202020204" pitchFamily="34" charset="0"/>
                <a:cs typeface="Arial" panose="020B0604020202020204" pitchFamily="34" charset="0"/>
              </a:rPr>
              <a:t>EdD</a:t>
            </a:r>
            <a:r>
              <a:rPr lang="en-US" b="1" dirty="0" smtClean="0">
                <a:solidFill>
                  <a:srgbClr val="2A2B6C"/>
                </a:solidFill>
                <a:latin typeface="Arial" panose="020B0604020202020204" pitchFamily="34" charset="0"/>
                <a:cs typeface="Arial" panose="020B0604020202020204" pitchFamily="34" charset="0"/>
              </a:rPr>
              <a:t/>
            </a:r>
            <a:br>
              <a:rPr lang="en-US" b="1" dirty="0" smtClean="0">
                <a:solidFill>
                  <a:srgbClr val="2A2B6C"/>
                </a:solidFill>
                <a:latin typeface="Arial" panose="020B0604020202020204" pitchFamily="34" charset="0"/>
                <a:cs typeface="Arial" panose="020B0604020202020204" pitchFamily="34" charset="0"/>
              </a:rPr>
            </a:br>
            <a:r>
              <a:rPr lang="en-US" dirty="0" smtClean="0">
                <a:solidFill>
                  <a:srgbClr val="2A2B6C"/>
                </a:solidFill>
                <a:latin typeface="Arial" panose="020B0604020202020204" pitchFamily="34" charset="0"/>
                <a:cs typeface="Arial" panose="020B0604020202020204" pitchFamily="34" charset="0"/>
              </a:rPr>
              <a:t>California State Polytechnic University</a:t>
            </a:r>
            <a:endParaRPr lang="en-US"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r="-2455" b="28773"/>
          <a:stretch/>
        </p:blipFill>
        <p:spPr bwMode="auto">
          <a:xfrm>
            <a:off x="4854733" y="1515225"/>
            <a:ext cx="2297184" cy="2395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02733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7" descr="bri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19200"/>
            <a:ext cx="9144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44" name="Rectangle 4"/>
          <p:cNvSpPr>
            <a:spLocks noChangeArrowheads="1"/>
          </p:cNvSpPr>
          <p:nvPr/>
        </p:nvSpPr>
        <p:spPr bwMode="auto">
          <a:xfrm>
            <a:off x="1524000" y="0"/>
            <a:ext cx="9144000" cy="2133600"/>
          </a:xfrm>
          <a:prstGeom prst="rect">
            <a:avLst/>
          </a:prstGeom>
          <a:solidFill>
            <a:schemeClr val="accent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ＭＳ Ｐゴシック" charset="0"/>
              <a:cs typeface="+mn-cs"/>
            </a:endParaRPr>
          </a:p>
        </p:txBody>
      </p:sp>
      <p:sp>
        <p:nvSpPr>
          <p:cNvPr id="215042" name="Rectangle 2"/>
          <p:cNvSpPr>
            <a:spLocks noGrp="1" noChangeArrowheads="1"/>
          </p:cNvSpPr>
          <p:nvPr>
            <p:ph type="title"/>
          </p:nvPr>
        </p:nvSpPr>
        <p:spPr>
          <a:xfrm>
            <a:off x="2438400" y="154545"/>
            <a:ext cx="7772400" cy="1932549"/>
          </a:xfrm>
        </p:spPr>
        <p:txBody>
          <a:bodyPr>
            <a:noAutofit/>
          </a:bodyPr>
          <a:lstStyle/>
          <a:p>
            <a:pPr algn="ctr" eaLnBrk="1" hangingPunct="1">
              <a:defRPr/>
            </a:pPr>
            <a:r>
              <a:rPr lang="en-US" sz="3200" b="1" dirty="0">
                <a:solidFill>
                  <a:schemeClr val="bg1"/>
                </a:solidFill>
                <a:latin typeface="Marker Felt Thin" charset="0"/>
                <a:ea typeface="Marker Felt Thin" charset="0"/>
                <a:cs typeface="Marker Felt Thin" charset="0"/>
              </a:rPr>
              <a:t>The Impact of Social Isolation and Children with </a:t>
            </a:r>
            <a:r>
              <a:rPr lang="en-US" sz="3200" b="1" dirty="0" err="1" smtClean="0">
                <a:solidFill>
                  <a:schemeClr val="bg1"/>
                </a:solidFill>
                <a:latin typeface="Marker Felt Thin" charset="0"/>
                <a:ea typeface="Marker Felt Thin" charset="0"/>
                <a:cs typeface="Marker Felt Thin" charset="0"/>
              </a:rPr>
              <a:t>DisabiLities</a:t>
            </a:r>
            <a:r>
              <a:rPr lang="en-US" sz="3200" b="1" dirty="0">
                <a:solidFill>
                  <a:schemeClr val="bg1"/>
                </a:solidFill>
                <a:latin typeface="Marker Felt Thin" charset="0"/>
                <a:ea typeface="Marker Felt Thin" charset="0"/>
                <a:cs typeface="Marker Felt Thin" charset="0"/>
              </a:rPr>
              <a:t>:</a:t>
            </a:r>
            <a:br>
              <a:rPr lang="en-US" sz="3200" b="1" dirty="0">
                <a:solidFill>
                  <a:schemeClr val="bg1"/>
                </a:solidFill>
                <a:latin typeface="Marker Felt Thin" charset="0"/>
                <a:ea typeface="Marker Felt Thin" charset="0"/>
                <a:cs typeface="Marker Felt Thin" charset="0"/>
              </a:rPr>
            </a:br>
            <a:r>
              <a:rPr lang="en-US" sz="3200" b="1" dirty="0">
                <a:solidFill>
                  <a:schemeClr val="bg1"/>
                </a:solidFill>
                <a:latin typeface="Marker Felt Thin" charset="0"/>
                <a:ea typeface="Marker Felt Thin" charset="0"/>
                <a:cs typeface="Marker Felt Thin" charset="0"/>
              </a:rPr>
              <a:t>The Role of Animal </a:t>
            </a:r>
            <a:r>
              <a:rPr lang="en-US" sz="3200" b="1" dirty="0" err="1" smtClean="0">
                <a:solidFill>
                  <a:schemeClr val="bg1"/>
                </a:solidFill>
                <a:latin typeface="Marker Felt Thin" charset="0"/>
                <a:ea typeface="Marker Felt Thin" charset="0"/>
                <a:cs typeface="Marker Felt Thin" charset="0"/>
              </a:rPr>
              <a:t>CompanioNship</a:t>
            </a:r>
            <a:r>
              <a:rPr lang="en-US" sz="3200" b="1" dirty="0">
                <a:solidFill>
                  <a:schemeClr val="bg1"/>
                </a:solidFill>
                <a:latin typeface="Marker Felt Thin" charset="0"/>
                <a:ea typeface="Marker Felt Thin" charset="0"/>
                <a:cs typeface="Marker Felt Thin" charset="0"/>
              </a:rPr>
              <a:t/>
            </a:r>
            <a:br>
              <a:rPr lang="en-US" sz="3200" b="1" dirty="0">
                <a:solidFill>
                  <a:schemeClr val="bg1"/>
                </a:solidFill>
                <a:latin typeface="Marker Felt Thin" charset="0"/>
                <a:ea typeface="Marker Felt Thin" charset="0"/>
                <a:cs typeface="Marker Felt Thin" charset="0"/>
              </a:rPr>
            </a:br>
            <a:endParaRPr lang="en-US" sz="2800" dirty="0">
              <a:solidFill>
                <a:schemeClr val="bg1"/>
              </a:solidFill>
              <a:latin typeface="Marker Felt Thin" charset="0"/>
              <a:ea typeface="Marker Felt Thin" charset="0"/>
              <a:cs typeface="Marker Felt Thin" charset="0"/>
            </a:endParaRPr>
          </a:p>
        </p:txBody>
      </p:sp>
      <p:pic>
        <p:nvPicPr>
          <p:cNvPr id="6" name="Content Placeholder 4">
            <a:extLst>
              <a:ext uri="{FF2B5EF4-FFF2-40B4-BE49-F238E27FC236}">
                <a16:creationId xmlns:a16="http://schemas.microsoft.com/office/drawing/2014/main" id="{EF2951CF-35C6-472D-81E4-F5557941F4BF}"/>
              </a:ext>
            </a:extLst>
          </p:cNvPr>
          <p:cNvPicPr>
            <a:picLocks noGrp="1" noChangeAspect="1"/>
          </p:cNvPicPr>
          <p:nvPr>
            <p:ph idx="4294967295"/>
          </p:nvPr>
        </p:nvPicPr>
        <p:blipFill>
          <a:blip r:embed="rId3"/>
          <a:stretch>
            <a:fillRect/>
          </a:stretch>
        </p:blipFill>
        <p:spPr>
          <a:xfrm>
            <a:off x="2047739" y="2437395"/>
            <a:ext cx="5000625" cy="3305175"/>
          </a:xfrm>
          <a:prstGeom prst="rect">
            <a:avLst/>
          </a:prstGeom>
        </p:spPr>
      </p:pic>
      <p:pic>
        <p:nvPicPr>
          <p:cNvPr id="3" name="Picture 2" descr="A person sitting on a bench with a dog&#10;&#10;Description automatically generated">
            <a:extLst>
              <a:ext uri="{FF2B5EF4-FFF2-40B4-BE49-F238E27FC236}">
                <a16:creationId xmlns:a16="http://schemas.microsoft.com/office/drawing/2014/main" id="{906D747B-6BB9-2643-BC6A-2BDF6E41AC8E}"/>
              </a:ext>
            </a:extLst>
          </p:cNvPr>
          <p:cNvPicPr>
            <a:picLocks noChangeAspect="1"/>
          </p:cNvPicPr>
          <p:nvPr/>
        </p:nvPicPr>
        <p:blipFill>
          <a:blip r:embed="rId4"/>
          <a:stretch>
            <a:fillRect/>
          </a:stretch>
        </p:blipFill>
        <p:spPr>
          <a:xfrm>
            <a:off x="7572103" y="4724401"/>
            <a:ext cx="2811278" cy="18727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9745060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FBAA62-A13E-F240-BBF8-B5EFB339C915}"/>
              </a:ext>
            </a:extLst>
          </p:cNvPr>
          <p:cNvSpPr>
            <a:spLocks noGrp="1"/>
          </p:cNvSpPr>
          <p:nvPr>
            <p:ph type="title"/>
          </p:nvPr>
        </p:nvSpPr>
        <p:spPr>
          <a:xfrm>
            <a:off x="8036041" y="618518"/>
            <a:ext cx="3281003" cy="1113463"/>
          </a:xfrm>
        </p:spPr>
        <p:txBody>
          <a:bodyPr vert="horz" lIns="91440" tIns="45720" rIns="91440" bIns="45720" rtlCol="0" anchor="b">
            <a:normAutofit fontScale="90000"/>
          </a:bodyPr>
          <a:lstStyle/>
          <a:p>
            <a:pPr lvl="0"/>
            <a:r>
              <a:rPr lang="en-US" sz="2800" b="1">
                <a:latin typeface="Marker Felt Thin" panose="02000400000000000000" pitchFamily="2" charset="77"/>
              </a:rPr>
              <a:t>social isolation and loneliness:</a:t>
            </a:r>
            <a:br>
              <a:rPr lang="en-US" sz="2800" b="1">
                <a:latin typeface="Marker Felt Thin" panose="02000400000000000000" pitchFamily="2" charset="77"/>
              </a:rPr>
            </a:br>
            <a:r>
              <a:rPr lang="en-US" sz="2000" b="1">
                <a:latin typeface="Marker Felt Thin" panose="02000400000000000000" pitchFamily="2" charset="77"/>
              </a:rPr>
              <a:t>Working Definitions</a:t>
            </a:r>
          </a:p>
        </p:txBody>
      </p:sp>
      <p:pic>
        <p:nvPicPr>
          <p:cNvPr id="11" name="Google Shape;119;p18">
            <a:extLst>
              <a:ext uri="{FF2B5EF4-FFF2-40B4-BE49-F238E27FC236}">
                <a16:creationId xmlns:a16="http://schemas.microsoft.com/office/drawing/2014/main" id="{088AA630-FBFA-F645-BC46-BBB70916EAA3}"/>
              </a:ext>
            </a:extLst>
          </p:cNvPr>
          <p:cNvPicPr preferRelativeResize="0">
            <a:picLocks noGrp="1"/>
          </p:cNvPicPr>
          <p:nvPr>
            <p:ph idx="4294967295"/>
          </p:nvPr>
        </p:nvPicPr>
        <p:blipFill rotWithShape="1">
          <a:blip r:embed="rId2">
            <a:extLst/>
          </a:blip>
          <a:srcRect l="14797" r="14804"/>
          <a:stretch/>
        </p:blipFill>
        <p:spPr>
          <a:xfrm>
            <a:off x="1118988" y="1172163"/>
            <a:ext cx="6112382" cy="4508213"/>
          </a:xfrm>
          <a:prstGeom prst="rect">
            <a:avLst/>
          </a:prstGeom>
          <a:noFill/>
        </p:spPr>
      </p:pic>
      <p:sp>
        <p:nvSpPr>
          <p:cNvPr id="10" name="Text Placeholder 9">
            <a:extLst>
              <a:ext uri="{FF2B5EF4-FFF2-40B4-BE49-F238E27FC236}">
                <a16:creationId xmlns:a16="http://schemas.microsoft.com/office/drawing/2014/main" id="{768552AF-6BFA-374B-9187-00342A5EC164}"/>
              </a:ext>
            </a:extLst>
          </p:cNvPr>
          <p:cNvSpPr>
            <a:spLocks noGrp="1"/>
          </p:cNvSpPr>
          <p:nvPr>
            <p:ph type="body" sz="half" idx="2"/>
          </p:nvPr>
        </p:nvSpPr>
        <p:spPr>
          <a:xfrm>
            <a:off x="8036041" y="2249487"/>
            <a:ext cx="3281004" cy="3541714"/>
          </a:xfrm>
        </p:spPr>
        <p:txBody>
          <a:bodyPr vert="horz" lIns="91440" tIns="45720" rIns="91440" bIns="45720" rtlCol="0">
            <a:normAutofit fontScale="85000" lnSpcReduction="10000"/>
          </a:bodyPr>
          <a:lstStyle/>
          <a:p>
            <a:pPr indent="-228600">
              <a:buFont typeface="Arial" panose="020B0604020202020204" pitchFamily="34" charset="0"/>
              <a:buChar char="•"/>
            </a:pPr>
            <a:r>
              <a:rPr lang="en-US" sz="1800" b="1" cap="all">
                <a:latin typeface="Comic Sans MS" panose="030F0902030302020204" pitchFamily="66" charset="0"/>
              </a:rPr>
              <a:t>Social isolation </a:t>
            </a:r>
            <a:r>
              <a:rPr lang="en-US" sz="1800" cap="all">
                <a:latin typeface="Comic Sans MS" panose="030F0902030302020204" pitchFamily="66" charset="0"/>
              </a:rPr>
              <a:t>is a paucity or minimal social contact with others; such as family or community </a:t>
            </a:r>
            <a:br>
              <a:rPr lang="en-US" sz="1800" cap="all">
                <a:latin typeface="Comic Sans MS" panose="030F0902030302020204" pitchFamily="66" charset="0"/>
              </a:rPr>
            </a:br>
            <a:r>
              <a:rPr lang="en-US" sz="1800" cap="all">
                <a:latin typeface="Comic Sans MS" panose="030F0902030302020204" pitchFamily="66" charset="0"/>
              </a:rPr>
              <a:t>differs from </a:t>
            </a:r>
            <a:endParaRPr lang="en-US" sz="1800">
              <a:latin typeface="Comic Sans MS" panose="030F0902030302020204" pitchFamily="66" charset="0"/>
            </a:endParaRPr>
          </a:p>
          <a:p>
            <a:pPr indent="-228600">
              <a:buFont typeface="Arial" panose="020B0604020202020204" pitchFamily="34" charset="0"/>
              <a:buChar char="•"/>
            </a:pPr>
            <a:r>
              <a:rPr lang="en-US" sz="1800" b="1" cap="all">
                <a:latin typeface="Comic Sans MS" panose="030F0902030302020204" pitchFamily="66" charset="0"/>
              </a:rPr>
              <a:t>loneliness</a:t>
            </a:r>
            <a:r>
              <a:rPr lang="en-US" sz="1800" cap="all">
                <a:latin typeface="Comic Sans MS" panose="030F0902030302020204" pitchFamily="66" charset="0"/>
              </a:rPr>
              <a:t>, </a:t>
            </a:r>
          </a:p>
          <a:p>
            <a:r>
              <a:rPr lang="en-US" sz="1800" cap="all"/>
              <a:t> </a:t>
            </a:r>
            <a:r>
              <a:rPr lang="en-US" sz="1800" cap="all">
                <a:latin typeface="Comic Sans MS" panose="030F0902030302020204" pitchFamily="66" charset="0"/>
              </a:rPr>
              <a:t>which reflects a state of distress due to self perceptions of being lonely or not belonging  </a:t>
            </a:r>
            <a:r>
              <a:rPr lang="en-US" sz="1800" cap="all" baseline="-25000">
                <a:latin typeface="Comic Sans MS" panose="030F0902030302020204" pitchFamily="66" charset="0"/>
              </a:rPr>
              <a:t>1</a:t>
            </a:r>
            <a:br>
              <a:rPr lang="en-US" sz="1800" cap="all" baseline="-25000">
                <a:latin typeface="Comic Sans MS" panose="030F0902030302020204" pitchFamily="66" charset="0"/>
              </a:rPr>
            </a:br>
            <a:endParaRPr lang="en-US" sz="1800">
              <a:latin typeface="Comic Sans MS" panose="030F0902030302020204" pitchFamily="66" charset="0"/>
            </a:endParaRPr>
          </a:p>
        </p:txBody>
      </p:sp>
    </p:spTree>
    <p:extLst>
      <p:ext uri="{BB962C8B-B14F-4D97-AF65-F5344CB8AC3E}">
        <p14:creationId xmlns:p14="http://schemas.microsoft.com/office/powerpoint/2010/main" val="29188219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1545771"/>
          </a:xfrm>
        </p:spPr>
        <p:txBody>
          <a:bodyPr/>
          <a:lstStyle/>
          <a:p>
            <a:r>
              <a:rPr lang="en-US" dirty="0" smtClean="0">
                <a:latin typeface="Marker Felt Thin" charset="0"/>
                <a:ea typeface="Marker Felt Thin" charset="0"/>
                <a:cs typeface="Marker Felt Thin" charset="0"/>
              </a:rPr>
              <a:t>Understanding the real Human Casualty of Isolation and loneliness</a:t>
            </a:r>
            <a:endParaRPr lang="en-US" dirty="0">
              <a:latin typeface="Marker Felt Thin" charset="0"/>
              <a:ea typeface="Marker Felt Thin" charset="0"/>
              <a:cs typeface="Marker Felt Thin" charset="0"/>
            </a:endParaRPr>
          </a:p>
        </p:txBody>
      </p:sp>
      <p:sp>
        <p:nvSpPr>
          <p:cNvPr id="6" name="Text Placeholder 5"/>
          <p:cNvSpPr>
            <a:spLocks noGrp="1"/>
          </p:cNvSpPr>
          <p:nvPr>
            <p:ph type="body" sz="half" idx="13"/>
          </p:nvPr>
        </p:nvSpPr>
        <p:spPr/>
        <p:txBody>
          <a:bodyPr/>
          <a:lstStyle/>
          <a:p>
            <a:endParaRPr lang="en-US" dirty="0"/>
          </a:p>
        </p:txBody>
      </p:sp>
      <p:sp>
        <p:nvSpPr>
          <p:cNvPr id="5" name="Text Placeholder 4"/>
          <p:cNvSpPr>
            <a:spLocks noGrp="1"/>
          </p:cNvSpPr>
          <p:nvPr>
            <p:ph type="body" sz="half" idx="2"/>
          </p:nvPr>
        </p:nvSpPr>
        <p:spPr/>
        <p:txBody>
          <a:bodyPr/>
          <a:lstStyle/>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5428" y="2143547"/>
            <a:ext cx="3471636" cy="4458497"/>
          </a:xfrm>
          <a:prstGeom prst="rect">
            <a:avLst/>
          </a:prstGeom>
        </p:spPr>
      </p:pic>
    </p:spTree>
    <p:extLst>
      <p:ext uri="{BB962C8B-B14F-4D97-AF65-F5344CB8AC3E}">
        <p14:creationId xmlns:p14="http://schemas.microsoft.com/office/powerpoint/2010/main" val="145928665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D0B72-A382-F54C-8023-738F8757516D}"/>
              </a:ext>
            </a:extLst>
          </p:cNvPr>
          <p:cNvSpPr>
            <a:spLocks noGrp="1"/>
          </p:cNvSpPr>
          <p:nvPr>
            <p:ph type="title"/>
          </p:nvPr>
        </p:nvSpPr>
        <p:spPr>
          <a:xfrm>
            <a:off x="1141413" y="618518"/>
            <a:ext cx="9905998" cy="1478570"/>
          </a:xfrm>
        </p:spPr>
        <p:txBody>
          <a:bodyPr vert="horz" lIns="91440" tIns="45720" rIns="91440" bIns="45720" rtlCol="0" anchor="ctr">
            <a:normAutofit/>
          </a:bodyPr>
          <a:lstStyle/>
          <a:p>
            <a:pPr algn="ctr"/>
            <a:r>
              <a:rPr lang="en-US" dirty="0">
                <a:latin typeface="Marker Felt Thin" panose="02000400000000000000" pitchFamily="2" charset="77"/>
              </a:rPr>
              <a:t>Consequences of Childhood and Adolescent Isolation and Loneliness</a:t>
            </a:r>
          </a:p>
        </p:txBody>
      </p:sp>
      <p:sp>
        <p:nvSpPr>
          <p:cNvPr id="4" name="Content Placeholder 3">
            <a:extLst>
              <a:ext uri="{FF2B5EF4-FFF2-40B4-BE49-F238E27FC236}">
                <a16:creationId xmlns:a16="http://schemas.microsoft.com/office/drawing/2014/main" id="{871F76F6-4BC2-2D48-9C9C-8BC72FBFEFFA}"/>
              </a:ext>
            </a:extLst>
          </p:cNvPr>
          <p:cNvSpPr>
            <a:spLocks noGrp="1"/>
          </p:cNvSpPr>
          <p:nvPr>
            <p:ph sz="half" idx="4294967295"/>
          </p:nvPr>
        </p:nvSpPr>
        <p:spPr>
          <a:xfrm>
            <a:off x="1141412" y="2226657"/>
            <a:ext cx="4844521" cy="4369406"/>
          </a:xfrm>
          <a:prstGeom prst="rect">
            <a:avLst/>
          </a:prstGeom>
        </p:spPr>
        <p:txBody>
          <a:bodyPr vert="horz" lIns="91440" tIns="45720" rIns="91440" bIns="45720" rtlCol="0" anchor="ctr">
            <a:normAutofit fontScale="85000" lnSpcReduction="10000"/>
          </a:bodyPr>
          <a:lstStyle/>
          <a:p>
            <a:pPr marL="457200" lvl="0">
              <a:lnSpc>
                <a:spcPct val="110000"/>
              </a:lnSpc>
              <a:spcBef>
                <a:spcPts val="0"/>
              </a:spcBef>
            </a:pPr>
            <a:r>
              <a:rPr lang="en-US" sz="1700" b="1" dirty="0">
                <a:latin typeface="Comic Sans MS" panose="030F0902030302020204" pitchFamily="66" charset="0"/>
              </a:rPr>
              <a:t>More likely to experience poor school adjustment </a:t>
            </a:r>
            <a:r>
              <a:rPr lang="en-US" sz="1700" b="1" baseline="-25000" dirty="0">
                <a:latin typeface="Comic Sans MS" panose="030F0902030302020204" pitchFamily="66" charset="0"/>
              </a:rPr>
              <a:t>4</a:t>
            </a:r>
          </a:p>
          <a:p>
            <a:pPr marL="914400" lvl="1">
              <a:lnSpc>
                <a:spcPct val="110000"/>
              </a:lnSpc>
              <a:spcBef>
                <a:spcPts val="0"/>
              </a:spcBef>
            </a:pPr>
            <a:r>
              <a:rPr lang="en-US" sz="1700" b="1" dirty="0">
                <a:latin typeface="Comic Sans MS" panose="030F0902030302020204" pitchFamily="66" charset="0"/>
              </a:rPr>
              <a:t>Problematic behavior </a:t>
            </a:r>
            <a:endParaRPr lang="en-US" sz="1700" b="1" baseline="-25000" dirty="0">
              <a:latin typeface="Comic Sans MS" panose="030F0902030302020204" pitchFamily="66" charset="0"/>
            </a:endParaRPr>
          </a:p>
          <a:p>
            <a:pPr marL="457200" lvl="0">
              <a:lnSpc>
                <a:spcPct val="110000"/>
              </a:lnSpc>
              <a:spcBef>
                <a:spcPts val="0"/>
              </a:spcBef>
            </a:pPr>
            <a:r>
              <a:rPr lang="en-US" sz="1700" b="1" dirty="0">
                <a:latin typeface="Comic Sans MS" panose="030F0902030302020204" pitchFamily="66" charset="0"/>
              </a:rPr>
              <a:t>Mental health problems</a:t>
            </a:r>
          </a:p>
          <a:p>
            <a:pPr marL="914400" lvl="1">
              <a:lnSpc>
                <a:spcPct val="110000"/>
              </a:lnSpc>
              <a:spcBef>
                <a:spcPts val="0"/>
              </a:spcBef>
            </a:pPr>
            <a:r>
              <a:rPr lang="en-US" sz="1700" b="1" dirty="0">
                <a:latin typeface="Comic Sans MS" panose="030F0902030302020204" pitchFamily="66" charset="0"/>
              </a:rPr>
              <a:t>Depression </a:t>
            </a:r>
            <a:r>
              <a:rPr lang="en-US" sz="1000" b="1" dirty="0">
                <a:latin typeface="Comic Sans MS" panose="030F0902030302020204" pitchFamily="66" charset="0"/>
              </a:rPr>
              <a:t>2</a:t>
            </a:r>
            <a:r>
              <a:rPr lang="en-US" sz="1700" b="1" dirty="0">
                <a:latin typeface="Comic Sans MS" panose="030F0902030302020204" pitchFamily="66" charset="0"/>
              </a:rPr>
              <a:t> </a:t>
            </a:r>
          </a:p>
          <a:p>
            <a:pPr marL="914400" lvl="1">
              <a:lnSpc>
                <a:spcPct val="110000"/>
              </a:lnSpc>
              <a:spcBef>
                <a:spcPts val="0"/>
              </a:spcBef>
            </a:pPr>
            <a:r>
              <a:rPr lang="en-US" sz="1700" b="1" dirty="0">
                <a:latin typeface="Comic Sans MS" panose="030F0902030302020204" pitchFamily="66" charset="0"/>
              </a:rPr>
              <a:t>Anxiety </a:t>
            </a:r>
            <a:r>
              <a:rPr lang="en-US" sz="1700" b="1" baseline="-25000" dirty="0">
                <a:latin typeface="Comic Sans MS" panose="030F0902030302020204" pitchFamily="66" charset="0"/>
              </a:rPr>
              <a:t>5</a:t>
            </a:r>
          </a:p>
          <a:p>
            <a:pPr marL="914400" lvl="1">
              <a:lnSpc>
                <a:spcPct val="110000"/>
              </a:lnSpc>
              <a:spcBef>
                <a:spcPts val="0"/>
              </a:spcBef>
            </a:pPr>
            <a:r>
              <a:rPr lang="en-US" sz="1700" b="1" dirty="0">
                <a:latin typeface="Comic Sans MS" panose="030F0902030302020204" pitchFamily="66" charset="0"/>
              </a:rPr>
              <a:t>Increase in externalized Behavior problems </a:t>
            </a:r>
            <a:r>
              <a:rPr lang="en-US" sz="1050" b="1" baseline="-25000" dirty="0">
                <a:latin typeface="Comic Sans MS" panose="030F0902030302020204" pitchFamily="66" charset="0"/>
              </a:rPr>
              <a:t>(</a:t>
            </a:r>
            <a:r>
              <a:rPr lang="en-US" sz="1050" b="1" dirty="0">
                <a:solidFill>
                  <a:srgbClr val="1A1A1A"/>
                </a:solidFill>
                <a:latin typeface="Comic Sans MS" panose="030F0902030302020204" pitchFamily="66" charset="0"/>
              </a:rPr>
              <a:t>disobeying rules, and physical aggression)</a:t>
            </a:r>
          </a:p>
          <a:p>
            <a:pPr marL="914400" lvl="1">
              <a:lnSpc>
                <a:spcPct val="110000"/>
              </a:lnSpc>
              <a:spcBef>
                <a:spcPts val="0"/>
              </a:spcBef>
            </a:pPr>
            <a:r>
              <a:rPr lang="en-US" sz="1600" b="1" dirty="0">
                <a:solidFill>
                  <a:srgbClr val="1A1A1A"/>
                </a:solidFill>
                <a:latin typeface="Comic Sans MS" panose="030F0902030302020204" pitchFamily="66" charset="0"/>
              </a:rPr>
              <a:t>Increase in unhealthy Internalized Behaviors (</a:t>
            </a:r>
            <a:r>
              <a:rPr lang="en-US" sz="1100" b="1" dirty="0">
                <a:solidFill>
                  <a:srgbClr val="1A1A1A"/>
                </a:solidFill>
                <a:latin typeface="Comic Sans MS" panose="030F0902030302020204" pitchFamily="66" charset="0"/>
              </a:rPr>
              <a:t>fearfulness, social withdrawal)</a:t>
            </a:r>
          </a:p>
          <a:p>
            <a:pPr marL="914400" lvl="1">
              <a:lnSpc>
                <a:spcPct val="110000"/>
              </a:lnSpc>
              <a:spcBef>
                <a:spcPts val="0"/>
              </a:spcBef>
            </a:pPr>
            <a:r>
              <a:rPr lang="en-US" sz="1600" b="1" dirty="0">
                <a:solidFill>
                  <a:srgbClr val="1A1A1A"/>
                </a:solidFill>
                <a:latin typeface="Comic Sans MS" panose="030F0902030302020204" pitchFamily="66" charset="0"/>
              </a:rPr>
              <a:t>Negative self –worth </a:t>
            </a:r>
          </a:p>
          <a:p>
            <a:pPr marL="914400" lvl="1">
              <a:lnSpc>
                <a:spcPct val="110000"/>
              </a:lnSpc>
              <a:spcBef>
                <a:spcPts val="0"/>
              </a:spcBef>
            </a:pPr>
            <a:endParaRPr lang="en-US" sz="1050" b="1" baseline="-25000" dirty="0">
              <a:latin typeface="Comic Sans MS" panose="030F0902030302020204" pitchFamily="66" charset="0"/>
            </a:endParaRPr>
          </a:p>
          <a:p>
            <a:pPr marL="457200" lvl="0">
              <a:lnSpc>
                <a:spcPct val="110000"/>
              </a:lnSpc>
              <a:spcBef>
                <a:spcPts val="0"/>
              </a:spcBef>
            </a:pPr>
            <a:r>
              <a:rPr lang="en-US" sz="1700" b="1" dirty="0">
                <a:latin typeface="Comic Sans MS" panose="030F0902030302020204" pitchFamily="66" charset="0"/>
              </a:rPr>
              <a:t>Physical health problems late in life </a:t>
            </a:r>
          </a:p>
          <a:p>
            <a:pPr marL="457200">
              <a:lnSpc>
                <a:spcPct val="110000"/>
              </a:lnSpc>
              <a:spcBef>
                <a:spcPts val="0"/>
              </a:spcBef>
            </a:pPr>
            <a:r>
              <a:rPr lang="en-US" sz="1700" b="1" dirty="0">
                <a:latin typeface="Comic Sans MS" panose="030F0902030302020204" pitchFamily="66" charset="0"/>
              </a:rPr>
              <a:t>Mortality </a:t>
            </a:r>
            <a:r>
              <a:rPr lang="en-US" sz="1700" b="1" baseline="-25000" dirty="0">
                <a:latin typeface="Comic Sans MS" panose="030F0902030302020204" pitchFamily="66" charset="0"/>
              </a:rPr>
              <a:t>7 and 3</a:t>
            </a:r>
          </a:p>
          <a:p>
            <a:pPr marL="971550" lvl="1" indent="-285750">
              <a:lnSpc>
                <a:spcPct val="110000"/>
              </a:lnSpc>
              <a:spcBef>
                <a:spcPts val="0"/>
              </a:spcBef>
            </a:pPr>
            <a:r>
              <a:rPr lang="en-US" sz="1700" b="1" dirty="0">
                <a:latin typeface="Comic Sans MS" panose="030F0902030302020204" pitchFamily="66" charset="0"/>
              </a:rPr>
              <a:t>Altered cardiovascular activity </a:t>
            </a:r>
          </a:p>
          <a:p>
            <a:pPr marL="914400" lvl="1">
              <a:lnSpc>
                <a:spcPct val="110000"/>
              </a:lnSpc>
              <a:spcBef>
                <a:spcPts val="0"/>
              </a:spcBef>
            </a:pPr>
            <a:r>
              <a:rPr lang="en-US" sz="1700" b="1" dirty="0">
                <a:latin typeface="Comic Sans MS" panose="030F0902030302020204" pitchFamily="66" charset="0"/>
              </a:rPr>
              <a:t>Hypertension </a:t>
            </a:r>
          </a:p>
          <a:p>
            <a:pPr marL="914400" lvl="1">
              <a:lnSpc>
                <a:spcPct val="110000"/>
              </a:lnSpc>
              <a:spcBef>
                <a:spcPts val="0"/>
              </a:spcBef>
            </a:pPr>
            <a:r>
              <a:rPr lang="en-US" sz="1600" b="1" dirty="0">
                <a:latin typeface="Comic Sans MS" panose="030F0902030302020204" pitchFamily="66" charset="0"/>
              </a:rPr>
              <a:t>Acceleration of Atherosclerosis</a:t>
            </a:r>
          </a:p>
          <a:p>
            <a:pPr lvl="1" indent="0">
              <a:lnSpc>
                <a:spcPct val="110000"/>
              </a:lnSpc>
              <a:spcBef>
                <a:spcPts val="0"/>
              </a:spcBef>
              <a:buNone/>
            </a:pPr>
            <a:endParaRPr lang="en-US" sz="1600" b="1" dirty="0">
              <a:latin typeface="Comic Sans MS" panose="030F0902030302020204" pitchFamily="66" charset="0"/>
            </a:endParaRPr>
          </a:p>
          <a:p>
            <a:pPr marL="914400" lvl="1">
              <a:lnSpc>
                <a:spcPct val="110000"/>
              </a:lnSpc>
              <a:spcBef>
                <a:spcPts val="0"/>
              </a:spcBef>
            </a:pPr>
            <a:endParaRPr lang="en-US" sz="1700" b="1" dirty="0">
              <a:latin typeface="Comic Sans MS" panose="030F0902030302020204" pitchFamily="66" charset="0"/>
            </a:endParaRPr>
          </a:p>
          <a:p>
            <a:pPr>
              <a:lnSpc>
                <a:spcPct val="110000"/>
              </a:lnSpc>
            </a:pPr>
            <a:endParaRPr lang="en-US" sz="1700" dirty="0"/>
          </a:p>
        </p:txBody>
      </p:sp>
      <p:pic>
        <p:nvPicPr>
          <p:cNvPr id="6" name="Google Shape;134;p20">
            <a:extLst>
              <a:ext uri="{FF2B5EF4-FFF2-40B4-BE49-F238E27FC236}">
                <a16:creationId xmlns:a16="http://schemas.microsoft.com/office/drawing/2014/main" id="{9E880155-F1F7-CB44-8BF9-67099CEAB840}"/>
              </a:ext>
            </a:extLst>
          </p:cNvPr>
          <p:cNvPicPr preferRelativeResize="0">
            <a:picLocks noGrp="1"/>
          </p:cNvPicPr>
          <p:nvPr>
            <p:ph sz="half" idx="4294967295"/>
          </p:nvPr>
        </p:nvPicPr>
        <p:blipFill rotWithShape="1">
          <a:blip r:embed="rId2">
            <a:extLst/>
          </a:blip>
          <a:srcRect t="1170" r="3" b="3"/>
          <a:stretch/>
        </p:blipFill>
        <p:spPr>
          <a:xfrm>
            <a:off x="7215295" y="2222771"/>
            <a:ext cx="4655075" cy="30478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387C1A19-7FB7-5043-8723-6455EE556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8971" y="5404845"/>
            <a:ext cx="2435334" cy="13433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101176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438" y="240600"/>
            <a:ext cx="10515600" cy="1325563"/>
          </a:xfrm>
        </p:spPr>
        <p:txBody>
          <a:bodyPr>
            <a:normAutofit/>
          </a:bodyPr>
          <a:lstStyle/>
          <a:p>
            <a:pPr algn="ctr"/>
            <a:r>
              <a:rPr lang="en-US" sz="4000" b="1" dirty="0" smtClean="0">
                <a:solidFill>
                  <a:srgbClr val="2A2B6C"/>
                </a:solidFill>
                <a:latin typeface="Arial" panose="020B0604020202020204" pitchFamily="34" charset="0"/>
                <a:cs typeface="Arial" panose="020B0604020202020204" pitchFamily="34" charset="0"/>
              </a:rPr>
              <a:t>Health Impacts of Social Isolation and Loneliness</a:t>
            </a:r>
            <a:endParaRPr lang="en-US" sz="4000" b="1"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27222" y="1802823"/>
            <a:ext cx="11154032" cy="4001095"/>
          </a:xfrm>
          <a:prstGeom prst="rect">
            <a:avLst/>
          </a:prstGeom>
          <a:noFill/>
        </p:spPr>
        <p:txBody>
          <a:bodyPr wrap="square" rtlCol="0">
            <a:spAutoFit/>
          </a:bodyPr>
          <a:lstStyle/>
          <a:p>
            <a:pPr marL="285750" lvl="0" indent="-285750">
              <a:buFont typeface="Wingdings" panose="05000000000000000000" pitchFamily="2" charset="2"/>
              <a:buChar char="Ø"/>
            </a:pPr>
            <a:r>
              <a:rPr lang="en-US" b="1" dirty="0">
                <a:solidFill>
                  <a:srgbClr val="2A2B6C"/>
                </a:solidFill>
                <a:latin typeface="Arial" panose="020B0604020202020204" pitchFamily="34" charset="0"/>
                <a:cs typeface="Arial" panose="020B0604020202020204" pitchFamily="34" charset="0"/>
              </a:rPr>
              <a:t>Loneliness is a major risk factor for depression</a:t>
            </a:r>
            <a:r>
              <a:rPr lang="en-US" dirty="0">
                <a:solidFill>
                  <a:srgbClr val="2A2B6C"/>
                </a:solidFill>
                <a:latin typeface="Arial" panose="020B0604020202020204" pitchFamily="34" charset="0"/>
                <a:cs typeface="Arial" panose="020B0604020202020204" pitchFamily="34" charset="0"/>
              </a:rPr>
              <a:t>, which accelerates decline and increases mortality</a:t>
            </a:r>
            <a:r>
              <a:rPr lang="en-US" dirty="0" smtClean="0">
                <a:solidFill>
                  <a:srgbClr val="2A2B6C"/>
                </a:solidFill>
                <a:latin typeface="Arial" panose="020B0604020202020204" pitchFamily="34" charset="0"/>
                <a:cs typeface="Arial" panose="020B0604020202020204" pitchFamily="34" charset="0"/>
              </a:rPr>
              <a:t>.</a:t>
            </a:r>
          </a:p>
          <a:p>
            <a:pPr marL="285750" lvl="0" indent="-285750">
              <a:buFont typeface="Wingdings" panose="05000000000000000000" pitchFamily="2" charset="2"/>
              <a:buChar char="Ø"/>
            </a:pPr>
            <a:endParaRPr lang="en-US" dirty="0">
              <a:solidFill>
                <a:srgbClr val="2A2B6C"/>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Ø"/>
            </a:pPr>
            <a:r>
              <a:rPr lang="en-US" dirty="0">
                <a:solidFill>
                  <a:srgbClr val="2A2B6C"/>
                </a:solidFill>
                <a:latin typeface="Arial" panose="020B0604020202020204" pitchFamily="34" charset="0"/>
                <a:cs typeface="Arial" panose="020B0604020202020204" pitchFamily="34" charset="0"/>
              </a:rPr>
              <a:t>The strength of social isolation as a predictor of mortality is similar to that of well-documented clinical risk factors, such as smoking and high blood pressure.</a:t>
            </a:r>
          </a:p>
          <a:p>
            <a:pPr marL="285750" lvl="0" indent="-285750">
              <a:buFont typeface="Wingdings" panose="05000000000000000000" pitchFamily="2" charset="2"/>
              <a:buChar char="Ø"/>
            </a:pPr>
            <a:endParaRPr lang="en-US" dirty="0" smtClean="0">
              <a:solidFill>
                <a:srgbClr val="2A2B6C"/>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Ø"/>
            </a:pPr>
            <a:r>
              <a:rPr lang="en-US" dirty="0" smtClean="0">
                <a:solidFill>
                  <a:srgbClr val="2A2B6C"/>
                </a:solidFill>
                <a:latin typeface="Arial" panose="020B0604020202020204" pitchFamily="34" charset="0"/>
                <a:cs typeface="Arial" panose="020B0604020202020204" pitchFamily="34" charset="0"/>
              </a:rPr>
              <a:t>Research </a:t>
            </a:r>
            <a:r>
              <a:rPr lang="en-US" dirty="0">
                <a:solidFill>
                  <a:srgbClr val="2A2B6C"/>
                </a:solidFill>
                <a:latin typeface="Arial" panose="020B0604020202020204" pitchFamily="34" charset="0"/>
                <a:cs typeface="Arial" panose="020B0604020202020204" pitchFamily="34" charset="0"/>
              </a:rPr>
              <a:t>indicates that loneliness is a risk factor for, and may contribute to, </a:t>
            </a:r>
            <a:r>
              <a:rPr lang="en-US" b="1" dirty="0">
                <a:solidFill>
                  <a:srgbClr val="2A2B6C"/>
                </a:solidFill>
                <a:latin typeface="Arial" panose="020B0604020202020204" pitchFamily="34" charset="0"/>
                <a:cs typeface="Arial" panose="020B0604020202020204" pitchFamily="34" charset="0"/>
              </a:rPr>
              <a:t>poorer overall cognitive performance, faster cognitive decline, poorer executive functioning, increased negativity and depressive cognition, heightened sensitivity to social threats</a:t>
            </a:r>
            <a:r>
              <a:rPr lang="en-US" dirty="0">
                <a:solidFill>
                  <a:srgbClr val="2A2B6C"/>
                </a:solidFill>
                <a:latin typeface="Arial" panose="020B0604020202020204" pitchFamily="34" charset="0"/>
                <a:cs typeface="Arial" panose="020B0604020202020204" pitchFamily="34" charset="0"/>
              </a:rPr>
              <a:t>, a confirmatory bias in social cognition that is self-protective and paradoxically self-defeating.</a:t>
            </a:r>
          </a:p>
          <a:p>
            <a:endParaRPr lang="en-US" dirty="0" smtClean="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dirty="0" smtClean="0">
                <a:solidFill>
                  <a:srgbClr val="2A2B6C"/>
                </a:solidFill>
                <a:latin typeface="Arial" panose="020B0604020202020204" pitchFamily="34" charset="0"/>
                <a:cs typeface="Arial" panose="020B0604020202020204" pitchFamily="34" charset="0"/>
              </a:rPr>
              <a:t>Social </a:t>
            </a:r>
            <a:r>
              <a:rPr lang="en-US" dirty="0">
                <a:solidFill>
                  <a:srgbClr val="2A2B6C"/>
                </a:solidFill>
                <a:latin typeface="Arial" panose="020B0604020202020204" pitchFamily="34" charset="0"/>
                <a:cs typeface="Arial" panose="020B0604020202020204" pitchFamily="34" charset="0"/>
              </a:rPr>
              <a:t>relationships – both quantity and quality – affect mental and physical health. Adults who are more socially connected are healthier and live longer than their more isolated peers. </a:t>
            </a:r>
          </a:p>
          <a:p>
            <a:pPr marL="285750" indent="-285750">
              <a:buFont typeface="Wingdings" panose="05000000000000000000" pitchFamily="2" charset="2"/>
              <a:buChar char="Ø"/>
            </a:pPr>
            <a:endParaRPr lang="en-US" dirty="0">
              <a:solidFill>
                <a:srgbClr val="2A2B6C"/>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2000" dirty="0">
              <a:solidFill>
                <a:srgbClr val="2A2B6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502347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0EAE7-93D6-A647-A138-F276963C0D0D}"/>
              </a:ext>
            </a:extLst>
          </p:cNvPr>
          <p:cNvSpPr>
            <a:spLocks noGrp="1"/>
          </p:cNvSpPr>
          <p:nvPr>
            <p:ph type="title"/>
          </p:nvPr>
        </p:nvSpPr>
        <p:spPr>
          <a:xfrm>
            <a:off x="1897972" y="543572"/>
            <a:ext cx="9905998" cy="959791"/>
          </a:xfrm>
        </p:spPr>
        <p:txBody>
          <a:bodyPr>
            <a:normAutofit fontScale="90000"/>
          </a:bodyPr>
          <a:lstStyle/>
          <a:p>
            <a:pPr algn="ctr"/>
            <a:r>
              <a:rPr lang="en" dirty="0">
                <a:latin typeface="Marker Felt Thin" panose="02000400000000000000" pitchFamily="2" charset="77"/>
              </a:rPr>
              <a:t>Depression and Loneliness:</a:t>
            </a:r>
            <a:br>
              <a:rPr lang="en" dirty="0">
                <a:latin typeface="Marker Felt Thin" panose="02000400000000000000" pitchFamily="2" charset="77"/>
              </a:rPr>
            </a:br>
            <a:r>
              <a:rPr lang="en" dirty="0">
                <a:latin typeface="Marker Felt Thin" panose="02000400000000000000" pitchFamily="2" charset="77"/>
              </a:rPr>
              <a:t>How do they Correlate </a:t>
            </a:r>
            <a:endParaRPr lang="en-US" dirty="0">
              <a:latin typeface="Marker Felt Thin" panose="02000400000000000000" pitchFamily="2" charset="77"/>
            </a:endParaRPr>
          </a:p>
        </p:txBody>
      </p:sp>
      <p:sp>
        <p:nvSpPr>
          <p:cNvPr id="5" name="Content Placeholder 4">
            <a:extLst>
              <a:ext uri="{FF2B5EF4-FFF2-40B4-BE49-F238E27FC236}">
                <a16:creationId xmlns:a16="http://schemas.microsoft.com/office/drawing/2014/main" id="{E34AADF3-911B-FC43-B190-76BA69597DCD}"/>
              </a:ext>
            </a:extLst>
          </p:cNvPr>
          <p:cNvSpPr>
            <a:spLocks noGrp="1"/>
          </p:cNvSpPr>
          <p:nvPr>
            <p:ph sz="half" idx="4294967295"/>
          </p:nvPr>
        </p:nvSpPr>
        <p:spPr>
          <a:xfrm>
            <a:off x="3444357" y="1590575"/>
            <a:ext cx="7586662" cy="4103808"/>
          </a:xfrm>
          <a:prstGeom prst="rect">
            <a:avLst/>
          </a:prstGeom>
        </p:spPr>
        <p:txBody>
          <a:bodyPr>
            <a:normAutofit/>
          </a:bodyPr>
          <a:lstStyle/>
          <a:p>
            <a:pPr marL="457200" lvl="0" indent="-317500">
              <a:spcBef>
                <a:spcPts val="0"/>
              </a:spcBef>
              <a:buClr>
                <a:srgbClr val="000000"/>
              </a:buClr>
              <a:buSzPts val="1400"/>
              <a:buFont typeface="Arial"/>
              <a:buChar char="●"/>
            </a:pPr>
            <a:r>
              <a:rPr lang="en-US" dirty="0">
                <a:solidFill>
                  <a:srgbClr val="000000"/>
                </a:solidFill>
                <a:latin typeface="Comic Sans MS" panose="030F0902030302020204" pitchFamily="66" charset="0"/>
                <a:ea typeface="Arial"/>
                <a:cs typeface="Arial"/>
                <a:sym typeface="Arial"/>
              </a:rPr>
              <a:t>Loneliness can be understood as either a symptom of, or a predisposing factor to  depression.</a:t>
            </a:r>
          </a:p>
          <a:p>
            <a:pPr marL="457200" lvl="0" indent="-317500">
              <a:spcBef>
                <a:spcPts val="0"/>
              </a:spcBef>
              <a:buClr>
                <a:srgbClr val="000000"/>
              </a:buClr>
              <a:buSzPts val="1400"/>
              <a:buFont typeface="Arial"/>
              <a:buChar char="●"/>
            </a:pPr>
            <a:r>
              <a:rPr lang="en-US" dirty="0">
                <a:solidFill>
                  <a:srgbClr val="000000"/>
                </a:solidFill>
                <a:latin typeface="Comic Sans MS" panose="030F0902030302020204" pitchFamily="66" charset="0"/>
                <a:ea typeface="Arial"/>
                <a:cs typeface="Arial"/>
                <a:sym typeface="Arial"/>
              </a:rPr>
              <a:t>Depression-related mechanisms may lead to interpersonal problems and increase risk of loneliness.</a:t>
            </a:r>
          </a:p>
          <a:p>
            <a:pPr marL="139700" lvl="0" indent="0">
              <a:spcBef>
                <a:spcPts val="0"/>
              </a:spcBef>
              <a:buClr>
                <a:srgbClr val="000000"/>
              </a:buClr>
              <a:buSzPts val="1400"/>
              <a:buNone/>
            </a:pPr>
            <a:endParaRPr lang="en-US" dirty="0">
              <a:solidFill>
                <a:srgbClr val="000000"/>
              </a:solidFill>
              <a:latin typeface="Comic Sans MS" panose="030F0902030302020204" pitchFamily="66" charset="0"/>
              <a:ea typeface="Arial"/>
              <a:cs typeface="Arial"/>
              <a:sym typeface="Arial"/>
            </a:endParaRPr>
          </a:p>
          <a:p>
            <a:pPr marL="457200" lvl="0" indent="-317500">
              <a:spcBef>
                <a:spcPts val="0"/>
              </a:spcBef>
              <a:buClr>
                <a:srgbClr val="000000"/>
              </a:buClr>
              <a:buSzPts val="1400"/>
              <a:buFont typeface="Arial"/>
              <a:buChar char="●"/>
            </a:pPr>
            <a:r>
              <a:rPr lang="en-US" dirty="0">
                <a:solidFill>
                  <a:srgbClr val="000000"/>
                </a:solidFill>
                <a:latin typeface="Comic Sans MS" panose="030F0902030302020204" pitchFamily="66" charset="0"/>
                <a:ea typeface="Arial"/>
                <a:cs typeface="Arial"/>
                <a:sym typeface="Arial"/>
              </a:rPr>
              <a:t>This relationship may cause those </a:t>
            </a:r>
            <a:r>
              <a:rPr lang="en-US" dirty="0" smtClean="0">
                <a:solidFill>
                  <a:srgbClr val="000000"/>
                </a:solidFill>
                <a:latin typeface="Comic Sans MS" panose="030F0902030302020204" pitchFamily="66" charset="0"/>
                <a:ea typeface="Arial"/>
                <a:cs typeface="Arial"/>
                <a:sym typeface="Arial"/>
              </a:rPr>
              <a:t>who </a:t>
            </a:r>
            <a:r>
              <a:rPr lang="en-US" dirty="0">
                <a:solidFill>
                  <a:srgbClr val="000000"/>
                </a:solidFill>
                <a:latin typeface="Comic Sans MS" panose="030F0902030302020204" pitchFamily="66" charset="0"/>
                <a:ea typeface="Arial"/>
                <a:cs typeface="Arial"/>
                <a:sym typeface="Arial"/>
              </a:rPr>
              <a:t>feel lonely to suicidal ideations. </a:t>
            </a:r>
            <a:r>
              <a:rPr lang="en-US" baseline="-25000" dirty="0">
                <a:solidFill>
                  <a:srgbClr val="000000"/>
                </a:solidFill>
                <a:latin typeface="Comic Sans MS" panose="030F0902030302020204" pitchFamily="66" charset="0"/>
                <a:ea typeface="Arial"/>
                <a:cs typeface="Arial"/>
                <a:sym typeface="Arial"/>
              </a:rPr>
              <a:t>8</a:t>
            </a:r>
          </a:p>
          <a:p>
            <a:endParaRPr lang="en-US" dirty="0"/>
          </a:p>
        </p:txBody>
      </p:sp>
      <p:pic>
        <p:nvPicPr>
          <p:cNvPr id="6" name="Google Shape;142;p21">
            <a:extLst>
              <a:ext uri="{FF2B5EF4-FFF2-40B4-BE49-F238E27FC236}">
                <a16:creationId xmlns:a16="http://schemas.microsoft.com/office/drawing/2014/main" id="{25C4E207-F271-0C44-949C-313DF57F948D}"/>
              </a:ext>
            </a:extLst>
          </p:cNvPr>
          <p:cNvPicPr preferRelativeResize="0">
            <a:picLocks noGrp="1"/>
          </p:cNvPicPr>
          <p:nvPr>
            <p:ph sz="half" idx="4294967295"/>
          </p:nvPr>
        </p:nvPicPr>
        <p:blipFill rotWithShape="1">
          <a:blip r:embed="rId2">
            <a:alphaModFix/>
          </a:blip>
          <a:srcRect t="8002" r="-7296" b="-21832"/>
          <a:stretch/>
        </p:blipFill>
        <p:spPr>
          <a:xfrm>
            <a:off x="1141413" y="2097088"/>
            <a:ext cx="2417244" cy="1989137"/>
          </a:xfrm>
          <a:prstGeom prst="rect">
            <a:avLst/>
          </a:prstGeom>
          <a:noFill/>
          <a:ln>
            <a:noFill/>
          </a:ln>
        </p:spPr>
      </p:pic>
      <p:sp>
        <p:nvSpPr>
          <p:cNvPr id="7" name="TextBox 6">
            <a:extLst>
              <a:ext uri="{FF2B5EF4-FFF2-40B4-BE49-F238E27FC236}">
                <a16:creationId xmlns:a16="http://schemas.microsoft.com/office/drawing/2014/main" id="{56305D7C-3C55-AC4A-8E63-3382BFB1C148}"/>
              </a:ext>
            </a:extLst>
          </p:cNvPr>
          <p:cNvSpPr txBox="1"/>
          <p:nvPr/>
        </p:nvSpPr>
        <p:spPr>
          <a:xfrm>
            <a:off x="1029355" y="1590574"/>
            <a:ext cx="2302944" cy="27802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w Cen MT"/>
                <a:ea typeface="+mn-ea"/>
                <a:cs typeface="+mn-cs"/>
              </a:rPr>
              <a:t>Depression </a:t>
            </a:r>
          </a:p>
          <a:p>
            <a:pPr marL="0" marR="0" lvl="0" indent="0" algn="ctr" defTabSz="914400" rtl="0" eaLnBrk="1" fontAlgn="auto" latinLnBrk="0" hangingPunct="1">
              <a:lnSpc>
                <a:spcPct val="100000"/>
              </a:lnSpc>
              <a:spcBef>
                <a:spcPts val="160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ctr" defTabSz="914400" rtl="0" eaLnBrk="1" fontAlgn="auto" latinLnBrk="0" hangingPunct="1">
              <a:lnSpc>
                <a:spcPct val="100000"/>
              </a:lnSpc>
              <a:spcBef>
                <a:spcPts val="160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ctr" defTabSz="914400" rtl="0" eaLnBrk="1" fontAlgn="auto" latinLnBrk="0" hangingPunct="1">
              <a:lnSpc>
                <a:spcPct val="100000"/>
              </a:lnSpc>
              <a:spcBef>
                <a:spcPts val="160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ctr" defTabSz="914400" rtl="0" eaLnBrk="1" fontAlgn="auto" latinLnBrk="0" hangingPunct="1">
              <a:lnSpc>
                <a:spcPct val="100000"/>
              </a:lnSpc>
              <a:spcBef>
                <a:spcPts val="16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 </a:t>
            </a:r>
          </a:p>
          <a:p>
            <a:pPr marL="0" marR="0" lvl="0" indent="0" algn="ctr" defTabSz="914400" rtl="0" eaLnBrk="1" fontAlgn="auto" latinLnBrk="0" hangingPunct="1">
              <a:lnSpc>
                <a:spcPct val="100000"/>
              </a:lnSpc>
              <a:spcBef>
                <a:spcPts val="1600"/>
              </a:spcBef>
              <a:spcAft>
                <a:spcPts val="16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w Cen MT"/>
                <a:ea typeface="+mn-ea"/>
                <a:cs typeface="+mn-cs"/>
              </a:rPr>
              <a:t>Loneliness</a:t>
            </a: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28892" y="4383087"/>
            <a:ext cx="3303869" cy="22025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5699337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6F7-52F9-AE46-ABE5-41A1064CCAD7}"/>
              </a:ext>
            </a:extLst>
          </p:cNvPr>
          <p:cNvSpPr>
            <a:spLocks noGrp="1"/>
          </p:cNvSpPr>
          <p:nvPr>
            <p:ph type="title"/>
          </p:nvPr>
        </p:nvSpPr>
        <p:spPr>
          <a:xfrm>
            <a:off x="552893" y="871870"/>
            <a:ext cx="4572000" cy="2424223"/>
          </a:xfrm>
        </p:spPr>
        <p:txBody>
          <a:bodyPr>
            <a:normAutofit/>
          </a:bodyPr>
          <a:lstStyle/>
          <a:p>
            <a:r>
              <a:rPr lang="en" sz="3400" b="1" dirty="0">
                <a:latin typeface="Marker Felt Thin" panose="02000400000000000000" pitchFamily="2" charset="77"/>
              </a:rPr>
              <a:t>The effect of loneliness and the development of depression </a:t>
            </a:r>
            <a:endParaRPr lang="en-US" sz="3400" b="1" dirty="0">
              <a:latin typeface="Marker Felt Thin" panose="02000400000000000000" pitchFamily="2" charset="77"/>
            </a:endParaRPr>
          </a:p>
        </p:txBody>
      </p:sp>
      <p:sp>
        <p:nvSpPr>
          <p:cNvPr id="3" name="Content Placeholder 2">
            <a:extLst>
              <a:ext uri="{FF2B5EF4-FFF2-40B4-BE49-F238E27FC236}">
                <a16:creationId xmlns:a16="http://schemas.microsoft.com/office/drawing/2014/main" id="{D0BFE2B1-C468-9140-B40E-85CCEFE66B17}"/>
              </a:ext>
            </a:extLst>
          </p:cNvPr>
          <p:cNvSpPr>
            <a:spLocks noGrp="1"/>
          </p:cNvSpPr>
          <p:nvPr>
            <p:ph idx="4294967295"/>
          </p:nvPr>
        </p:nvSpPr>
        <p:spPr>
          <a:xfrm>
            <a:off x="5394960" y="418011"/>
            <a:ext cx="5654040" cy="5373190"/>
          </a:xfrm>
          <a:prstGeom prst="rect">
            <a:avLst/>
          </a:prstGeom>
        </p:spPr>
        <p:txBody>
          <a:bodyPr anchor="ctr">
            <a:normAutofit fontScale="85000" lnSpcReduction="10000"/>
          </a:bodyPr>
          <a:lstStyle/>
          <a:p>
            <a:pPr algn="ctr" fontAlgn="base"/>
            <a:r>
              <a:rPr lang="en-US" sz="1800" b="1" dirty="0" err="1">
                <a:latin typeface="Comic Sans MS" panose="030F0902030302020204" pitchFamily="66" charset="0"/>
              </a:rPr>
              <a:t>Qualter</a:t>
            </a:r>
            <a:r>
              <a:rPr lang="en-US" sz="1800" b="1" dirty="0">
                <a:latin typeface="Comic Sans MS" panose="030F0902030302020204" pitchFamily="66" charset="0"/>
              </a:rPr>
              <a:t> et al (2010)</a:t>
            </a:r>
          </a:p>
          <a:p>
            <a:pPr algn="ctr" fontAlgn="base"/>
            <a:r>
              <a:rPr lang="en-US" sz="1800" b="1" dirty="0">
                <a:latin typeface="Comic Sans MS" panose="030F0902030302020204" pitchFamily="66" charset="0"/>
              </a:rPr>
              <a:t>An 8 year study conducted by the Australian </a:t>
            </a:r>
            <a:r>
              <a:rPr lang="en-US" sz="1800" b="1" dirty="0" smtClean="0">
                <a:latin typeface="Comic Sans MS" panose="030F0902030302020204" pitchFamily="66" charset="0"/>
              </a:rPr>
              <a:t>Government on 296 children</a:t>
            </a:r>
            <a:endParaRPr lang="en-US" sz="1800" b="1" dirty="0">
              <a:latin typeface="Comic Sans MS" panose="030F0902030302020204" pitchFamily="66" charset="0"/>
            </a:endParaRPr>
          </a:p>
          <a:p>
            <a:pPr lvl="1" fontAlgn="base"/>
            <a:endParaRPr lang="en-US" sz="1800" dirty="0" smtClean="0">
              <a:latin typeface="Comic Sans MS" panose="030F0902030302020204" pitchFamily="66" charset="0"/>
            </a:endParaRPr>
          </a:p>
          <a:p>
            <a:pPr lvl="1" fontAlgn="base"/>
            <a:r>
              <a:rPr lang="en-US" dirty="0" smtClean="0">
                <a:latin typeface="Comic Sans MS" panose="030F0902030302020204" pitchFamily="66" charset="0"/>
              </a:rPr>
              <a:t>Study </a:t>
            </a:r>
            <a:r>
              <a:rPr lang="en-US" sz="1800" dirty="0" smtClean="0">
                <a:latin typeface="Comic Sans MS" panose="030F0902030302020204" pitchFamily="66" charset="0"/>
              </a:rPr>
              <a:t>examined </a:t>
            </a:r>
            <a:r>
              <a:rPr lang="en-US" sz="1800" dirty="0">
                <a:latin typeface="Comic Sans MS" panose="030F0902030302020204" pitchFamily="66" charset="0"/>
              </a:rPr>
              <a:t>the effects of childhood loneliness on depressive symptoms </a:t>
            </a:r>
          </a:p>
          <a:p>
            <a:pPr lvl="1" fontAlgn="base"/>
            <a:r>
              <a:rPr lang="en-US" sz="1800" dirty="0">
                <a:latin typeface="Comic Sans MS" panose="030F0902030302020204" pitchFamily="66" charset="0"/>
              </a:rPr>
              <a:t>Children were assessed at ages 5, 9 and 13 </a:t>
            </a:r>
          </a:p>
          <a:p>
            <a:pPr lvl="1" fontAlgn="base"/>
            <a:r>
              <a:rPr lang="en-US" sz="1800" dirty="0">
                <a:latin typeface="Comic Sans MS" panose="030F0902030302020204" pitchFamily="66" charset="0"/>
              </a:rPr>
              <a:t>1) Study found that the stability of childhood loneliness </a:t>
            </a:r>
            <a:r>
              <a:rPr lang="en-US" sz="1800" b="1" dirty="0">
                <a:latin typeface="Comic Sans MS" panose="030F0902030302020204" pitchFamily="66" charset="0"/>
              </a:rPr>
              <a:t>predicted later adolescent reports of depressive symptoms</a:t>
            </a:r>
          </a:p>
          <a:p>
            <a:pPr lvl="1" fontAlgn="base"/>
            <a:r>
              <a:rPr lang="en-US" sz="1800" dirty="0">
                <a:latin typeface="Comic Sans MS" panose="030F0902030302020204" pitchFamily="66" charset="0"/>
              </a:rPr>
              <a:t>2) Enduring 4 years of loneliness is </a:t>
            </a:r>
            <a:r>
              <a:rPr lang="en-US" sz="1800" b="1" dirty="0">
                <a:latin typeface="Comic Sans MS" panose="030F0902030302020204" pitchFamily="66" charset="0"/>
              </a:rPr>
              <a:t>linked to symptoms of depression  </a:t>
            </a:r>
          </a:p>
          <a:p>
            <a:pPr lvl="1" fontAlgn="base"/>
            <a:r>
              <a:rPr lang="en-US" sz="1800" dirty="0">
                <a:latin typeface="Comic Sans MS" panose="030F0902030302020204" pitchFamily="66" charset="0"/>
              </a:rPr>
              <a:t>3) Enduring loneliness represents an internal stressor that plays a role in a later symptoms of depression </a:t>
            </a:r>
            <a:r>
              <a:rPr lang="en-US" sz="1800" baseline="-25000" dirty="0">
                <a:latin typeface="Comic Sans MS" panose="030F0902030302020204" pitchFamily="66" charset="0"/>
              </a:rPr>
              <a:t>9</a:t>
            </a:r>
            <a:endParaRPr lang="en-US" sz="1800" dirty="0">
              <a:latin typeface="Comic Sans MS" panose="030F0902030302020204" pitchFamily="66" charset="0"/>
            </a:endParaRPr>
          </a:p>
          <a:p>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213" y="3429000"/>
            <a:ext cx="5031713" cy="20975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1284818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79FAA-8461-8A4D-9FCA-CB294A50259F}"/>
              </a:ext>
            </a:extLst>
          </p:cNvPr>
          <p:cNvSpPr>
            <a:spLocks noGrp="1"/>
          </p:cNvSpPr>
          <p:nvPr>
            <p:ph type="title"/>
          </p:nvPr>
        </p:nvSpPr>
        <p:spPr>
          <a:xfrm>
            <a:off x="457200" y="1082673"/>
            <a:ext cx="4320540" cy="1706247"/>
          </a:xfrm>
        </p:spPr>
        <p:txBody>
          <a:bodyPr>
            <a:normAutofit fontScale="90000"/>
          </a:bodyPr>
          <a:lstStyle/>
          <a:p>
            <a:r>
              <a:rPr lang="en-US" sz="3400" dirty="0">
                <a:latin typeface="Marker Felt Thin" panose="02000400000000000000" pitchFamily="2" charset="77"/>
              </a:rPr>
              <a:t>NIH and the Pathway Project </a:t>
            </a:r>
            <a:r>
              <a:rPr lang="en-US" sz="3400" dirty="0"/>
              <a:t/>
            </a:r>
            <a:br>
              <a:rPr lang="en-US" sz="3400" dirty="0"/>
            </a:br>
            <a:endParaRPr lang="en-US" sz="3400" dirty="0"/>
          </a:p>
        </p:txBody>
      </p:sp>
      <p:sp>
        <p:nvSpPr>
          <p:cNvPr id="3" name="Content Placeholder 2">
            <a:extLst>
              <a:ext uri="{FF2B5EF4-FFF2-40B4-BE49-F238E27FC236}">
                <a16:creationId xmlns:a16="http://schemas.microsoft.com/office/drawing/2014/main" id="{10B1C083-FAE4-0C40-B082-9575D8EDE6E0}"/>
              </a:ext>
            </a:extLst>
          </p:cNvPr>
          <p:cNvSpPr>
            <a:spLocks noGrp="1"/>
          </p:cNvSpPr>
          <p:nvPr>
            <p:ph idx="4294967295"/>
          </p:nvPr>
        </p:nvSpPr>
        <p:spPr>
          <a:xfrm>
            <a:off x="5297763" y="1082673"/>
            <a:ext cx="5751237" cy="4708528"/>
          </a:xfrm>
          <a:prstGeom prst="rect">
            <a:avLst/>
          </a:prstGeom>
        </p:spPr>
        <p:txBody>
          <a:bodyPr anchor="ctr">
            <a:normAutofit lnSpcReduction="10000"/>
          </a:bodyPr>
          <a:lstStyle/>
          <a:p>
            <a:pPr algn="ctr">
              <a:lnSpc>
                <a:spcPct val="110000"/>
              </a:lnSpc>
            </a:pPr>
            <a:r>
              <a:rPr lang="en-US" sz="1500" b="1" dirty="0">
                <a:latin typeface="Comic Sans MS" panose="030F0902030302020204" pitchFamily="66" charset="0"/>
              </a:rPr>
              <a:t>The 2013 study </a:t>
            </a:r>
            <a:r>
              <a:rPr lang="en-US" sz="1500" b="1" dirty="0" smtClean="0">
                <a:latin typeface="Comic Sans MS" panose="030F0902030302020204" pitchFamily="66" charset="0"/>
              </a:rPr>
              <a:t>(</a:t>
            </a:r>
            <a:r>
              <a:rPr lang="en-US" sz="1500" b="1" dirty="0">
                <a:latin typeface="Comic Sans MS" panose="030F0902030302020204" pitchFamily="66" charset="0"/>
              </a:rPr>
              <a:t>239 males and females) </a:t>
            </a:r>
          </a:p>
          <a:p>
            <a:pPr algn="ctr">
              <a:lnSpc>
                <a:spcPct val="110000"/>
              </a:lnSpc>
            </a:pPr>
            <a:r>
              <a:rPr lang="en-US" sz="1500" dirty="0">
                <a:latin typeface="Comic Sans MS" panose="030F0902030302020204" pitchFamily="66" charset="0"/>
              </a:rPr>
              <a:t> Children and their families were </a:t>
            </a:r>
            <a:r>
              <a:rPr lang="en-US" sz="1500" dirty="0" smtClean="0">
                <a:latin typeface="Comic Sans MS" panose="030F0902030302020204" pitchFamily="66" charset="0"/>
              </a:rPr>
              <a:t>recruited </a:t>
            </a:r>
            <a:r>
              <a:rPr lang="en-US" sz="1500" dirty="0">
                <a:latin typeface="Comic Sans MS" panose="030F0902030302020204" pitchFamily="66" charset="0"/>
              </a:rPr>
              <a:t>prior to </a:t>
            </a:r>
            <a:r>
              <a:rPr lang="en-US" sz="1500" dirty="0" smtClean="0">
                <a:latin typeface="Comic Sans MS" panose="030F0902030302020204" pitchFamily="66" charset="0"/>
              </a:rPr>
              <a:t>entry </a:t>
            </a:r>
            <a:r>
              <a:rPr lang="en-US" sz="1500" dirty="0">
                <a:latin typeface="Comic Sans MS" panose="030F0902030302020204" pitchFamily="66" charset="0"/>
              </a:rPr>
              <a:t>into kindergarten and followed through school </a:t>
            </a:r>
            <a:r>
              <a:rPr lang="en-US" sz="1500" dirty="0" smtClean="0">
                <a:latin typeface="Comic Sans MS" panose="030F0902030302020204" pitchFamily="66" charset="0"/>
              </a:rPr>
              <a:t>years </a:t>
            </a:r>
          </a:p>
          <a:p>
            <a:pPr algn="ctr">
              <a:lnSpc>
                <a:spcPct val="110000"/>
              </a:lnSpc>
            </a:pPr>
            <a:r>
              <a:rPr lang="en-US" sz="1500" dirty="0" smtClean="0">
                <a:latin typeface="Comic Sans MS" panose="030F0902030302020204" pitchFamily="66" charset="0"/>
              </a:rPr>
              <a:t>Data collected during grades 6 through 12.</a:t>
            </a:r>
          </a:p>
          <a:p>
            <a:pPr lvl="1" algn="ctr">
              <a:lnSpc>
                <a:spcPct val="110000"/>
              </a:lnSpc>
            </a:pPr>
            <a:r>
              <a:rPr lang="en-US" sz="1500" b="1" dirty="0" smtClean="0">
                <a:latin typeface="Comic Sans MS" panose="030F0902030302020204" pitchFamily="66" charset="0"/>
              </a:rPr>
              <a:t>Findings </a:t>
            </a:r>
            <a:r>
              <a:rPr lang="en-US" sz="1500" b="1" dirty="0">
                <a:latin typeface="Comic Sans MS" panose="030F0902030302020204" pitchFamily="66" charset="0"/>
              </a:rPr>
              <a:t>showed that initial levels of loneliness and depressive symptoms were moderately and positively correlated </a:t>
            </a:r>
          </a:p>
          <a:p>
            <a:pPr lvl="1" algn="ctr">
              <a:lnSpc>
                <a:spcPct val="110000"/>
              </a:lnSpc>
            </a:pPr>
            <a:r>
              <a:rPr lang="en-US" sz="1500" dirty="0">
                <a:latin typeface="Comic Sans MS" panose="030F0902030302020204" pitchFamily="66" charset="0"/>
              </a:rPr>
              <a:t>Depressive symptomatology across the adolescent age period </a:t>
            </a:r>
            <a:r>
              <a:rPr lang="en-US" sz="1500" b="1" dirty="0">
                <a:latin typeface="Comic Sans MS" panose="030F0902030302020204" pitchFamily="66" charset="0"/>
              </a:rPr>
              <a:t>rises and falls in conjunction with youth's loneliness experiences </a:t>
            </a:r>
          </a:p>
          <a:p>
            <a:pPr lvl="1" algn="ctr">
              <a:lnSpc>
                <a:spcPct val="110000"/>
              </a:lnSpc>
            </a:pPr>
            <a:r>
              <a:rPr lang="en-US" b="1" u="sng" dirty="0">
                <a:latin typeface="Comic Sans MS" panose="030F0902030302020204" pitchFamily="66" charset="0"/>
              </a:rPr>
              <a:t>Study found chronic loneliness to be associated with an increase in depression </a:t>
            </a:r>
            <a:r>
              <a:rPr lang="en-US" sz="1500" b="1" u="sng" baseline="-25000" dirty="0">
                <a:latin typeface="Comic Sans MS" panose="030F0902030302020204" pitchFamily="66" charset="0"/>
              </a:rPr>
              <a:t>17</a:t>
            </a:r>
            <a:r>
              <a:rPr lang="en-US" sz="1500" b="1" u="sng" dirty="0">
                <a:latin typeface="Comic Sans MS" panose="030F0902030302020204" pitchFamily="66" charset="0"/>
              </a:rPr>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246" y="2788920"/>
            <a:ext cx="4426447" cy="2367634"/>
          </a:xfrm>
          <a:prstGeom prst="rect">
            <a:avLst/>
          </a:prstGeom>
        </p:spPr>
      </p:pic>
    </p:spTree>
    <p:extLst>
      <p:ext uri="{BB962C8B-B14F-4D97-AF65-F5344CB8AC3E}">
        <p14:creationId xmlns:p14="http://schemas.microsoft.com/office/powerpoint/2010/main" val="339390644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FDF62-56FA-6249-BF10-696D5D19EDB1}"/>
              </a:ext>
            </a:extLst>
          </p:cNvPr>
          <p:cNvSpPr>
            <a:spLocks noGrp="1"/>
          </p:cNvSpPr>
          <p:nvPr>
            <p:ph type="title"/>
          </p:nvPr>
        </p:nvSpPr>
        <p:spPr>
          <a:xfrm>
            <a:off x="274320" y="653143"/>
            <a:ext cx="3092334" cy="3995186"/>
          </a:xfrm>
        </p:spPr>
        <p:txBody>
          <a:bodyPr>
            <a:normAutofit fontScale="90000"/>
          </a:bodyPr>
          <a:lstStyle/>
          <a:p>
            <a:r>
              <a:rPr lang="en-US" sz="3300" dirty="0">
                <a:latin typeface="Marker Felt Thin" panose="02000400000000000000" pitchFamily="2" charset="77"/>
              </a:rPr>
              <a:t>Social </a:t>
            </a:r>
            <a:r>
              <a:rPr lang="en-US" sz="3300" dirty="0" smtClean="0">
                <a:latin typeface="Marker Felt Thin" panose="02000400000000000000" pitchFamily="2" charset="77"/>
              </a:rPr>
              <a:t>Isolation in </a:t>
            </a:r>
            <a:r>
              <a:rPr lang="en-US" sz="3300" dirty="0">
                <a:latin typeface="Marker Felt Thin" panose="02000400000000000000" pitchFamily="2" charset="77"/>
              </a:rPr>
              <a:t>Adulthood and  Depression</a:t>
            </a:r>
            <a:br>
              <a:rPr lang="en-US" sz="3300" dirty="0">
                <a:latin typeface="Marker Felt Thin" panose="02000400000000000000" pitchFamily="2" charset="77"/>
              </a:rPr>
            </a:br>
            <a:r>
              <a:rPr lang="en-US" sz="3300" dirty="0">
                <a:latin typeface="Marker Felt Thin" panose="02000400000000000000" pitchFamily="2" charset="77"/>
              </a:rPr>
              <a:t/>
            </a:r>
            <a:br>
              <a:rPr lang="en-US" sz="3300" dirty="0">
                <a:latin typeface="Marker Felt Thin" panose="02000400000000000000" pitchFamily="2" charset="77"/>
              </a:rPr>
            </a:br>
            <a:r>
              <a:rPr lang="en-US" sz="3300" u="sng" dirty="0">
                <a:latin typeface="Marker Felt Thin" panose="02000400000000000000" pitchFamily="2" charset="77"/>
              </a:rPr>
              <a:t>The Findings are </a:t>
            </a:r>
            <a:r>
              <a:rPr lang="en-US" sz="3300" u="sng" dirty="0" smtClean="0">
                <a:latin typeface="Marker Felt Thin" panose="02000400000000000000" pitchFamily="2" charset="77"/>
              </a:rPr>
              <a:t>similar!</a:t>
            </a:r>
            <a:endParaRPr lang="en-US" sz="3300" u="sng" dirty="0">
              <a:latin typeface="Marker Felt Thin" panose="02000400000000000000" pitchFamily="2" charset="77"/>
            </a:endParaRPr>
          </a:p>
        </p:txBody>
      </p:sp>
      <p:sp>
        <p:nvSpPr>
          <p:cNvPr id="3" name="Content Placeholder 2">
            <a:extLst>
              <a:ext uri="{FF2B5EF4-FFF2-40B4-BE49-F238E27FC236}">
                <a16:creationId xmlns:a16="http://schemas.microsoft.com/office/drawing/2014/main" id="{8F2E7F51-28EF-8744-92DC-4E1313B343EC}"/>
              </a:ext>
            </a:extLst>
          </p:cNvPr>
          <p:cNvSpPr>
            <a:spLocks noGrp="1"/>
          </p:cNvSpPr>
          <p:nvPr>
            <p:ph idx="4294967295"/>
          </p:nvPr>
        </p:nvSpPr>
        <p:spPr>
          <a:xfrm>
            <a:off x="3253839" y="86062"/>
            <a:ext cx="8478982" cy="6374116"/>
          </a:xfrm>
          <a:prstGeom prst="rect">
            <a:avLst/>
          </a:prstGeom>
        </p:spPr>
        <p:txBody>
          <a:bodyPr>
            <a:normAutofit/>
          </a:bodyPr>
          <a:lstStyle/>
          <a:p>
            <a:pPr marL="0" indent="0">
              <a:lnSpc>
                <a:spcPct val="110000"/>
              </a:lnSpc>
              <a:buNone/>
            </a:pPr>
            <a:endParaRPr lang="en-US" sz="2000" dirty="0"/>
          </a:p>
          <a:p>
            <a:pPr algn="ctr">
              <a:lnSpc>
                <a:spcPct val="110000"/>
              </a:lnSpc>
            </a:pPr>
            <a:r>
              <a:rPr lang="en-US" sz="2000" b="1" dirty="0">
                <a:latin typeface="Comic Sans MS" panose="030F0902030302020204" pitchFamily="66" charset="0"/>
              </a:rPr>
              <a:t>A University of Michigan study examined social relationships and depression (sample of 4,642 adults)</a:t>
            </a:r>
          </a:p>
          <a:p>
            <a:pPr>
              <a:lnSpc>
                <a:spcPct val="110000"/>
              </a:lnSpc>
            </a:pPr>
            <a:r>
              <a:rPr lang="en-US" sz="2000" dirty="0">
                <a:latin typeface="Comic Sans MS" panose="030F0902030302020204" pitchFamily="66" charset="0"/>
              </a:rPr>
              <a:t>Study suggests that social relationships may be an important area to target among adults at risk for clinical depression. </a:t>
            </a:r>
          </a:p>
          <a:p>
            <a:pPr>
              <a:lnSpc>
                <a:spcPct val="110000"/>
              </a:lnSpc>
            </a:pPr>
            <a:r>
              <a:rPr lang="en-US" sz="2000" b="1" dirty="0">
                <a:latin typeface="Comic Sans MS" panose="030F0902030302020204" pitchFamily="66" charset="0"/>
              </a:rPr>
              <a:t>Quality</a:t>
            </a:r>
            <a:r>
              <a:rPr lang="en-US" sz="2000" dirty="0">
                <a:latin typeface="Comic Sans MS" panose="030F0902030302020204" pitchFamily="66" charset="0"/>
              </a:rPr>
              <a:t> is more important than quantity appears true in the effect of social relationships on depression. </a:t>
            </a:r>
          </a:p>
          <a:p>
            <a:pPr>
              <a:lnSpc>
                <a:spcPct val="110000"/>
              </a:lnSpc>
            </a:pPr>
            <a:r>
              <a:rPr lang="en-US" sz="2000" dirty="0">
                <a:latin typeface="Comic Sans MS" panose="030F0902030302020204" pitchFamily="66" charset="0"/>
              </a:rPr>
              <a:t>The magnitude of effect of social relationship quality on risk for depression is comparable with the effect of well- established biological risk factors for cardiovascular disease. </a:t>
            </a:r>
            <a:r>
              <a:rPr lang="en-US" sz="2000" baseline="-25000" dirty="0">
                <a:latin typeface="Comic Sans MS" panose="030F0902030302020204" pitchFamily="66" charset="0"/>
              </a:rPr>
              <a:t>16</a:t>
            </a:r>
            <a:endParaRPr lang="en-US" sz="2000" dirty="0">
              <a:latin typeface="Comic Sans MS" panose="030F0902030302020204" pitchFamily="66" charset="0"/>
            </a:endParaRPr>
          </a:p>
        </p:txBody>
      </p:sp>
      <p:pic>
        <p:nvPicPr>
          <p:cNvPr id="5" name="Picture 4" descr="A picture containing tree, ground, outdoor&#10;&#10;Description automatically generated">
            <a:extLst>
              <a:ext uri="{FF2B5EF4-FFF2-40B4-BE49-F238E27FC236}">
                <a16:creationId xmlns:a16="http://schemas.microsoft.com/office/drawing/2014/main" id="{8120CC72-A2D2-9F48-8973-FC156F80BF05}"/>
              </a:ext>
            </a:extLst>
          </p:cNvPr>
          <p:cNvPicPr>
            <a:picLocks noChangeAspect="1"/>
          </p:cNvPicPr>
          <p:nvPr/>
        </p:nvPicPr>
        <p:blipFill>
          <a:blip r:embed="rId2"/>
          <a:stretch>
            <a:fillRect/>
          </a:stretch>
        </p:blipFill>
        <p:spPr>
          <a:xfrm>
            <a:off x="6096000" y="5294611"/>
            <a:ext cx="5027221" cy="1660207"/>
          </a:xfrm>
          <a:prstGeom prst="ellipse">
            <a:avLst/>
          </a:prstGeom>
          <a:ln>
            <a:noFill/>
          </a:ln>
          <a:effectLst>
            <a:softEdge rad="112500"/>
          </a:effectLst>
        </p:spPr>
      </p:pic>
    </p:spTree>
    <p:extLst>
      <p:ext uri="{BB962C8B-B14F-4D97-AF65-F5344CB8AC3E}">
        <p14:creationId xmlns:p14="http://schemas.microsoft.com/office/powerpoint/2010/main" val="202777544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a:extLst>
              <a:ext uri="{FF2B5EF4-FFF2-40B4-BE49-F238E27FC236}">
                <a16:creationId xmlns:a16="http://schemas.microsoft.com/office/drawing/2014/main" id="{18F3FE35-D60B-6447-9927-D40118A569E4}"/>
              </a:ext>
            </a:extLst>
          </p:cNvPr>
          <p:cNvSpPr>
            <a:spLocks noGrp="1" noChangeArrowheads="1"/>
          </p:cNvSpPr>
          <p:nvPr>
            <p:ph type="title"/>
          </p:nvPr>
        </p:nvSpPr>
        <p:spPr>
          <a:xfrm>
            <a:off x="579981" y="104503"/>
            <a:ext cx="9887996" cy="1049383"/>
          </a:xfrm>
        </p:spPr>
        <p:txBody>
          <a:bodyPr>
            <a:noAutofit/>
          </a:bodyPr>
          <a:lstStyle/>
          <a:p>
            <a:pPr algn="ctr"/>
            <a:r>
              <a:rPr lang="en-US" altLang="en-US" dirty="0">
                <a:latin typeface="Comic Sans MS" panose="030F0902030302020204" pitchFamily="66" charset="0"/>
              </a:rPr>
              <a:t>Bill and his cats: A face of Loneliness</a:t>
            </a:r>
          </a:p>
        </p:txBody>
      </p:sp>
      <p:sp>
        <p:nvSpPr>
          <p:cNvPr id="563203" name="Rectangle 3">
            <a:extLst>
              <a:ext uri="{FF2B5EF4-FFF2-40B4-BE49-F238E27FC236}">
                <a16:creationId xmlns:a16="http://schemas.microsoft.com/office/drawing/2014/main" id="{73C97EA1-8925-2543-819C-E182406DEA75}"/>
              </a:ext>
            </a:extLst>
          </p:cNvPr>
          <p:cNvSpPr>
            <a:spLocks noGrp="1" noChangeArrowheads="1"/>
          </p:cNvSpPr>
          <p:nvPr>
            <p:ph type="body" idx="1"/>
          </p:nvPr>
        </p:nvSpPr>
        <p:spPr>
          <a:xfrm>
            <a:off x="1179585" y="1153886"/>
            <a:ext cx="9554863" cy="3853542"/>
          </a:xfrm>
        </p:spPr>
        <p:txBody>
          <a:bodyPr/>
          <a:lstStyle/>
          <a:p>
            <a:pPr algn="ctr"/>
            <a:r>
              <a:rPr lang="en-US" altLang="en-US" i="1" dirty="0">
                <a:latin typeface="Comic Sans MS" panose="030F0902030302020204" pitchFamily="66" charset="0"/>
                <a:cs typeface="Times New Roman" panose="02020603050405020304" pitchFamily="18" charset="0"/>
              </a:rPr>
              <a:t>“They pick up on my feelings of loneliness and comfort me in a way I could not imagine.  When they know I am sad, they are more attentive to me; almost to the point of annoyance because they won’t leave me alone.  I somehow find a spiritual connection with them; the process of petting them and taking care of them allows me to take a break from my own mental anguish.  Many times I sing with them and find this as an outlet to relieve some of my anxiety “.  </a:t>
            </a:r>
          </a:p>
          <a:p>
            <a:endParaRPr lang="en-US" altLang="en-US" i="1" dirty="0"/>
          </a:p>
        </p:txBody>
      </p:sp>
      <p:pic>
        <p:nvPicPr>
          <p:cNvPr id="563204" name="Picture 4">
            <a:extLst>
              <a:ext uri="{FF2B5EF4-FFF2-40B4-BE49-F238E27FC236}">
                <a16:creationId xmlns:a16="http://schemas.microsoft.com/office/drawing/2014/main" id="{F371ED07-8FC9-B649-AA41-B7CC7010A6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6514" y="4123733"/>
            <a:ext cx="1945506" cy="250566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A person holding a cat&#10;&#10;Description automatically generated">
            <a:extLst>
              <a:ext uri="{FF2B5EF4-FFF2-40B4-BE49-F238E27FC236}">
                <a16:creationId xmlns:a16="http://schemas.microsoft.com/office/drawing/2014/main" id="{417F2314-AAF0-AB42-B3DF-9837C3FCC7FE}"/>
              </a:ext>
            </a:extLst>
          </p:cNvPr>
          <p:cNvPicPr>
            <a:picLocks noChangeAspect="1"/>
          </p:cNvPicPr>
          <p:nvPr/>
        </p:nvPicPr>
        <p:blipFill>
          <a:blip r:embed="rId3"/>
          <a:stretch>
            <a:fillRect/>
          </a:stretch>
        </p:blipFill>
        <p:spPr>
          <a:xfrm>
            <a:off x="302013" y="4316116"/>
            <a:ext cx="3124200" cy="2120900"/>
          </a:xfrm>
          <a:prstGeom prst="ellipse">
            <a:avLst/>
          </a:prstGeom>
          <a:ln>
            <a:noFill/>
          </a:ln>
          <a:effectLst>
            <a:softEdge rad="112500"/>
          </a:effectLst>
        </p:spPr>
      </p:pic>
    </p:spTree>
    <p:extLst>
      <p:ext uri="{BB962C8B-B14F-4D97-AF65-F5344CB8AC3E}">
        <p14:creationId xmlns:p14="http://schemas.microsoft.com/office/powerpoint/2010/main" val="183744096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A picture containing cat, animal, indoor, laying&#10;&#10;Description automatically generated">
            <a:extLst>
              <a:ext uri="{FF2B5EF4-FFF2-40B4-BE49-F238E27FC236}">
                <a16:creationId xmlns:a16="http://schemas.microsoft.com/office/drawing/2014/main" id="{C8BB5C0F-B1DB-254A-9B38-CD555CB09334}"/>
              </a:ext>
            </a:extLst>
          </p:cNvPr>
          <p:cNvPicPr>
            <a:picLocks noGrp="1" noChangeAspect="1"/>
          </p:cNvPicPr>
          <p:nvPr>
            <p:ph sz="quarter" idx="13"/>
          </p:nvPr>
        </p:nvPicPr>
        <p:blipFill>
          <a:blip r:embed="rId2"/>
          <a:stretch>
            <a:fillRect/>
          </a:stretch>
        </p:blipFill>
        <p:spPr>
          <a:xfrm>
            <a:off x="8228284" y="5228802"/>
            <a:ext cx="3767774" cy="1450861"/>
          </a:xfrm>
          <a:prstGeom prst="ellipse">
            <a:avLst/>
          </a:prstGeom>
          <a:ln>
            <a:noFill/>
          </a:ln>
          <a:effectLst>
            <a:softEdge rad="112500"/>
          </a:effectLst>
        </p:spPr>
      </p:pic>
      <p:pic>
        <p:nvPicPr>
          <p:cNvPr id="4" name="Content Placeholder 3">
            <a:extLst>
              <a:ext uri="{FF2B5EF4-FFF2-40B4-BE49-F238E27FC236}">
                <a16:creationId xmlns:a16="http://schemas.microsoft.com/office/drawing/2014/main" id="{2CB6E99A-2F78-4EDB-BCE9-22723E3DDE89}"/>
              </a:ext>
            </a:extLst>
          </p:cNvPr>
          <p:cNvPicPr>
            <a:picLocks noGrp="1" noChangeAspect="1"/>
          </p:cNvPicPr>
          <p:nvPr>
            <p:ph idx="4294967295"/>
          </p:nvPr>
        </p:nvPicPr>
        <p:blipFill>
          <a:blip r:embed="rId3"/>
          <a:stretch>
            <a:fillRect/>
          </a:stretch>
        </p:blipFill>
        <p:spPr>
          <a:xfrm>
            <a:off x="1711234" y="266013"/>
            <a:ext cx="6882522" cy="4962789"/>
          </a:xfrm>
          <a:prstGeom prst="rect">
            <a:avLst/>
          </a:prstGeom>
        </p:spPr>
      </p:pic>
    </p:spTree>
    <p:extLst>
      <p:ext uri="{BB962C8B-B14F-4D97-AF65-F5344CB8AC3E}">
        <p14:creationId xmlns:p14="http://schemas.microsoft.com/office/powerpoint/2010/main" val="423838196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18214"/>
            <a:ext cx="8229600" cy="877186"/>
          </a:xfrm>
        </p:spPr>
        <p:txBody>
          <a:bodyPr wrap="square" numCol="1" anchorCtr="0" compatLnSpc="1">
            <a:prstTxWarp prst="textNoShape">
              <a:avLst/>
            </a:prstTxWarp>
            <a:normAutofit fontScale="90000"/>
          </a:bodyPr>
          <a:lstStyle/>
          <a:p>
            <a:pPr>
              <a:spcAft>
                <a:spcPts val="1200"/>
              </a:spcAft>
              <a:defRPr/>
            </a:pPr>
            <a:r>
              <a:rPr lang="en-US" altLang="x-none" sz="4300" dirty="0">
                <a:effectLst>
                  <a:outerShdw blurRad="38100" dist="38100" dir="2700000" algn="tl">
                    <a:srgbClr val="0064E2"/>
                  </a:outerShdw>
                </a:effectLst>
                <a:latin typeface="Marker Felt Thin" panose="02000400000000000000" pitchFamily="2" charset="77"/>
                <a:ea typeface="ＭＳ Ｐゴシック" charset="-128"/>
              </a:rPr>
              <a:t>How might Pet Companionship be supportive</a:t>
            </a:r>
            <a:r>
              <a:rPr lang="en-US" altLang="x-none" sz="4300" dirty="0">
                <a:effectLst>
                  <a:outerShdw blurRad="38100" dist="38100" dir="2700000" algn="tl">
                    <a:srgbClr val="0064E2"/>
                  </a:outerShdw>
                </a:effectLst>
                <a:latin typeface="Comic Sans MS" panose="030F0902030302020204" pitchFamily="66" charset="0"/>
                <a:ea typeface="ＭＳ Ｐゴシック" charset="-128"/>
              </a:rPr>
              <a:t>?</a:t>
            </a:r>
          </a:p>
        </p:txBody>
      </p:sp>
      <p:sp>
        <p:nvSpPr>
          <p:cNvPr id="3" name="Content Placeholder 2"/>
          <p:cNvSpPr>
            <a:spLocks noGrp="1"/>
          </p:cNvSpPr>
          <p:nvPr>
            <p:ph idx="4294967295"/>
          </p:nvPr>
        </p:nvSpPr>
        <p:spPr>
          <a:xfrm>
            <a:off x="446568" y="1727886"/>
            <a:ext cx="9165266" cy="4871484"/>
          </a:xfrm>
          <a:prstGeom prst="rect">
            <a:avLst/>
          </a:prstGeom>
        </p:spPr>
        <p:txBody>
          <a:bodyPr wrap="square" numCol="1" anchor="t" anchorCtr="0" compatLnSpc="1">
            <a:prstTxWarp prst="textNoShape">
              <a:avLst/>
            </a:prstTxWarp>
          </a:bodyPr>
          <a:lstStyle/>
          <a:p>
            <a:pPr>
              <a:spcBef>
                <a:spcPts val="1800"/>
              </a:spcBef>
              <a:buNone/>
              <a:defRPr/>
            </a:pPr>
            <a:r>
              <a:rPr lang="en-US" altLang="x-none" sz="1800" dirty="0">
                <a:effectLst>
                  <a:outerShdw blurRad="38100" dist="38100" dir="2700000" algn="tl">
                    <a:srgbClr val="0064E2"/>
                  </a:outerShdw>
                </a:effectLst>
                <a:latin typeface="Comic Sans MS" panose="030F0902030302020204" pitchFamily="66" charset="0"/>
                <a:ea typeface="ＭＳ Ｐゴシック" charset="-128"/>
              </a:rPr>
              <a:t>Act as Social </a:t>
            </a:r>
            <a:r>
              <a:rPr lang="en-US" altLang="x-none" sz="1800" dirty="0" err="1" smtClean="0">
                <a:effectLst>
                  <a:outerShdw blurRad="38100" dist="38100" dir="2700000" algn="tl">
                    <a:srgbClr val="0064E2"/>
                  </a:outerShdw>
                </a:effectLst>
                <a:latin typeface="Comic Sans MS" panose="030F0902030302020204" pitchFamily="66" charset="0"/>
                <a:ea typeface="ＭＳ Ｐゴシック" charset="-128"/>
              </a:rPr>
              <a:t>CapitOl</a:t>
            </a:r>
            <a:r>
              <a:rPr lang="en-US" altLang="x-none" sz="1800" dirty="0" smtClean="0">
                <a:effectLst>
                  <a:outerShdw blurRad="38100" dist="38100" dir="2700000" algn="tl">
                    <a:srgbClr val="0064E2"/>
                  </a:outerShdw>
                </a:effectLst>
                <a:latin typeface="Comic Sans MS" panose="030F0902030302020204" pitchFamily="66" charset="0"/>
                <a:ea typeface="ＭＳ Ｐゴシック" charset="-128"/>
              </a:rPr>
              <a:t> </a:t>
            </a:r>
            <a:endParaRPr lang="en-US" altLang="x-none" sz="1800" dirty="0">
              <a:effectLst>
                <a:outerShdw blurRad="38100" dist="38100" dir="2700000" algn="tl">
                  <a:srgbClr val="0064E2"/>
                </a:outerShdw>
              </a:effectLst>
              <a:latin typeface="Comic Sans MS" panose="030F0902030302020204" pitchFamily="66" charset="0"/>
              <a:ea typeface="ＭＳ Ｐゴシック" charset="-128"/>
            </a:endParaRPr>
          </a:p>
          <a:p>
            <a:pPr>
              <a:spcBef>
                <a:spcPts val="1800"/>
              </a:spcBef>
              <a:buFont typeface="Arial" charset="0"/>
              <a:buChar char="•"/>
              <a:defRPr/>
            </a:pPr>
            <a:r>
              <a:rPr lang="en-US" altLang="x-none" sz="1800" dirty="0">
                <a:effectLst>
                  <a:outerShdw blurRad="38100" dist="38100" dir="2700000" algn="tl">
                    <a:srgbClr val="0064E2"/>
                  </a:outerShdw>
                </a:effectLst>
                <a:latin typeface="Comic Sans MS" panose="030F0902030302020204" pitchFamily="66" charset="0"/>
                <a:ea typeface="ＭＳ Ｐゴシック" charset="-128"/>
              </a:rPr>
              <a:t>Greater connections to the community as a whole</a:t>
            </a:r>
          </a:p>
          <a:p>
            <a:pPr>
              <a:spcBef>
                <a:spcPts val="1800"/>
              </a:spcBef>
              <a:buFont typeface="Arial" charset="0"/>
              <a:buChar char="•"/>
              <a:defRPr/>
            </a:pPr>
            <a:r>
              <a:rPr lang="en-US" altLang="x-none" sz="1800" dirty="0">
                <a:effectLst>
                  <a:outerShdw blurRad="38100" dist="38100" dir="2700000" algn="tl">
                    <a:srgbClr val="0064E2"/>
                  </a:outerShdw>
                </a:effectLst>
                <a:latin typeface="Comic Sans MS" panose="030F0902030302020204" pitchFamily="66" charset="0"/>
                <a:ea typeface="ＭＳ Ｐゴシック" charset="-128"/>
              </a:rPr>
              <a:t>Support more engagement</a:t>
            </a:r>
          </a:p>
          <a:p>
            <a:pPr>
              <a:spcBef>
                <a:spcPts val="1800"/>
              </a:spcBef>
              <a:buFont typeface="Arial" charset="0"/>
              <a:buChar char="•"/>
              <a:defRPr/>
            </a:pPr>
            <a:r>
              <a:rPr lang="en-US" altLang="x-none" sz="1800" dirty="0">
                <a:effectLst>
                  <a:outerShdw blurRad="38100" dist="38100" dir="2700000" algn="tl">
                    <a:srgbClr val="0064E2"/>
                  </a:outerShdw>
                </a:effectLst>
                <a:latin typeface="Comic Sans MS" panose="030F0902030302020204" pitchFamily="66" charset="0"/>
                <a:ea typeface="ＭＳ Ｐゴシック" charset="-128"/>
              </a:rPr>
              <a:t>Improved physical activity  outside the home– e.g. dog walking</a:t>
            </a:r>
          </a:p>
          <a:p>
            <a:pPr>
              <a:spcBef>
                <a:spcPts val="1800"/>
              </a:spcBef>
              <a:buFont typeface="Arial" charset="0"/>
              <a:buChar char="•"/>
              <a:defRPr/>
            </a:pPr>
            <a:endParaRPr lang="en-US" altLang="x-none" sz="1800" dirty="0">
              <a:effectLst>
                <a:outerShdw blurRad="38100" dist="38100" dir="2700000" algn="tl">
                  <a:srgbClr val="0064E2"/>
                </a:outerShdw>
              </a:effectLst>
              <a:latin typeface="Comic Sans MS" panose="030F0902030302020204" pitchFamily="66" charset="0"/>
              <a:ea typeface="ＭＳ Ｐゴシック" charset="-128"/>
            </a:endParaRPr>
          </a:p>
          <a:p>
            <a:pPr>
              <a:lnSpc>
                <a:spcPct val="110000"/>
              </a:lnSpc>
              <a:spcBef>
                <a:spcPct val="0"/>
              </a:spcBef>
              <a:buFont typeface="Wingdings 2" charset="2"/>
              <a:buNone/>
              <a:defRPr/>
            </a:pPr>
            <a:r>
              <a:rPr lang="en-US" altLang="x-none" sz="1800" dirty="0">
                <a:effectLst>
                  <a:outerShdw blurRad="38100" dist="38100" dir="2700000" algn="tl">
                    <a:srgbClr val="0064E2"/>
                  </a:outerShdw>
                </a:effectLst>
                <a:latin typeface="Comic Sans MS" panose="030F0902030302020204" pitchFamily="66" charset="0"/>
                <a:ea typeface="ＭＳ Ｐゴシック" charset="-128"/>
              </a:rPr>
              <a:t>Emotional Regulation</a:t>
            </a:r>
          </a:p>
          <a:p>
            <a:pPr lvl="1">
              <a:lnSpc>
                <a:spcPct val="110000"/>
              </a:lnSpc>
              <a:spcBef>
                <a:spcPct val="0"/>
              </a:spcBef>
              <a:defRPr/>
            </a:pPr>
            <a:r>
              <a:rPr lang="en-US" altLang="x-none" sz="2000" dirty="0">
                <a:effectLst>
                  <a:outerShdw blurRad="38100" dist="38100" dir="2700000" algn="tl">
                    <a:srgbClr val="0064E2"/>
                  </a:outerShdw>
                </a:effectLst>
                <a:latin typeface="Comic Sans MS" panose="030F0902030302020204" pitchFamily="66" charset="0"/>
                <a:ea typeface="ＭＳ Ｐゴシック" charset="-128"/>
              </a:rPr>
              <a:t>Motivational Hypothesis: May facilitate the motivation to Become more involved with others because the Pet may act as a social support</a:t>
            </a:r>
          </a:p>
          <a:p>
            <a:pPr lvl="1">
              <a:lnSpc>
                <a:spcPct val="110000"/>
              </a:lnSpc>
              <a:spcBef>
                <a:spcPct val="0"/>
              </a:spcBef>
              <a:defRPr/>
            </a:pPr>
            <a:r>
              <a:rPr lang="en-US" altLang="x-none" sz="2000" dirty="0">
                <a:effectLst>
                  <a:outerShdw blurRad="38100" dist="38100" dir="2700000" algn="tl">
                    <a:srgbClr val="0064E2"/>
                  </a:outerShdw>
                </a:effectLst>
                <a:latin typeface="Comic Sans MS" panose="030F0902030302020204" pitchFamily="66" charset="0"/>
                <a:ea typeface="ＭＳ Ｐゴシック" charset="-128"/>
              </a:rPr>
              <a:t>PROMOTE RELAXATION: and ease</a:t>
            </a:r>
          </a:p>
        </p:txBody>
      </p:sp>
      <p:pic>
        <p:nvPicPr>
          <p:cNvPr id="29700" name="Picture 2" descr="http://www.petiquettedog.com/wp-content/uploads/2010/07/child-training-dog.jpg"/>
          <p:cNvPicPr>
            <a:picLocks noChangeAspect="1" noChangeArrowheads="1"/>
          </p:cNvPicPr>
          <p:nvPr/>
        </p:nvPicPr>
        <p:blipFill>
          <a:blip r:embed="rId3"/>
          <a:srcRect/>
          <a:stretch>
            <a:fillRect/>
          </a:stretch>
        </p:blipFill>
        <p:spPr bwMode="auto">
          <a:xfrm>
            <a:off x="8902203" y="3870251"/>
            <a:ext cx="3449285" cy="2987749"/>
          </a:xfrm>
          <a:prstGeom prst="ellipse">
            <a:avLst/>
          </a:prstGeom>
          <a:ln>
            <a:noFill/>
          </a:ln>
          <a:effectLst>
            <a:softEdge rad="112500"/>
          </a:effectLst>
        </p:spPr>
      </p:pic>
    </p:spTree>
    <p:extLst>
      <p:ext uri="{BB962C8B-B14F-4D97-AF65-F5344CB8AC3E}">
        <p14:creationId xmlns:p14="http://schemas.microsoft.com/office/powerpoint/2010/main" val="32553880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5EBEF675-7E96-44E8-9933-F13015B90349}"/>
              </a:ext>
            </a:extLst>
          </p:cNvPr>
          <p:cNvPicPr>
            <a:picLocks noGrp="1" noChangeAspect="1"/>
          </p:cNvPicPr>
          <p:nvPr>
            <p:ph sz="quarter" idx="13"/>
          </p:nvPr>
        </p:nvPicPr>
        <p:blipFill>
          <a:blip r:embed="rId2"/>
          <a:stretch>
            <a:fillRect/>
          </a:stretch>
        </p:blipFill>
        <p:spPr>
          <a:xfrm>
            <a:off x="1573619" y="463586"/>
            <a:ext cx="8484781" cy="5763122"/>
          </a:xfrm>
          <a:prstGeom prst="rect">
            <a:avLst/>
          </a:prstGeom>
        </p:spPr>
      </p:pic>
    </p:spTree>
    <p:extLst>
      <p:ext uri="{BB962C8B-B14F-4D97-AF65-F5344CB8AC3E}">
        <p14:creationId xmlns:p14="http://schemas.microsoft.com/office/powerpoint/2010/main" val="321754889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1821A-54BB-854D-9A72-C3F01D2AF27D}"/>
              </a:ext>
            </a:extLst>
          </p:cNvPr>
          <p:cNvSpPr>
            <a:spLocks noGrp="1"/>
          </p:cNvSpPr>
          <p:nvPr>
            <p:ph type="title"/>
          </p:nvPr>
        </p:nvSpPr>
        <p:spPr>
          <a:xfrm>
            <a:off x="1141412" y="0"/>
            <a:ext cx="9831388" cy="1123406"/>
          </a:xfrm>
        </p:spPr>
        <p:txBody>
          <a:bodyPr vert="horz" lIns="91440" tIns="45720" rIns="91440" bIns="45720" rtlCol="0" anchor="ctr">
            <a:normAutofit fontScale="90000"/>
          </a:bodyPr>
          <a:lstStyle/>
          <a:p>
            <a:r>
              <a:rPr lang="en-US" sz="2400" b="1" dirty="0"/>
              <a:t/>
            </a:r>
            <a:br>
              <a:rPr lang="en-US" sz="2400" b="1" dirty="0"/>
            </a:br>
            <a:r>
              <a:rPr lang="en-US" sz="2800" b="1" dirty="0"/>
              <a:t/>
            </a:r>
            <a:br>
              <a:rPr lang="en-US" sz="2800" b="1" dirty="0"/>
            </a:br>
            <a:r>
              <a:rPr lang="en-US" sz="2800" b="1" dirty="0">
                <a:latin typeface="Marker Felt Thin" panose="02000400000000000000" pitchFamily="2" charset="77"/>
              </a:rPr>
              <a:t>High Functioning ASD  and </a:t>
            </a:r>
            <a:r>
              <a:rPr lang="en-US" sz="2800" b="1" dirty="0" smtClean="0">
                <a:latin typeface="Marker Felt Thin" panose="02000400000000000000" pitchFamily="2" charset="77"/>
              </a:rPr>
              <a:t>Social Isolation</a:t>
            </a:r>
            <a:r>
              <a:rPr lang="en-US" sz="1500" dirty="0">
                <a:latin typeface="Marker Felt Thin" panose="02000400000000000000" pitchFamily="2" charset="77"/>
              </a:rPr>
              <a:t/>
            </a:r>
            <a:br>
              <a:rPr lang="en-US" sz="1500" dirty="0">
                <a:latin typeface="Marker Felt Thin" panose="02000400000000000000" pitchFamily="2" charset="77"/>
              </a:rPr>
            </a:br>
            <a:r>
              <a:rPr lang="en-US" sz="1500" dirty="0">
                <a:latin typeface="Marker Felt Thin" panose="02000400000000000000" pitchFamily="2" charset="77"/>
              </a:rPr>
              <a:t/>
            </a:r>
            <a:br>
              <a:rPr lang="en-US" sz="1500" dirty="0">
                <a:latin typeface="Marker Felt Thin" panose="02000400000000000000" pitchFamily="2" charset="77"/>
              </a:rPr>
            </a:br>
            <a:r>
              <a:rPr lang="en-US" sz="1500" dirty="0">
                <a:latin typeface="Marker Felt Thin" panose="02000400000000000000" pitchFamily="2" charset="77"/>
              </a:rPr>
              <a:t/>
            </a:r>
            <a:br>
              <a:rPr lang="en-US" sz="1500" dirty="0">
                <a:latin typeface="Marker Felt Thin" panose="02000400000000000000" pitchFamily="2" charset="77"/>
              </a:rPr>
            </a:br>
            <a:endParaRPr lang="en-US" sz="1500" dirty="0">
              <a:latin typeface="Marker Felt Thin" panose="02000400000000000000" pitchFamily="2" charset="77"/>
            </a:endParaRPr>
          </a:p>
        </p:txBody>
      </p:sp>
      <p:sp>
        <p:nvSpPr>
          <p:cNvPr id="4" name="Content Placeholder 3">
            <a:extLst>
              <a:ext uri="{FF2B5EF4-FFF2-40B4-BE49-F238E27FC236}">
                <a16:creationId xmlns:a16="http://schemas.microsoft.com/office/drawing/2014/main" id="{CC7BEBEF-A0ED-C04C-BB55-E0BF6B22668C}"/>
              </a:ext>
            </a:extLst>
          </p:cNvPr>
          <p:cNvSpPr>
            <a:spLocks noGrp="1"/>
          </p:cNvSpPr>
          <p:nvPr>
            <p:ph sz="half" idx="4294967295"/>
          </p:nvPr>
        </p:nvSpPr>
        <p:spPr>
          <a:xfrm>
            <a:off x="522513" y="1227909"/>
            <a:ext cx="5309323" cy="5482182"/>
          </a:xfrm>
          <a:prstGeom prst="rect">
            <a:avLst/>
          </a:prstGeom>
        </p:spPr>
        <p:txBody>
          <a:bodyPr vert="horz" lIns="91440" tIns="45720" rIns="91440" bIns="45720" rtlCol="0">
            <a:normAutofit fontScale="92500" lnSpcReduction="20000"/>
          </a:bodyPr>
          <a:lstStyle/>
          <a:p>
            <a:pPr fontAlgn="base">
              <a:lnSpc>
                <a:spcPct val="110000"/>
              </a:lnSpc>
            </a:pPr>
            <a:r>
              <a:rPr lang="en-US" sz="1900" dirty="0">
                <a:latin typeface="Comic Sans MS" panose="030F0902030302020204" pitchFamily="66" charset="0"/>
              </a:rPr>
              <a:t>Deficits in Social relations  are often a feature of </a:t>
            </a:r>
            <a:r>
              <a:rPr lang="en-US" sz="1900" dirty="0" smtClean="0">
                <a:latin typeface="Comic Sans MS" panose="030F0902030302020204" pitchFamily="66" charset="0"/>
              </a:rPr>
              <a:t>ASD</a:t>
            </a:r>
            <a:r>
              <a:rPr lang="en-US" sz="1900" baseline="-25000" dirty="0" smtClean="0">
                <a:latin typeface="Comic Sans MS" panose="030F0902030302020204" pitchFamily="66" charset="0"/>
              </a:rPr>
              <a:t>8</a:t>
            </a:r>
            <a:r>
              <a:rPr lang="en-US" sz="1900" dirty="0" smtClean="0">
                <a:latin typeface="Comic Sans MS" panose="030F0902030302020204" pitchFamily="66" charset="0"/>
              </a:rPr>
              <a:t>                               </a:t>
            </a:r>
          </a:p>
          <a:p>
            <a:pPr fontAlgn="base">
              <a:lnSpc>
                <a:spcPct val="110000"/>
              </a:lnSpc>
            </a:pPr>
            <a:r>
              <a:rPr lang="en-US" sz="1900" dirty="0" smtClean="0">
                <a:latin typeface="Comic Sans MS" panose="030F0902030302020204" pitchFamily="66" charset="0"/>
              </a:rPr>
              <a:t>deficits </a:t>
            </a:r>
            <a:r>
              <a:rPr lang="en-US" sz="1900" dirty="0">
                <a:latin typeface="Comic Sans MS" panose="030F0902030302020204" pitchFamily="66" charset="0"/>
              </a:rPr>
              <a:t>can lead </a:t>
            </a:r>
            <a:r>
              <a:rPr lang="en-US" sz="1900" dirty="0" smtClean="0">
                <a:latin typeface="Comic Sans MS" panose="030F0902030302020204" pitchFamily="66" charset="0"/>
              </a:rPr>
              <a:t>to: </a:t>
            </a:r>
            <a:endParaRPr lang="en-US" sz="1900" dirty="0">
              <a:latin typeface="Comic Sans MS" panose="030F0902030302020204" pitchFamily="66" charset="0"/>
            </a:endParaRPr>
          </a:p>
          <a:p>
            <a:pPr lvl="2" fontAlgn="base">
              <a:lnSpc>
                <a:spcPct val="110000"/>
              </a:lnSpc>
            </a:pPr>
            <a:r>
              <a:rPr lang="en-US" sz="1900" dirty="0" smtClean="0">
                <a:latin typeface="Comic Sans MS" panose="030F0902030302020204" pitchFamily="66" charset="0"/>
              </a:rPr>
              <a:t>Anxiety </a:t>
            </a:r>
          </a:p>
          <a:p>
            <a:pPr lvl="2" fontAlgn="base">
              <a:lnSpc>
                <a:spcPct val="110000"/>
              </a:lnSpc>
            </a:pPr>
            <a:r>
              <a:rPr lang="en-US" sz="1900" dirty="0" smtClean="0">
                <a:latin typeface="Comic Sans MS" panose="030F0902030302020204" pitchFamily="66" charset="0"/>
              </a:rPr>
              <a:t>Loneliness (</a:t>
            </a:r>
            <a:r>
              <a:rPr lang="en-US" sz="1900" dirty="0">
                <a:latin typeface="Comic Sans MS" panose="030F0902030302020204" pitchFamily="66" charset="0"/>
              </a:rPr>
              <a:t>Hedley et al. 2018)</a:t>
            </a:r>
          </a:p>
          <a:p>
            <a:pPr lvl="2" fontAlgn="base">
              <a:lnSpc>
                <a:spcPct val="110000"/>
              </a:lnSpc>
            </a:pPr>
            <a:r>
              <a:rPr lang="en-US" sz="1900" dirty="0">
                <a:latin typeface="Comic Sans MS" panose="030F0902030302020204" pitchFamily="66" charset="0"/>
              </a:rPr>
              <a:t>Increased depression </a:t>
            </a:r>
          </a:p>
          <a:p>
            <a:pPr lvl="2" fontAlgn="base">
              <a:lnSpc>
                <a:spcPct val="110000"/>
              </a:lnSpc>
            </a:pPr>
            <a:r>
              <a:rPr lang="en-US" sz="1900" dirty="0">
                <a:latin typeface="Comic Sans MS" panose="030F0902030302020204" pitchFamily="66" charset="0"/>
              </a:rPr>
              <a:t>Low self esteem  </a:t>
            </a:r>
          </a:p>
          <a:p>
            <a:pPr lvl="2" fontAlgn="base">
              <a:lnSpc>
                <a:spcPct val="110000"/>
              </a:lnSpc>
            </a:pPr>
            <a:r>
              <a:rPr lang="en-US" sz="1900" dirty="0">
                <a:latin typeface="Comic Sans MS" panose="030F0902030302020204" pitchFamily="66" charset="0"/>
              </a:rPr>
              <a:t>Suicidal </a:t>
            </a:r>
            <a:r>
              <a:rPr lang="en-US" sz="1900" dirty="0" smtClean="0">
                <a:latin typeface="Comic Sans MS" panose="030F0902030302020204" pitchFamily="66" charset="0"/>
              </a:rPr>
              <a:t>ideation</a:t>
            </a:r>
          </a:p>
          <a:p>
            <a:pPr lvl="2" fontAlgn="base">
              <a:lnSpc>
                <a:spcPct val="110000"/>
              </a:lnSpc>
            </a:pPr>
            <a:r>
              <a:rPr lang="en-US" sz="1900" dirty="0" smtClean="0">
                <a:latin typeface="Comic Sans MS" panose="030F0902030302020204" pitchFamily="66" charset="0"/>
              </a:rPr>
              <a:t>Misinterpreted friendships</a:t>
            </a:r>
            <a:endParaRPr lang="en-US" sz="1900" dirty="0">
              <a:latin typeface="Comic Sans MS" panose="030F0902030302020204" pitchFamily="66" charset="0"/>
            </a:endParaRPr>
          </a:p>
          <a:p>
            <a:pPr fontAlgn="base">
              <a:lnSpc>
                <a:spcPct val="110000"/>
              </a:lnSpc>
            </a:pPr>
            <a:r>
              <a:rPr lang="en-US" sz="1900" dirty="0" smtClean="0">
                <a:latin typeface="Comic Sans MS" panose="030F0902030302020204" pitchFamily="66" charset="0"/>
              </a:rPr>
              <a:t>Social </a:t>
            </a:r>
            <a:r>
              <a:rPr lang="en-US" sz="1900" dirty="0">
                <a:latin typeface="Comic Sans MS" panose="030F0902030302020204" pitchFamily="66" charset="0"/>
              </a:rPr>
              <a:t>isolation has been found to be a contributing factor for suicide </a:t>
            </a:r>
          </a:p>
          <a:p>
            <a:pPr fontAlgn="base">
              <a:lnSpc>
                <a:spcPct val="110000"/>
              </a:lnSpc>
            </a:pPr>
            <a:r>
              <a:rPr lang="en-US" sz="1900" dirty="0">
                <a:latin typeface="Comic Sans MS" panose="030F0902030302020204" pitchFamily="66" charset="0"/>
              </a:rPr>
              <a:t>In a Swedish mortality study suicide was found to be the leading cause of premature  death in those who have ASD </a:t>
            </a:r>
            <a:r>
              <a:rPr lang="en-US" sz="1400" dirty="0">
                <a:latin typeface="Comic Sans MS" panose="030F0902030302020204" pitchFamily="66" charset="0"/>
              </a:rPr>
              <a:t>(</a:t>
            </a:r>
            <a:r>
              <a:rPr lang="en-US" sz="1400" dirty="0" err="1">
                <a:latin typeface="Comic Sans MS" panose="030F0902030302020204" pitchFamily="66" charset="0"/>
              </a:rPr>
              <a:t>Hirvikoski</a:t>
            </a:r>
            <a:r>
              <a:rPr lang="en-US" sz="1400" dirty="0">
                <a:latin typeface="Comic Sans MS" panose="030F0902030302020204" pitchFamily="66" charset="0"/>
              </a:rPr>
              <a:t> et al. 2016</a:t>
            </a:r>
            <a:r>
              <a:rPr lang="en-US" sz="1400" dirty="0" smtClean="0">
                <a:latin typeface="Comic Sans MS" panose="030F0902030302020204" pitchFamily="66" charset="0"/>
              </a:rPr>
              <a:t>)</a:t>
            </a:r>
            <a:endParaRPr lang="en-US" sz="1400" dirty="0">
              <a:latin typeface="Comic Sans MS" panose="030F0902030302020204" pitchFamily="66" charset="0"/>
            </a:endParaRPr>
          </a:p>
        </p:txBody>
      </p:sp>
      <p:pic>
        <p:nvPicPr>
          <p:cNvPr id="1026" name="Picture 2" descr="https://lh6.googleusercontent.com/YWByC4eU3n2Y5fu-A1yj5QCdyuEbSQV9HghR4UWO6CJI_QfNo8YRdFJ-QwraktM3CiUH12Ebk83nff3doY7jx7XO9CHfy74dX5Gqyl3hbYzpGyj2_GMJFcFjDd3k7kp1cFKdRgmTvqs">
            <a:extLst>
              <a:ext uri="{FF2B5EF4-FFF2-40B4-BE49-F238E27FC236}">
                <a16:creationId xmlns:a16="http://schemas.microsoft.com/office/drawing/2014/main" id="{9732A1CF-5F5A-C348-B9F2-AE3D3CB71502}"/>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tretch>
            <a:fillRect/>
          </a:stretch>
        </p:blipFill>
        <p:spPr bwMode="auto">
          <a:xfrm>
            <a:off x="6338395" y="1123406"/>
            <a:ext cx="5192114" cy="3455115"/>
          </a:xfrm>
          <a:prstGeom prst="round2DiagRect">
            <a:avLst>
              <a:gd name="adj1" fmla="val 5608"/>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descr="A picture containing tree, outdoor, field, ground&#10;&#10;Description automatically generated">
            <a:extLst>
              <a:ext uri="{FF2B5EF4-FFF2-40B4-BE49-F238E27FC236}">
                <a16:creationId xmlns:a16="http://schemas.microsoft.com/office/drawing/2014/main" id="{3FA3C083-15B7-A94C-B4B0-6EDE2AB46634}"/>
              </a:ext>
            </a:extLst>
          </p:cNvPr>
          <p:cNvPicPr>
            <a:picLocks noChangeAspect="1"/>
          </p:cNvPicPr>
          <p:nvPr/>
        </p:nvPicPr>
        <p:blipFill>
          <a:blip r:embed="rId3"/>
          <a:stretch>
            <a:fillRect/>
          </a:stretch>
        </p:blipFill>
        <p:spPr>
          <a:xfrm>
            <a:off x="8207830" y="5010621"/>
            <a:ext cx="1916582" cy="1699470"/>
          </a:xfrm>
          <a:prstGeom prst="ellipse">
            <a:avLst/>
          </a:prstGeom>
          <a:ln>
            <a:noFill/>
          </a:ln>
          <a:effectLst>
            <a:softEdge rad="112500"/>
          </a:effectLst>
        </p:spPr>
      </p:pic>
    </p:spTree>
    <p:extLst>
      <p:ext uri="{BB962C8B-B14F-4D97-AF65-F5344CB8AC3E}">
        <p14:creationId xmlns:p14="http://schemas.microsoft.com/office/powerpoint/2010/main" val="425204511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4707-CEC8-7448-A56B-1A71252623BC}"/>
              </a:ext>
            </a:extLst>
          </p:cNvPr>
          <p:cNvSpPr>
            <a:spLocks noGrp="1"/>
          </p:cNvSpPr>
          <p:nvPr>
            <p:ph type="title"/>
          </p:nvPr>
        </p:nvSpPr>
        <p:spPr>
          <a:xfrm>
            <a:off x="1141413" y="378823"/>
            <a:ext cx="2869416" cy="3540034"/>
          </a:xfrm>
        </p:spPr>
        <p:txBody>
          <a:bodyPr vert="horz" lIns="91440" tIns="45720" rIns="91440" bIns="45720" rtlCol="0" anchor="ctr">
            <a:normAutofit fontScale="90000"/>
          </a:bodyPr>
          <a:lstStyle/>
          <a:p>
            <a:r>
              <a:rPr lang="en-US" sz="4000" b="1"/>
              <a:t/>
            </a:r>
            <a:br>
              <a:rPr lang="en-US" sz="4000" b="1"/>
            </a:br>
            <a:r>
              <a:rPr lang="en-US" b="1">
                <a:latin typeface="Comic Sans MS" panose="030F0902030302020204" pitchFamily="66" charset="0"/>
              </a:rPr>
              <a:t>Social Isolation</a:t>
            </a:r>
            <a:br>
              <a:rPr lang="en-US" b="1">
                <a:latin typeface="Comic Sans MS" panose="030F0902030302020204" pitchFamily="66" charset="0"/>
              </a:rPr>
            </a:br>
            <a:r>
              <a:rPr lang="en-US" b="1">
                <a:latin typeface="Comic Sans MS" panose="030F0902030302020204" pitchFamily="66" charset="0"/>
              </a:rPr>
              <a:t>and ADHD </a:t>
            </a:r>
            <a:r>
              <a:rPr lang="en-US" sz="4000">
                <a:latin typeface="Comic Sans MS" panose="030F0902030302020204" pitchFamily="66" charset="0"/>
              </a:rPr>
              <a:t/>
            </a:r>
            <a:br>
              <a:rPr lang="en-US" sz="4000">
                <a:latin typeface="Comic Sans MS" panose="030F0902030302020204" pitchFamily="66" charset="0"/>
              </a:rPr>
            </a:br>
            <a:r>
              <a:rPr lang="en-US" sz="4000">
                <a:latin typeface="Comic Sans MS" panose="030F0902030302020204" pitchFamily="66" charset="0"/>
              </a:rPr>
              <a:t/>
            </a:r>
            <a:br>
              <a:rPr lang="en-US" sz="4000">
                <a:latin typeface="Comic Sans MS" panose="030F0902030302020204" pitchFamily="66" charset="0"/>
              </a:rPr>
            </a:br>
            <a:r>
              <a:rPr lang="en-US" sz="4000"/>
              <a:t/>
            </a:r>
            <a:br>
              <a:rPr lang="en-US" sz="4000"/>
            </a:br>
            <a:endParaRPr lang="en-US" sz="4000"/>
          </a:p>
        </p:txBody>
      </p:sp>
      <p:sp>
        <p:nvSpPr>
          <p:cNvPr id="148" name="Content Placeholder 3">
            <a:extLst>
              <a:ext uri="{FF2B5EF4-FFF2-40B4-BE49-F238E27FC236}">
                <a16:creationId xmlns:a16="http://schemas.microsoft.com/office/drawing/2014/main" id="{CB1574F1-C275-1245-B109-90EBBB5CC9BE}"/>
              </a:ext>
            </a:extLst>
          </p:cNvPr>
          <p:cNvSpPr>
            <a:spLocks noGrp="1"/>
          </p:cNvSpPr>
          <p:nvPr>
            <p:ph sz="half" idx="4294967295"/>
          </p:nvPr>
        </p:nvSpPr>
        <p:spPr>
          <a:xfrm>
            <a:off x="5297763" y="692331"/>
            <a:ext cx="5751237" cy="5098870"/>
          </a:xfrm>
          <a:prstGeom prst="rect">
            <a:avLst/>
          </a:prstGeom>
        </p:spPr>
        <p:txBody>
          <a:bodyPr vert="horz" lIns="91440" tIns="45720" rIns="91440" bIns="45720" rtlCol="0" anchor="ctr">
            <a:normAutofit fontScale="92500" lnSpcReduction="10000"/>
          </a:bodyPr>
          <a:lstStyle/>
          <a:p>
            <a:pPr fontAlgn="base"/>
            <a:r>
              <a:rPr lang="en-US" sz="1800">
                <a:latin typeface="Comic Sans MS" panose="030F0902030302020204" pitchFamily="66" charset="0"/>
              </a:rPr>
              <a:t>Children with ADHD are at increased risk of suffering of isolation.</a:t>
            </a:r>
          </a:p>
          <a:p>
            <a:pPr fontAlgn="base"/>
            <a:r>
              <a:rPr lang="en-US" sz="1800">
                <a:latin typeface="Comic Sans MS" panose="030F0902030302020204" pitchFamily="66" charset="0"/>
              </a:rPr>
              <a:t>Due to experiencing peer difficulties </a:t>
            </a:r>
          </a:p>
          <a:p>
            <a:pPr lvl="1" fontAlgn="base"/>
            <a:r>
              <a:rPr lang="en-US" sz="1800">
                <a:latin typeface="Comic Sans MS" panose="030F0902030302020204" pitchFamily="66" charset="0"/>
              </a:rPr>
              <a:t>Rejection </a:t>
            </a:r>
          </a:p>
          <a:p>
            <a:pPr lvl="2" fontAlgn="base"/>
            <a:r>
              <a:rPr lang="en-US" sz="1600">
                <a:latin typeface="Comic Sans MS" panose="030F0902030302020204" pitchFamily="66" charset="0"/>
              </a:rPr>
              <a:t>Rejection is a risk strong risk factor for depression </a:t>
            </a:r>
            <a:r>
              <a:rPr lang="en-US" sz="1600" baseline="-25000">
                <a:latin typeface="Comic Sans MS" panose="030F0902030302020204" pitchFamily="66" charset="0"/>
              </a:rPr>
              <a:t>15</a:t>
            </a:r>
          </a:p>
          <a:p>
            <a:pPr lvl="1" fontAlgn="base"/>
            <a:r>
              <a:rPr lang="en-US" sz="1800">
                <a:latin typeface="Comic Sans MS" panose="030F0902030302020204" pitchFamily="66" charset="0"/>
              </a:rPr>
              <a:t>Irritating or annoying peers </a:t>
            </a:r>
          </a:p>
          <a:p>
            <a:pPr fontAlgn="base"/>
            <a:r>
              <a:rPr lang="en-US" sz="1800">
                <a:latin typeface="Comic Sans MS" panose="030F0902030302020204" pitchFamily="66" charset="0"/>
              </a:rPr>
              <a:t>Are likely to have trouble building effective communication skills and poor interpersonal skills </a:t>
            </a:r>
          </a:p>
          <a:p>
            <a:r>
              <a:rPr lang="en-US" sz="1800">
                <a:latin typeface="Comic Sans MS" panose="030F0902030302020204" pitchFamily="66" charset="0"/>
              </a:rPr>
              <a:t>Children and adolescents with ADHD also perceive themselves as having fewer positive features and more negative features in regards to their friendships </a:t>
            </a:r>
            <a:r>
              <a:rPr lang="en-US" sz="1800" baseline="-25000">
                <a:latin typeface="Comic Sans MS" panose="030F0902030302020204" pitchFamily="66" charset="0"/>
              </a:rPr>
              <a:t>14</a:t>
            </a:r>
            <a:endParaRPr lang="en-US" sz="1800">
              <a:latin typeface="Comic Sans MS" panose="030F0902030302020204" pitchFamily="66" charset="0"/>
            </a:endParaRPr>
          </a:p>
          <a:p>
            <a:endParaRPr lang="en-US" sz="1800"/>
          </a:p>
        </p:txBody>
      </p:sp>
      <p:pic>
        <p:nvPicPr>
          <p:cNvPr id="4" name="Picture 3" descr="A picture containing grass, outdoor, sky, bench&#10;&#10;Description automatically generated">
            <a:extLst>
              <a:ext uri="{FF2B5EF4-FFF2-40B4-BE49-F238E27FC236}">
                <a16:creationId xmlns:a16="http://schemas.microsoft.com/office/drawing/2014/main" id="{963F0596-8C50-5B45-9D46-DEDC0774E36A}"/>
              </a:ext>
            </a:extLst>
          </p:cNvPr>
          <p:cNvPicPr>
            <a:picLocks noChangeAspect="1"/>
          </p:cNvPicPr>
          <p:nvPr/>
        </p:nvPicPr>
        <p:blipFill>
          <a:blip r:embed="rId2"/>
          <a:stretch>
            <a:fillRect/>
          </a:stretch>
        </p:blipFill>
        <p:spPr>
          <a:xfrm>
            <a:off x="103588" y="3241766"/>
            <a:ext cx="4945066" cy="2466428"/>
          </a:xfrm>
          <a:prstGeom prst="rect">
            <a:avLst/>
          </a:prstGeom>
        </p:spPr>
      </p:pic>
    </p:spTree>
    <p:extLst>
      <p:ext uri="{BB962C8B-B14F-4D97-AF65-F5344CB8AC3E}">
        <p14:creationId xmlns:p14="http://schemas.microsoft.com/office/powerpoint/2010/main" val="9500712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732" y="264805"/>
            <a:ext cx="11483718" cy="1325563"/>
          </a:xfrm>
        </p:spPr>
        <p:txBody>
          <a:bodyPr>
            <a:normAutofit/>
          </a:bodyPr>
          <a:lstStyle/>
          <a:p>
            <a:pPr algn="ctr"/>
            <a:r>
              <a:rPr lang="en-US" sz="4000" b="1" dirty="0" smtClean="0">
                <a:solidFill>
                  <a:srgbClr val="2A2B6C"/>
                </a:solidFill>
                <a:latin typeface="Arial" panose="020B0604020202020204" pitchFamily="34" charset="0"/>
                <a:cs typeface="Arial" panose="020B0604020202020204" pitchFamily="34" charset="0"/>
              </a:rPr>
              <a:t>Pet Ownership and Human-Animal Interaction</a:t>
            </a:r>
            <a:endParaRPr lang="en-US" sz="4000" b="1"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49174" y="1500473"/>
            <a:ext cx="11242307" cy="3093154"/>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solidFill>
                  <a:srgbClr val="002060"/>
                </a:solidFill>
                <a:latin typeface="Arial" panose="020B0604020202020204" pitchFamily="34" charset="0"/>
                <a:cs typeface="Arial" panose="020B0604020202020204" pitchFamily="34" charset="0"/>
              </a:rPr>
              <a:t>85</a:t>
            </a:r>
            <a:r>
              <a:rPr lang="en-US" sz="2400" dirty="0">
                <a:solidFill>
                  <a:srgbClr val="002060"/>
                </a:solidFill>
                <a:latin typeface="Arial" panose="020B0604020202020204" pitchFamily="34" charset="0"/>
                <a:cs typeface="Arial" panose="020B0604020202020204" pitchFamily="34" charset="0"/>
              </a:rPr>
              <a:t>% of respondents agree interaction with pets can help reduce </a:t>
            </a:r>
            <a:r>
              <a:rPr lang="en-US" sz="2400" dirty="0" smtClean="0">
                <a:solidFill>
                  <a:srgbClr val="002060"/>
                </a:solidFill>
                <a:latin typeface="Arial" panose="020B0604020202020204" pitchFamily="34" charset="0"/>
                <a:cs typeface="Arial" panose="020B0604020202020204" pitchFamily="34" charset="0"/>
              </a:rPr>
              <a:t>loneliness</a:t>
            </a:r>
          </a:p>
          <a:p>
            <a:r>
              <a:rPr lang="en-US" sz="1100" dirty="0" smtClean="0">
                <a:solidFill>
                  <a:srgbClr val="002060"/>
                </a:solidFill>
                <a:latin typeface="Arial" panose="020B0604020202020204" pitchFamily="34" charset="0"/>
                <a:cs typeface="Arial" panose="020B0604020202020204" pitchFamily="34" charset="0"/>
              </a:rPr>
              <a:t> </a:t>
            </a:r>
          </a:p>
          <a:p>
            <a:pPr marL="285750" indent="-285750">
              <a:buFont typeface="Wingdings" panose="05000000000000000000" pitchFamily="2" charset="2"/>
              <a:buChar char="Ø"/>
            </a:pPr>
            <a:r>
              <a:rPr lang="en-US" sz="2400" dirty="0" smtClean="0">
                <a:solidFill>
                  <a:srgbClr val="002060"/>
                </a:solidFill>
                <a:latin typeface="Arial" panose="020B0604020202020204" pitchFamily="34" charset="0"/>
                <a:cs typeface="Arial" panose="020B0604020202020204" pitchFamily="34" charset="0"/>
              </a:rPr>
              <a:t>76% agree human-pet interactions can help address social isolation</a:t>
            </a:r>
          </a:p>
          <a:p>
            <a:pPr marL="285750" indent="-285750">
              <a:buFont typeface="Wingdings" panose="05000000000000000000" pitchFamily="2" charset="2"/>
              <a:buChar char="Ø"/>
            </a:pPr>
            <a:endParaRPr lang="en-US" dirty="0" smtClean="0">
              <a:solidFill>
                <a:srgbClr val="00206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dirty="0" smtClean="0">
                <a:solidFill>
                  <a:srgbClr val="002060"/>
                </a:solidFill>
                <a:latin typeface="Arial" panose="020B0604020202020204" pitchFamily="34" charset="0"/>
                <a:cs typeface="Arial" panose="020B0604020202020204" pitchFamily="34" charset="0"/>
              </a:rPr>
              <a:t>72% believe human-animal interaction is good for their community </a:t>
            </a:r>
          </a:p>
          <a:p>
            <a:endParaRPr lang="en-US" dirty="0" smtClean="0">
              <a:solidFill>
                <a:srgbClr val="00206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dirty="0" smtClean="0">
                <a:solidFill>
                  <a:srgbClr val="002060"/>
                </a:solidFill>
                <a:latin typeface="Arial" panose="020B0604020202020204" pitchFamily="34" charset="0"/>
                <a:cs typeface="Arial" panose="020B0604020202020204" pitchFamily="34" charset="0"/>
              </a:rPr>
              <a:t>89% of pet owners </a:t>
            </a:r>
            <a:r>
              <a:rPr lang="en-US" sz="2400" dirty="0">
                <a:solidFill>
                  <a:srgbClr val="002060"/>
                </a:solidFill>
                <a:latin typeface="Arial" panose="020B0604020202020204" pitchFamily="34" charset="0"/>
                <a:cs typeface="Arial" panose="020B0604020202020204" pitchFamily="34" charset="0"/>
              </a:rPr>
              <a:t>who got a pet for loneliness </a:t>
            </a:r>
            <a:r>
              <a:rPr lang="en-US" sz="2400" dirty="0" smtClean="0">
                <a:solidFill>
                  <a:srgbClr val="002060"/>
                </a:solidFill>
                <a:latin typeface="Arial" panose="020B0604020202020204" pitchFamily="34" charset="0"/>
                <a:cs typeface="Arial" panose="020B0604020202020204" pitchFamily="34" charset="0"/>
              </a:rPr>
              <a:t>felt that </a:t>
            </a:r>
            <a:r>
              <a:rPr lang="en-US" sz="2400" dirty="0">
                <a:solidFill>
                  <a:srgbClr val="002060"/>
                </a:solidFill>
                <a:latin typeface="Arial" panose="020B0604020202020204" pitchFamily="34" charset="0"/>
                <a:cs typeface="Arial" panose="020B0604020202020204" pitchFamily="34" charset="0"/>
              </a:rPr>
              <a:t>their pet </a:t>
            </a:r>
            <a:r>
              <a:rPr lang="en-US" sz="2400" dirty="0" smtClean="0">
                <a:solidFill>
                  <a:srgbClr val="002060"/>
                </a:solidFill>
                <a:latin typeface="Arial" panose="020B0604020202020204" pitchFamily="34" charset="0"/>
                <a:cs typeface="Arial" panose="020B0604020202020204" pitchFamily="34" charset="0"/>
              </a:rPr>
              <a:t>helped </a:t>
            </a:r>
            <a:r>
              <a:rPr lang="en-US" sz="2400" dirty="0">
                <a:solidFill>
                  <a:srgbClr val="002060"/>
                </a:solidFill>
                <a:latin typeface="Arial" panose="020B0604020202020204" pitchFamily="34" charset="0"/>
                <a:cs typeface="Arial" panose="020B0604020202020204" pitchFamily="34" charset="0"/>
              </a:rPr>
              <a:t>them feel less lonely </a:t>
            </a:r>
            <a:endParaRPr lang="en-US" sz="2400" dirty="0" smtClean="0">
              <a:solidFill>
                <a:srgbClr val="002060"/>
              </a:solidFill>
              <a:latin typeface="Arial" panose="020B0604020202020204" pitchFamily="34" charset="0"/>
              <a:cs typeface="Arial" panose="020B0604020202020204" pitchFamily="34" charset="0"/>
            </a:endParaRPr>
          </a:p>
          <a:p>
            <a:endParaRPr lang="en-US" sz="1100" dirty="0" smtClean="0">
              <a:solidFill>
                <a:srgbClr val="002060"/>
              </a:solidFill>
              <a:latin typeface="Arial" panose="020B0604020202020204" pitchFamily="34" charset="0"/>
              <a:cs typeface="Arial" panose="020B0604020202020204" pitchFamily="34" charset="0"/>
            </a:endParaRPr>
          </a:p>
          <a:p>
            <a:endParaRPr lang="en-US" dirty="0"/>
          </a:p>
        </p:txBody>
      </p:sp>
      <p:sp>
        <p:nvSpPr>
          <p:cNvPr id="11" name="TextBox 10"/>
          <p:cNvSpPr txBox="1"/>
          <p:nvPr/>
        </p:nvSpPr>
        <p:spPr>
          <a:xfrm>
            <a:off x="7445204" y="4504830"/>
            <a:ext cx="4461246" cy="830997"/>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Survey of 1,469 U.S. pet owners and 567 non-owners conducted by Edelman Intelligence, December 2018</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MoE </a:t>
            </a:r>
            <a:r>
              <a:rPr lang="en-US" sz="1600" u="sng" dirty="0" smtClean="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5%</a:t>
            </a:r>
            <a:endParaRPr lang="en-US" sz="16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062304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atin typeface="Chalkduster" charset="0"/>
                <a:ea typeface="Chalkduster" charset="0"/>
                <a:cs typeface="Chalkduster" charset="0"/>
              </a:rPr>
              <a:t>Thanks for Inviting Me</a:t>
            </a:r>
          </a:p>
        </p:txBody>
      </p:sp>
      <p:pic>
        <p:nvPicPr>
          <p:cNvPr id="6" name="Picture 5" descr="1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1752602"/>
            <a:ext cx="5232400" cy="3850719"/>
          </a:xfrm>
          <a:prstGeom prst="rect">
            <a:avLst/>
          </a:prstGeom>
          <a:ln>
            <a:noFill/>
          </a:ln>
          <a:effectLst>
            <a:softEdge rad="112500"/>
          </a:effectLst>
        </p:spPr>
      </p:pic>
      <p:pic>
        <p:nvPicPr>
          <p:cNvPr id="7" name="Picture 6" descr="il_fullxfull.32112106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688" y="4047744"/>
            <a:ext cx="3048000" cy="2286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7895948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345992" y="384600"/>
            <a:ext cx="5447301" cy="5771806"/>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676" y="4146698"/>
            <a:ext cx="2101219" cy="1778614"/>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artisticWatercolorSponge/>
                    </a14:imgEffect>
                  </a14:imgLayer>
                </a14:imgProps>
              </a:ext>
              <a:ext uri="{28A0092B-C50C-407E-A947-70E740481C1C}">
                <a14:useLocalDpi xmlns:a14="http://schemas.microsoft.com/office/drawing/2010/main" val="0"/>
              </a:ext>
            </a:extLst>
          </a:blip>
          <a:stretch>
            <a:fillRect/>
          </a:stretch>
        </p:blipFill>
        <p:spPr>
          <a:xfrm>
            <a:off x="385860" y="1180482"/>
            <a:ext cx="1973855" cy="1312404"/>
          </a:xfrm>
          <a:prstGeom prst="rect">
            <a:avLst/>
          </a:prstGeom>
        </p:spPr>
      </p:pic>
    </p:spTree>
    <p:extLst>
      <p:ext uri="{BB962C8B-B14F-4D97-AF65-F5344CB8AC3E}">
        <p14:creationId xmlns:p14="http://schemas.microsoft.com/office/powerpoint/2010/main" val="395436856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a:latin typeface="Marker Felt Thin" charset="0"/>
                <a:ea typeface="Marker Felt Thin" charset="0"/>
                <a:cs typeface="Marker Felt Thin" charset="0"/>
              </a:rPr>
              <a:t>EVERYONE needs that champion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6140" y="2084545"/>
            <a:ext cx="4899719" cy="4665703"/>
          </a:xfrm>
          <a:prstGeom prst="rect">
            <a:avLst/>
          </a:prstGeom>
        </p:spPr>
      </p:pic>
    </p:spTree>
    <p:extLst>
      <p:ext uri="{BB962C8B-B14F-4D97-AF65-F5344CB8AC3E}">
        <p14:creationId xmlns:p14="http://schemas.microsoft.com/office/powerpoint/2010/main" val="18695383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13775" y="0"/>
            <a:ext cx="10364451" cy="2414016"/>
          </a:xfrm>
        </p:spPr>
        <p:txBody>
          <a:bodyPr>
            <a:normAutofit fontScale="90000"/>
          </a:bodyPr>
          <a:lstStyle/>
          <a:p>
            <a:r>
              <a:rPr lang="en-US" sz="5400">
                <a:latin typeface="Marker Felt Thin" charset="0"/>
                <a:ea typeface="Marker Felt Thin" charset="0"/>
                <a:cs typeface="Marker Felt Thin" charset="0"/>
              </a:rPr>
              <a:t/>
            </a:r>
            <a:br>
              <a:rPr lang="en-US" sz="5400">
                <a:latin typeface="Marker Felt Thin" charset="0"/>
                <a:ea typeface="Marker Felt Thin" charset="0"/>
                <a:cs typeface="Marker Felt Thin" charset="0"/>
              </a:rPr>
            </a:br>
            <a:r>
              <a:rPr lang="en-US" sz="5400" smtClean="0">
                <a:latin typeface="Marker Felt Thin" charset="0"/>
                <a:ea typeface="Marker Felt Thin" charset="0"/>
                <a:cs typeface="Marker Felt Thin" charset="0"/>
              </a:rPr>
              <a:t>“</a:t>
            </a:r>
            <a:r>
              <a:rPr lang="en-US" sz="6000" smtClean="0">
                <a:solidFill>
                  <a:srgbClr val="FF0000"/>
                </a:solidFill>
                <a:latin typeface="Marker Felt Thin" charset="0"/>
                <a:ea typeface="Marker Felt Thin" charset="0"/>
                <a:cs typeface="Marker Felt Thin" charset="0"/>
              </a:rPr>
              <a:t>That </a:t>
            </a:r>
            <a:r>
              <a:rPr lang="en-US" sz="6000">
                <a:solidFill>
                  <a:srgbClr val="FF0000"/>
                </a:solidFill>
                <a:latin typeface="Marker Felt Thin" charset="0"/>
                <a:ea typeface="Marker Felt Thin" charset="0"/>
                <a:cs typeface="Marker Felt Thin" charset="0"/>
              </a:rPr>
              <a:t>Champion Can be an animal!” </a:t>
            </a:r>
            <a:r>
              <a:rPr lang="en-US" sz="6000">
                <a:solidFill>
                  <a:schemeClr val="tx2">
                    <a:lumMod val="75000"/>
                  </a:schemeClr>
                </a:solidFill>
                <a:latin typeface="Marker Felt Thin" charset="0"/>
                <a:ea typeface="Marker Felt Thin" charset="0"/>
                <a:cs typeface="Marker Felt Thin" charset="0"/>
              </a:rPr>
              <a:t/>
            </a:r>
            <a:br>
              <a:rPr lang="en-US" sz="6000">
                <a:solidFill>
                  <a:schemeClr val="tx2">
                    <a:lumMod val="75000"/>
                  </a:schemeClr>
                </a:solidFill>
                <a:latin typeface="Marker Felt Thin" charset="0"/>
                <a:ea typeface="Marker Felt Thin" charset="0"/>
                <a:cs typeface="Marker Felt Thin" charset="0"/>
              </a:rPr>
            </a:br>
            <a:endParaRPr lang="en-US" sz="6000">
              <a:solidFill>
                <a:schemeClr val="tx2">
                  <a:lumMod val="75000"/>
                </a:schemeClr>
              </a:solidFill>
              <a:latin typeface="Marker Felt Thin" charset="0"/>
              <a:ea typeface="Marker Felt Thin" charset="0"/>
              <a:cs typeface="Marker Felt Thin"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894" y="1981200"/>
            <a:ext cx="8441083" cy="4661451"/>
          </a:xfrm>
          <a:prstGeom prst="rect">
            <a:avLst/>
          </a:prstGeom>
        </p:spPr>
      </p:pic>
    </p:spTree>
    <p:extLst>
      <p:ext uri="{BB962C8B-B14F-4D97-AF65-F5344CB8AC3E}">
        <p14:creationId xmlns:p14="http://schemas.microsoft.com/office/powerpoint/2010/main" val="145367486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75BADA-6BA6-6147-8F4D-35B698ECDCAD}"/>
              </a:ext>
            </a:extLst>
          </p:cNvPr>
          <p:cNvSpPr>
            <a:spLocks noGrp="1"/>
          </p:cNvSpPr>
          <p:nvPr>
            <p:ph idx="4294967295"/>
          </p:nvPr>
        </p:nvSpPr>
        <p:spPr>
          <a:xfrm>
            <a:off x="963282" y="845820"/>
            <a:ext cx="9905999" cy="5016633"/>
          </a:xfrm>
          <a:prstGeom prst="rect">
            <a:avLst/>
          </a:prstGeom>
        </p:spPr>
        <p:txBody>
          <a:bodyPr>
            <a:noAutofit/>
          </a:bodyPr>
          <a:lstStyle/>
          <a:p>
            <a:pPr marL="0" indent="0" algn="ctr" fontAlgn="base">
              <a:buNone/>
            </a:pPr>
            <a:r>
              <a:rPr lang="en-US" sz="3200" b="1" dirty="0"/>
              <a:t>A Special Thanks is given to Claudia Esquivel Arellano for her support in researching and  helping develop this </a:t>
            </a:r>
            <a:r>
              <a:rPr lang="en-US" sz="3200" b="1" dirty="0" err="1"/>
              <a:t>Powerpoint</a:t>
            </a:r>
            <a:r>
              <a:rPr lang="en-US" sz="3200" b="1" dirty="0"/>
              <a:t>.</a:t>
            </a:r>
            <a:endParaRPr lang="en-US" sz="3200" dirty="0"/>
          </a:p>
          <a:p>
            <a:pPr marL="0" indent="0">
              <a:buNone/>
            </a:pPr>
            <a:r>
              <a:rPr lang="en-US" sz="3200" dirty="0"/>
              <a:t/>
            </a:r>
            <a:br>
              <a:rPr lang="en-US" sz="3200" dirty="0"/>
            </a:br>
            <a:endParaRPr lang="en-US" sz="3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1913" y="2913514"/>
            <a:ext cx="3014248" cy="2948939"/>
          </a:xfrm>
          <a:prstGeom prst="rect">
            <a:avLst/>
          </a:prstGeom>
        </p:spPr>
      </p:pic>
    </p:spTree>
    <p:extLst>
      <p:ext uri="{BB962C8B-B14F-4D97-AF65-F5344CB8AC3E}">
        <p14:creationId xmlns:p14="http://schemas.microsoft.com/office/powerpoint/2010/main" val="279645022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9B6F-D153-6043-81F6-7BFE6DB96310}"/>
              </a:ext>
            </a:extLst>
          </p:cNvPr>
          <p:cNvSpPr>
            <a:spLocks noGrp="1"/>
          </p:cNvSpPr>
          <p:nvPr>
            <p:ph type="title"/>
          </p:nvPr>
        </p:nvSpPr>
        <p:spPr>
          <a:xfrm>
            <a:off x="1141413" y="1"/>
            <a:ext cx="9905998" cy="609599"/>
          </a:xfrm>
        </p:spPr>
        <p:txBody>
          <a:bodyPr>
            <a:normAutofit fontScale="90000"/>
          </a:bodyPr>
          <a:lstStyle/>
          <a:p>
            <a:pPr algn="ctr"/>
            <a:r>
              <a:rPr lang="en-US" b="1"/>
              <a:t/>
            </a:r>
            <a:br>
              <a:rPr lang="en-US" b="1"/>
            </a:br>
            <a:r>
              <a:rPr lang="en-US" b="1"/>
              <a:t/>
            </a:r>
            <a:br>
              <a:rPr lang="en-US" b="1"/>
            </a:br>
            <a:r>
              <a:rPr lang="en-US" b="1"/>
              <a:t/>
            </a:r>
            <a:br>
              <a:rPr lang="en-US" b="1"/>
            </a:br>
            <a:r>
              <a:rPr lang="en-US" b="1"/>
              <a:t>References </a:t>
            </a:r>
            <a:r>
              <a:rPr lang="en-US"/>
              <a:t/>
            </a:r>
            <a:br>
              <a:rPr lang="en-US"/>
            </a:br>
            <a:r>
              <a:rPr lang="en-US"/>
              <a:t/>
            </a:r>
            <a:br>
              <a:rPr lang="en-US"/>
            </a:br>
            <a:r>
              <a:rPr lang="en-US"/>
              <a:t/>
            </a:r>
            <a:br>
              <a:rPr lang="en-US"/>
            </a:br>
            <a:endParaRPr lang="en-US"/>
          </a:p>
        </p:txBody>
      </p:sp>
      <p:sp>
        <p:nvSpPr>
          <p:cNvPr id="3" name="Content Placeholder 2">
            <a:extLst>
              <a:ext uri="{FF2B5EF4-FFF2-40B4-BE49-F238E27FC236}">
                <a16:creationId xmlns:a16="http://schemas.microsoft.com/office/drawing/2014/main" id="{E502598F-35DA-2549-B1F5-BBD4C207BB3F}"/>
              </a:ext>
            </a:extLst>
          </p:cNvPr>
          <p:cNvSpPr>
            <a:spLocks noGrp="1"/>
          </p:cNvSpPr>
          <p:nvPr>
            <p:ph idx="4294967295"/>
          </p:nvPr>
        </p:nvSpPr>
        <p:spPr>
          <a:xfrm>
            <a:off x="609600" y="711200"/>
            <a:ext cx="10820399" cy="6146800"/>
          </a:xfrm>
          <a:prstGeom prst="rect">
            <a:avLst/>
          </a:prstGeom>
        </p:spPr>
        <p:txBody>
          <a:bodyPr>
            <a:normAutofit fontScale="25000" lnSpcReduction="20000"/>
          </a:bodyPr>
          <a:lstStyle/>
          <a:p>
            <a:pPr marL="457200" indent="-457200" fontAlgn="base">
              <a:buFont typeface="+mj-lt"/>
              <a:buAutoNum type="arabicPeriod"/>
            </a:pPr>
            <a:r>
              <a:rPr lang="en-US" sz="4300" b="1"/>
              <a:t>Alpert, Patricia T. “Self-Perception of Social Isolation and Loneliness in Older Adults.” </a:t>
            </a:r>
            <a:r>
              <a:rPr lang="en-US" sz="4300" b="1" i="1"/>
              <a:t>Home Health Care Management &amp; Practice</a:t>
            </a:r>
            <a:r>
              <a:rPr lang="en-US" sz="4300" b="1"/>
              <a:t> 29, no. 4 (November 2017): 249–52. doi:</a:t>
            </a:r>
            <a:r>
              <a:rPr lang="en-US" sz="4300" b="1" u="sng">
                <a:hlinkClick r:id="rId2"/>
              </a:rPr>
              <a:t>10.1177/1084822317728265</a:t>
            </a:r>
            <a:r>
              <a:rPr lang="en-US" sz="4300" b="1"/>
              <a:t>.</a:t>
            </a:r>
          </a:p>
          <a:p>
            <a:pPr marL="457200" indent="-457200" fontAlgn="base">
              <a:buFont typeface="+mj-lt"/>
              <a:buAutoNum type="arabicPeriod"/>
            </a:pPr>
            <a:r>
              <a:rPr lang="en-US" sz="4300" b="1" err="1"/>
              <a:t>Laursen</a:t>
            </a:r>
            <a:r>
              <a:rPr lang="en-US" sz="4300" b="1"/>
              <a:t>, Brett, William M. Bukowski, </a:t>
            </a:r>
            <a:r>
              <a:rPr lang="en-US" sz="4300" b="1" err="1"/>
              <a:t>Kaisa</a:t>
            </a:r>
            <a:r>
              <a:rPr lang="en-US" sz="4300" b="1"/>
              <a:t> </a:t>
            </a:r>
            <a:r>
              <a:rPr lang="en-US" sz="4300" b="1" err="1"/>
              <a:t>Aunola</a:t>
            </a:r>
            <a:r>
              <a:rPr lang="en-US" sz="4300" b="1"/>
              <a:t>, and </a:t>
            </a:r>
            <a:r>
              <a:rPr lang="en-US" sz="4300" b="1" err="1"/>
              <a:t>Jari</a:t>
            </a:r>
            <a:r>
              <a:rPr lang="en-US" sz="4300" b="1"/>
              <a:t>-Erik Nurmi. "Friendship Moderates Prospective Associations between Social Isolation and Adjustment Problems in Young Children." </a:t>
            </a:r>
            <a:r>
              <a:rPr lang="en-US" sz="4300" b="1" i="1"/>
              <a:t>Child Development</a:t>
            </a:r>
            <a:r>
              <a:rPr lang="en-US" sz="4300" b="1"/>
              <a:t> 78, no. 4 (2007): 1395-404. </a:t>
            </a:r>
            <a:r>
              <a:rPr lang="en-US" sz="4300" b="1" u="sng">
                <a:hlinkClick r:id="rId3"/>
              </a:rPr>
              <a:t>http://www.jstor.org.proxy.library.cpp.edu/stable/4620709</a:t>
            </a:r>
            <a:endParaRPr lang="en-US" sz="4300" b="1"/>
          </a:p>
          <a:p>
            <a:pPr marL="457200" indent="-457200" fontAlgn="base">
              <a:buFont typeface="+mj-lt"/>
              <a:buAutoNum type="arabicPeriod"/>
            </a:pPr>
            <a:r>
              <a:rPr lang="en-US" sz="4300" b="1"/>
              <a:t>Cacioppo, and </a:t>
            </a:r>
            <a:r>
              <a:rPr lang="en-US" sz="4300" b="1" err="1"/>
              <a:t>Hawkley</a:t>
            </a:r>
            <a:r>
              <a:rPr lang="en-US" sz="4300" b="1"/>
              <a:t>. "Perceived Social Isolation and Cognition." </a:t>
            </a:r>
            <a:r>
              <a:rPr lang="en-US" sz="4300" b="1" i="1"/>
              <a:t>Trends in Cognitive Sciences</a:t>
            </a:r>
            <a:r>
              <a:rPr lang="en-US" sz="4300" b="1"/>
              <a:t> 13, no. 10 (2009): 447-54.</a:t>
            </a:r>
          </a:p>
          <a:p>
            <a:pPr marL="457200" indent="-457200" fontAlgn="base">
              <a:buFont typeface="+mj-lt"/>
              <a:buAutoNum type="arabicPeriod"/>
            </a:pPr>
            <a:r>
              <a:rPr lang="en-US" sz="4300" b="1"/>
              <a:t>Asher, Steven R., and Julie A. Paquette. "Loneliness and Peer Relations in Childhood." </a:t>
            </a:r>
            <a:r>
              <a:rPr lang="en-US" sz="4300" b="1" i="1"/>
              <a:t>Current Directions in Psychological Science</a:t>
            </a:r>
            <a:r>
              <a:rPr lang="en-US" sz="4300" b="1"/>
              <a:t> 12, no. 3 (2003): 75-78. </a:t>
            </a:r>
            <a:r>
              <a:rPr lang="en-US" sz="4300" b="1" u="sng">
                <a:hlinkClick r:id="rId4"/>
              </a:rPr>
              <a:t>http://www.jstor.org.proxy.library.cpp.edu/stable/20182843</a:t>
            </a:r>
            <a:r>
              <a:rPr lang="en-US" sz="4300" b="1"/>
              <a:t>.</a:t>
            </a:r>
          </a:p>
          <a:p>
            <a:pPr marL="457200" indent="-457200" fontAlgn="base">
              <a:buFont typeface="+mj-lt"/>
              <a:buAutoNum type="arabicPeriod"/>
            </a:pPr>
            <a:r>
              <a:rPr lang="en-US" sz="4300" b="1"/>
              <a:t>Crick, Nicki R., and Gary W. Ladd. 1993. “Children’s Perceptions of Their Peer Experiences: Attributions, Loneliness, Social Anxiety, and Social Avoidance.” </a:t>
            </a:r>
            <a:r>
              <a:rPr lang="en-US" sz="4300" b="1" i="1"/>
              <a:t>Developmental Psychology</a:t>
            </a:r>
            <a:r>
              <a:rPr lang="en-US" sz="4300" b="1"/>
              <a:t> 29 (2): 244–54. doi:10.1037/0012-1649.29.2.244.</a:t>
            </a:r>
          </a:p>
          <a:p>
            <a:pPr marL="457200" indent="-457200">
              <a:buFont typeface="+mj-lt"/>
              <a:buAutoNum type="arabicPeriod"/>
            </a:pPr>
            <a:r>
              <a:rPr lang="en-US" sz="4300" b="1"/>
              <a:t> .Woodhouse, Susan S., Matthew J. </a:t>
            </a:r>
            <a:r>
              <a:rPr lang="en-US" sz="4300" b="1" err="1"/>
              <a:t>Dykas</a:t>
            </a:r>
            <a:r>
              <a:rPr lang="en-US" sz="4300" b="1"/>
              <a:t>, and Jude Cassidy. "Loneliness and Peer Relations in Adolescence.”.  </a:t>
            </a:r>
            <a:r>
              <a:rPr lang="en-US" sz="4300" b="1" i="1"/>
              <a:t>Social Development</a:t>
            </a:r>
            <a:r>
              <a:rPr lang="en-US" sz="4300" b="1"/>
              <a:t>21, no. 2 (2012): 273-93.</a:t>
            </a:r>
          </a:p>
          <a:p>
            <a:pPr marL="457200" indent="-457200">
              <a:buFont typeface="+mj-lt"/>
              <a:buAutoNum type="arabicPeriod"/>
            </a:pPr>
            <a:r>
              <a:rPr lang="en-US" sz="4300" b="1"/>
              <a:t>   Xia, Ning, and </a:t>
            </a:r>
            <a:r>
              <a:rPr lang="en-US" sz="4300" b="1" err="1"/>
              <a:t>Huige</a:t>
            </a:r>
            <a:r>
              <a:rPr lang="en-US" sz="4300" b="1"/>
              <a:t> Li. "Loneliness, Social Isolation, and Cardiovascular Health." </a:t>
            </a:r>
            <a:r>
              <a:rPr lang="en-US" sz="4300" b="1" i="1"/>
              <a:t>Antioxidants &amp; Redox Signaling</a:t>
            </a:r>
            <a:r>
              <a:rPr lang="en-US" sz="4300" b="1"/>
              <a:t>     28, no. 9 (2018): 837-51.</a:t>
            </a:r>
          </a:p>
          <a:p>
            <a:pPr marL="457200" indent="-457200">
              <a:buFont typeface="+mj-lt"/>
              <a:buAutoNum type="arabicPeriod"/>
            </a:pPr>
            <a:r>
              <a:rPr lang="en-US" sz="4300" b="1"/>
              <a:t> Hedley, </a:t>
            </a:r>
            <a:r>
              <a:rPr lang="en-US" sz="4300" b="1" err="1"/>
              <a:t>Uljarević</a:t>
            </a:r>
            <a:r>
              <a:rPr lang="en-US" sz="4300" b="1"/>
              <a:t>, Wilmot, </a:t>
            </a:r>
            <a:r>
              <a:rPr lang="en-US" sz="4300" b="1" err="1"/>
              <a:t>Richdale</a:t>
            </a:r>
            <a:r>
              <a:rPr lang="en-US" sz="4300" b="1"/>
              <a:t>, and Dissanayake. "Understanding Depression and Thoughts of Self-harm in Autism: A Potential Mechanism Involving Loneliness." </a:t>
            </a:r>
            <a:r>
              <a:rPr lang="en-US" sz="4300" b="1" i="1"/>
              <a:t>Research in Autism Spectrum Disorders</a:t>
            </a:r>
            <a:r>
              <a:rPr lang="en-US" sz="4300" b="1"/>
              <a:t> 46 (2018): 1-7.</a:t>
            </a:r>
          </a:p>
          <a:p>
            <a:pPr marL="457200" indent="-457200">
              <a:buFont typeface="+mj-lt"/>
              <a:buAutoNum type="arabicPeriod"/>
            </a:pPr>
            <a:r>
              <a:rPr lang="en-US" sz="4300" b="1"/>
              <a:t> </a:t>
            </a:r>
            <a:r>
              <a:rPr lang="en-US" sz="4300" b="1" err="1"/>
              <a:t>Qualter</a:t>
            </a:r>
            <a:r>
              <a:rPr lang="en-US" sz="4300" b="1"/>
              <a:t>, Pamela, Stephen Brown, L. Munn, and Penny Rotenberg. "Childhood Loneliness as a Predictor of Adolescent Depressive Symptoms: An 8-year Longitudinal Study." </a:t>
            </a:r>
            <a:r>
              <a:rPr lang="en-US" sz="4300" b="1" i="1"/>
              <a:t>European Child &amp; Adolescent Psychiatry</a:t>
            </a:r>
            <a:r>
              <a:rPr lang="en-US" sz="4300" b="1"/>
              <a:t> 19, no. 6 (2010): 493-501.</a:t>
            </a:r>
          </a:p>
          <a:p>
            <a:pPr marL="457200" indent="-457200">
              <a:buFont typeface="+mj-lt"/>
              <a:buAutoNum type="arabicPeriod"/>
            </a:pPr>
            <a:r>
              <a:rPr lang="en-US" sz="4300" b="1"/>
              <a:t> Devine, D.P. Psychopharmacology (2014) 231: 979. </a:t>
            </a:r>
            <a:r>
              <a:rPr lang="en-US" sz="4300" b="1" u="sng">
                <a:hlinkClick r:id="rId5"/>
              </a:rPr>
              <a:t>https://doi-org.proxy.library.cpp.edu/10.1007/s00213-013-3279-2</a:t>
            </a:r>
            <a:endParaRPr lang="en-US" sz="4300" b="1"/>
          </a:p>
          <a:p>
            <a:pPr marL="457200" indent="-457200">
              <a:buFont typeface="+mj-lt"/>
              <a:buAutoNum type="arabicPeriod"/>
            </a:pPr>
            <a:r>
              <a:rPr lang="en-US" sz="4300" b="1" err="1"/>
              <a:t>Bauminger</a:t>
            </a:r>
            <a:r>
              <a:rPr lang="en-US" sz="4300" b="1"/>
              <a:t>, </a:t>
            </a:r>
            <a:r>
              <a:rPr lang="en-US" sz="4300" b="1" err="1"/>
              <a:t>Nirit</a:t>
            </a:r>
            <a:r>
              <a:rPr lang="en-US" sz="4300" b="1"/>
              <a:t>, and Connie </a:t>
            </a:r>
            <a:r>
              <a:rPr lang="en-US" sz="4300" b="1" err="1"/>
              <a:t>Kasari</a:t>
            </a:r>
            <a:r>
              <a:rPr lang="en-US" sz="4300" b="1"/>
              <a:t>. "Loneliness and Friendship in High‐Functioning Children with Autism." </a:t>
            </a:r>
            <a:r>
              <a:rPr lang="en-US" sz="4300" b="1" i="1"/>
              <a:t>Child Development</a:t>
            </a:r>
            <a:r>
              <a:rPr lang="en-US" sz="4300" b="1"/>
              <a:t> 71, no. 2 (2000): 447-56.</a:t>
            </a:r>
          </a:p>
          <a:p>
            <a:endParaRPr lang="en-US"/>
          </a:p>
        </p:txBody>
      </p:sp>
    </p:spTree>
    <p:extLst>
      <p:ext uri="{BB962C8B-B14F-4D97-AF65-F5344CB8AC3E}">
        <p14:creationId xmlns:p14="http://schemas.microsoft.com/office/powerpoint/2010/main" val="279373975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AA43E3-534C-E24E-8EF5-8120A2861C9E}"/>
              </a:ext>
            </a:extLst>
          </p:cNvPr>
          <p:cNvSpPr>
            <a:spLocks noGrp="1"/>
          </p:cNvSpPr>
          <p:nvPr>
            <p:ph idx="4294967295"/>
          </p:nvPr>
        </p:nvSpPr>
        <p:spPr>
          <a:xfrm>
            <a:off x="1143000" y="841601"/>
            <a:ext cx="9905999" cy="5689827"/>
          </a:xfrm>
          <a:prstGeom prst="rect">
            <a:avLst/>
          </a:prstGeom>
        </p:spPr>
        <p:txBody>
          <a:bodyPr>
            <a:normAutofit lnSpcReduction="10000"/>
          </a:bodyPr>
          <a:lstStyle/>
          <a:p>
            <a:pPr marL="0" indent="0">
              <a:buNone/>
            </a:pPr>
            <a:r>
              <a:rPr lang="en-US" sz="1700"/>
              <a:t>12.  Hedley, </a:t>
            </a:r>
            <a:r>
              <a:rPr lang="en-US" sz="1700" err="1"/>
              <a:t>Uljarević</a:t>
            </a:r>
            <a:r>
              <a:rPr lang="en-US" sz="1700"/>
              <a:t>, Wilmot, </a:t>
            </a:r>
            <a:r>
              <a:rPr lang="en-US" sz="1700" err="1"/>
              <a:t>Richdale</a:t>
            </a:r>
            <a:r>
              <a:rPr lang="en-US" sz="1700"/>
              <a:t>, and Dissanayake. "Understanding Depression and Thoughts of Self-harm in Autism: A Potential Mechanism Involving Loneliness." </a:t>
            </a:r>
            <a:r>
              <a:rPr lang="en-US" sz="1700" i="1"/>
              <a:t>Research in Autism Spectrum Disorders</a:t>
            </a:r>
            <a:r>
              <a:rPr lang="en-US" sz="1700"/>
              <a:t> 46 (2018): 1-7.</a:t>
            </a:r>
          </a:p>
          <a:p>
            <a:pPr marL="0" indent="0">
              <a:buNone/>
            </a:pPr>
            <a:r>
              <a:rPr lang="en-US" sz="1700"/>
              <a:t>13. Dr. Fine </a:t>
            </a:r>
            <a:r>
              <a:rPr lang="en-US" sz="1700" err="1"/>
              <a:t>powerpoint</a:t>
            </a:r>
            <a:r>
              <a:rPr lang="en-US" sz="1700"/>
              <a:t> slides </a:t>
            </a:r>
          </a:p>
          <a:p>
            <a:pPr marL="0" indent="0">
              <a:buNone/>
            </a:pPr>
            <a:r>
              <a:rPr lang="en-US" sz="1700"/>
              <a:t>14. Matthews, </a:t>
            </a:r>
            <a:r>
              <a:rPr lang="en-US" sz="1700" err="1"/>
              <a:t>Danese</a:t>
            </a:r>
            <a:r>
              <a:rPr lang="en-US" sz="1700"/>
              <a:t>, Wertz, Ambler, Kelly, Diver, Caspi, Moffitt, and </a:t>
            </a:r>
            <a:r>
              <a:rPr lang="en-US" sz="1700" err="1"/>
              <a:t>Arseneault</a:t>
            </a:r>
            <a:r>
              <a:rPr lang="en-US" sz="1700"/>
              <a:t>. "Social Isolation and Mental Health at Primary and Secondary School Entry: A Longitudinal Cohort Study." </a:t>
            </a:r>
            <a:r>
              <a:rPr lang="en-US" sz="1700" i="1"/>
              <a:t>Journal of the American Academy of Child &amp; Adolescent Psychiatry</a:t>
            </a:r>
            <a:r>
              <a:rPr lang="en-US" sz="1700"/>
              <a:t> 54, no. 3 (2015): 225-32.</a:t>
            </a:r>
          </a:p>
          <a:p>
            <a:pPr marL="0" indent="0">
              <a:buNone/>
            </a:pPr>
            <a:r>
              <a:rPr lang="en-US" sz="1700"/>
              <a:t>15.Kumar, Poornima, Gordon D Waiter, Magda Dubois, Maarten </a:t>
            </a:r>
            <a:r>
              <a:rPr lang="en-US" sz="1700" err="1"/>
              <a:t>Milders</a:t>
            </a:r>
            <a:r>
              <a:rPr lang="en-US" sz="1700"/>
              <a:t>, Ian Reid, and J Douglas Steele. "Increased Neural Response to Social Rejection in Major Depression." </a:t>
            </a:r>
            <a:r>
              <a:rPr lang="en-US" sz="1700" i="1"/>
              <a:t>Depression and Anxiety</a:t>
            </a:r>
            <a:r>
              <a:rPr lang="en-US" sz="1700"/>
              <a:t> 34, no. 11 (2017): 1049-056.</a:t>
            </a:r>
          </a:p>
          <a:p>
            <a:pPr marL="0" indent="0">
              <a:buNone/>
            </a:pPr>
            <a:r>
              <a:rPr lang="en-US" sz="1700"/>
              <a:t>16. Alan R </a:t>
            </a:r>
            <a:r>
              <a:rPr lang="en-US" sz="1700" err="1"/>
              <a:t>Teo</a:t>
            </a:r>
            <a:r>
              <a:rPr lang="en-US" sz="1700"/>
              <a:t>, </a:t>
            </a:r>
            <a:r>
              <a:rPr lang="en-US" sz="1700" err="1"/>
              <a:t>Hwajung</a:t>
            </a:r>
            <a:r>
              <a:rPr lang="en-US" sz="1700"/>
              <a:t> Choi, and Marcia </a:t>
            </a:r>
            <a:r>
              <a:rPr lang="en-US" sz="1700" err="1"/>
              <a:t>Valenstein</a:t>
            </a:r>
            <a:r>
              <a:rPr lang="en-US" sz="1700"/>
              <a:t>. "Social Relationships and Depression: Ten-year Follow-up from a Nationally Representative Study." </a:t>
            </a:r>
            <a:r>
              <a:rPr lang="en-US" sz="1700" err="1"/>
              <a:t>PLoS</a:t>
            </a:r>
            <a:r>
              <a:rPr lang="en-US" sz="1700"/>
              <a:t> ONE 8, no. 4 (2013): E62396.</a:t>
            </a:r>
          </a:p>
          <a:p>
            <a:pPr marL="0" indent="0">
              <a:buNone/>
            </a:pPr>
            <a:r>
              <a:rPr lang="en-US" sz="1700"/>
              <a:t>17. Ladd, and </a:t>
            </a:r>
            <a:r>
              <a:rPr lang="en-US" sz="1700" err="1"/>
              <a:t>Ettekal</a:t>
            </a:r>
            <a:r>
              <a:rPr lang="en-US" sz="1700"/>
              <a:t>. "Peer-related Loneliness across Early to Late Adolescence: Normative Trends, Intra-individual Trajectories, and Links with Depressive Symptoms." </a:t>
            </a:r>
            <a:r>
              <a:rPr lang="en-US" sz="1700" i="1"/>
              <a:t>Journal of Adolescence</a:t>
            </a:r>
            <a:r>
              <a:rPr lang="en-US" sz="1700"/>
              <a:t> 36, no. 6 (2013): 1269-282.</a:t>
            </a:r>
          </a:p>
        </p:txBody>
      </p:sp>
    </p:spTree>
    <p:extLst>
      <p:ext uri="{BB962C8B-B14F-4D97-AF65-F5344CB8AC3E}">
        <p14:creationId xmlns:p14="http://schemas.microsoft.com/office/powerpoint/2010/main" val="243644005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p:cNvSpPr txBox="1">
            <a:spLocks/>
          </p:cNvSpPr>
          <p:nvPr/>
        </p:nvSpPr>
        <p:spPr>
          <a:xfrm>
            <a:off x="2114382" y="6228209"/>
            <a:ext cx="7963237" cy="7605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2A2B6C"/>
                </a:solidFill>
                <a:effectLst/>
                <a:uLnTx/>
                <a:uFillTx/>
                <a:latin typeface="Arial" panose="020B0604020202020204" pitchFamily="34" charset="0"/>
                <a:ea typeface="+mj-ea"/>
                <a:cs typeface="Arial" panose="020B0604020202020204" pitchFamily="34" charset="0"/>
              </a:rPr>
              <a:t>May 7, 2019 </a:t>
            </a:r>
            <a:r>
              <a:rPr kumimoji="0" lang="en-US" sz="2800" b="1" i="0" u="none" strike="noStrike" kern="1200" cap="none" spc="0" normalizeH="0" baseline="0" noProof="0" dirty="0" smtClean="0">
                <a:ln>
                  <a:noFill/>
                </a:ln>
                <a:solidFill>
                  <a:srgbClr val="0000A0"/>
                </a:solidFill>
                <a:effectLst/>
                <a:uLnTx/>
                <a:uFillTx/>
                <a:latin typeface="Arial" panose="020B0604020202020204" pitchFamily="34" charset="0"/>
                <a:ea typeface="+mj-ea"/>
                <a:cs typeface="Arial" panose="020B0604020202020204" pitchFamily="34" charset="0"/>
              </a:rPr>
              <a:t>|</a:t>
            </a:r>
            <a:r>
              <a:rPr kumimoji="0" lang="en-US" sz="2800" b="1" i="0" u="none" strike="noStrike" kern="1200" cap="none" spc="0" normalizeH="0" baseline="0" noProof="0" dirty="0" smtClean="0">
                <a:ln>
                  <a:noFill/>
                </a:ln>
                <a:solidFill>
                  <a:srgbClr val="2A2B6C"/>
                </a:solidFill>
                <a:effectLst/>
                <a:uLnTx/>
                <a:uFillTx/>
                <a:latin typeface="Arial" panose="020B0604020202020204" pitchFamily="34" charset="0"/>
                <a:ea typeface="+mj-ea"/>
                <a:cs typeface="Arial" panose="020B0604020202020204" pitchFamily="34" charset="0"/>
              </a:rPr>
              <a:t> Washington, DC</a:t>
            </a:r>
            <a:r>
              <a:rPr kumimoji="0" lang="en-US" sz="2800" b="1" i="0" u="none" strike="noStrike" kern="1200" cap="none" spc="0" normalizeH="0" baseline="0" noProof="0" dirty="0" smtClean="0">
                <a:ln>
                  <a:noFill/>
                </a:ln>
                <a:solidFill>
                  <a:srgbClr val="002060"/>
                </a:solidFill>
                <a:effectLst/>
                <a:uLnTx/>
                <a:uFillTx/>
                <a:latin typeface="Arial" panose="020B0604020202020204" pitchFamily="34" charset="0"/>
                <a:ea typeface="+mj-ea"/>
                <a:cs typeface="Arial" panose="020B0604020202020204" pitchFamily="34" charset="0"/>
              </a:rPr>
              <a:t/>
            </a:r>
            <a:br>
              <a:rPr kumimoji="0" lang="en-US" sz="2800" b="1" i="0" u="none" strike="noStrike" kern="1200" cap="none" spc="0" normalizeH="0" baseline="0" noProof="0" dirty="0" smtClean="0">
                <a:ln>
                  <a:noFill/>
                </a:ln>
                <a:solidFill>
                  <a:srgbClr val="002060"/>
                </a:solidFill>
                <a:effectLst/>
                <a:uLnTx/>
                <a:uFillTx/>
                <a:latin typeface="Arial" panose="020B0604020202020204" pitchFamily="34" charset="0"/>
                <a:ea typeface="+mj-ea"/>
                <a:cs typeface="Arial" panose="020B0604020202020204" pitchFamily="34" charset="0"/>
              </a:rPr>
            </a:b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grpSp>
        <p:nvGrpSpPr>
          <p:cNvPr id="3" name="Group 2"/>
          <p:cNvGrpSpPr/>
          <p:nvPr/>
        </p:nvGrpSpPr>
        <p:grpSpPr>
          <a:xfrm>
            <a:off x="651570" y="210066"/>
            <a:ext cx="10888861" cy="5820031"/>
            <a:chOff x="1401372" y="0"/>
            <a:chExt cx="10174118" cy="5381693"/>
          </a:xfrm>
          <a:solidFill>
            <a:srgbClr val="FFFF00">
              <a:alpha val="53725"/>
            </a:srgbClr>
          </a:solidFill>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74665" y="0"/>
              <a:ext cx="8852821" cy="5381693"/>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1372" y="2428765"/>
              <a:ext cx="1748482" cy="1126097"/>
            </a:xfrm>
            <a:prstGeom prst="rect">
              <a:avLst/>
            </a:prstGeom>
            <a:noFill/>
            <a:ln>
              <a:no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480" y="2092580"/>
              <a:ext cx="1896010" cy="1462282"/>
            </a:xfrm>
            <a:prstGeom prst="rect">
              <a:avLst/>
            </a:prstGeom>
            <a:noFill/>
            <a:ln>
              <a:noFill/>
            </a:ln>
          </p:spPr>
        </p:pic>
      </p:grpSp>
    </p:spTree>
    <p:extLst>
      <p:ext uri="{BB962C8B-B14F-4D97-AF65-F5344CB8AC3E}">
        <p14:creationId xmlns:p14="http://schemas.microsoft.com/office/powerpoint/2010/main" val="183973831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0454" y="2148513"/>
            <a:ext cx="9251092" cy="1325563"/>
          </a:xfrm>
        </p:spPr>
        <p:txBody>
          <a:bodyPr>
            <a:noAutofit/>
          </a:bodyPr>
          <a:lstStyle/>
          <a:p>
            <a:pPr algn="ctr"/>
            <a:r>
              <a:rPr lang="en-US" b="1" dirty="0" smtClean="0">
                <a:solidFill>
                  <a:srgbClr val="2A2B6C"/>
                </a:solidFill>
                <a:latin typeface="Arial" panose="020B0604020202020204" pitchFamily="34" charset="0"/>
                <a:cs typeface="Arial" panose="020B0604020202020204" pitchFamily="34" charset="0"/>
              </a:rPr>
              <a:t>Dogs on Call: A best practices hospital-based AAI program</a:t>
            </a:r>
            <a:endParaRPr lang="en-US" sz="1600"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30974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470" y="3971262"/>
            <a:ext cx="11051060" cy="1325563"/>
          </a:xfrm>
        </p:spPr>
        <p:txBody>
          <a:bodyPr>
            <a:noAutofit/>
          </a:bodyPr>
          <a:lstStyle/>
          <a:p>
            <a:pPr algn="ctr"/>
            <a:r>
              <a:rPr lang="en-US" b="1" dirty="0" smtClean="0">
                <a:solidFill>
                  <a:srgbClr val="2A2B6C"/>
                </a:solidFill>
                <a:latin typeface="Arial" panose="020B0604020202020204" pitchFamily="34" charset="0"/>
                <a:cs typeface="Arial" panose="020B0604020202020204" pitchFamily="34" charset="0"/>
              </a:rPr>
              <a:t>Sandra Barker, PhD, NCC, LPC</a:t>
            </a:r>
            <a:br>
              <a:rPr lang="en-US" b="1" dirty="0" smtClean="0">
                <a:solidFill>
                  <a:srgbClr val="2A2B6C"/>
                </a:solidFill>
                <a:latin typeface="Arial" panose="020B0604020202020204" pitchFamily="34" charset="0"/>
                <a:cs typeface="Arial" panose="020B0604020202020204" pitchFamily="34" charset="0"/>
              </a:rPr>
            </a:br>
            <a:r>
              <a:rPr lang="en-US" b="1" dirty="0" smtClean="0">
                <a:solidFill>
                  <a:srgbClr val="2A2B6C"/>
                </a:solidFill>
                <a:latin typeface="Arial" panose="020B0604020202020204" pitchFamily="34" charset="0"/>
                <a:cs typeface="Arial" panose="020B0604020202020204" pitchFamily="34" charset="0"/>
              </a:rPr>
              <a:t> </a:t>
            </a:r>
            <a:r>
              <a:rPr lang="en-US" dirty="0" smtClean="0">
                <a:solidFill>
                  <a:srgbClr val="2A2B6C"/>
                </a:solidFill>
                <a:latin typeface="Arial" panose="020B0604020202020204" pitchFamily="34" charset="0"/>
                <a:cs typeface="Arial" panose="020B0604020202020204" pitchFamily="34" charset="0"/>
              </a:rPr>
              <a:t>Virginia Commonwealth University</a:t>
            </a:r>
            <a:endParaRPr lang="en-US"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5746" y="256686"/>
            <a:ext cx="2280508" cy="3420762"/>
          </a:xfrm>
          <a:prstGeom prst="rect">
            <a:avLst/>
          </a:prstGeom>
        </p:spPr>
      </p:pic>
    </p:spTree>
    <p:extLst>
      <p:ext uri="{BB962C8B-B14F-4D97-AF65-F5344CB8AC3E}">
        <p14:creationId xmlns:p14="http://schemas.microsoft.com/office/powerpoint/2010/main" val="25434212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732" y="264805"/>
            <a:ext cx="11483718" cy="1325563"/>
          </a:xfrm>
        </p:spPr>
        <p:txBody>
          <a:bodyPr>
            <a:normAutofit/>
          </a:bodyPr>
          <a:lstStyle/>
          <a:p>
            <a:pPr algn="ctr"/>
            <a:r>
              <a:rPr lang="en-US" sz="4000" b="1" dirty="0" smtClean="0">
                <a:solidFill>
                  <a:srgbClr val="2A2B6C"/>
                </a:solidFill>
                <a:latin typeface="Arial" panose="020B0604020202020204" pitchFamily="34" charset="0"/>
                <a:cs typeface="Arial" panose="020B0604020202020204" pitchFamily="34" charset="0"/>
              </a:rPr>
              <a:t>Pet Ownership and Human-Animal Interaction</a:t>
            </a:r>
            <a:endParaRPr lang="en-US" sz="4000" b="1"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474846" y="1618847"/>
            <a:ext cx="11242307" cy="1938992"/>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solidFill>
                  <a:srgbClr val="002060"/>
                </a:solidFill>
                <a:latin typeface="Arial" panose="020B0604020202020204" pitchFamily="34" charset="0"/>
                <a:cs typeface="Arial" panose="020B0604020202020204" pitchFamily="34" charset="0"/>
              </a:rPr>
              <a:t>97% </a:t>
            </a:r>
            <a:r>
              <a:rPr lang="en-US" sz="2400" dirty="0" smtClean="0">
                <a:solidFill>
                  <a:srgbClr val="002060"/>
                </a:solidFill>
                <a:latin typeface="Arial" panose="020B0604020202020204" pitchFamily="34" charset="0"/>
                <a:cs typeface="Arial" panose="020B0604020202020204" pitchFamily="34" charset="0"/>
              </a:rPr>
              <a:t>of doctors believe </a:t>
            </a:r>
            <a:r>
              <a:rPr lang="en-US" sz="2400" dirty="0">
                <a:solidFill>
                  <a:srgbClr val="002060"/>
                </a:solidFill>
                <a:latin typeface="Arial" panose="020B0604020202020204" pitchFamily="34" charset="0"/>
                <a:cs typeface="Arial" panose="020B0604020202020204" pitchFamily="34" charset="0"/>
              </a:rPr>
              <a:t>there </a:t>
            </a:r>
            <a:r>
              <a:rPr lang="en-US" sz="2400" dirty="0" smtClean="0">
                <a:solidFill>
                  <a:srgbClr val="002060"/>
                </a:solidFill>
                <a:latin typeface="Arial" panose="020B0604020202020204" pitchFamily="34" charset="0"/>
                <a:cs typeface="Arial" panose="020B0604020202020204" pitchFamily="34" charset="0"/>
              </a:rPr>
              <a:t>are </a:t>
            </a:r>
            <a:r>
              <a:rPr lang="en-US" sz="2400" dirty="0">
                <a:solidFill>
                  <a:srgbClr val="002060"/>
                </a:solidFill>
                <a:latin typeface="Arial" panose="020B0604020202020204" pitchFamily="34" charset="0"/>
                <a:cs typeface="Arial" panose="020B0604020202020204" pitchFamily="34" charset="0"/>
              </a:rPr>
              <a:t>health benefits that </a:t>
            </a:r>
            <a:r>
              <a:rPr lang="en-US" sz="2400" dirty="0" smtClean="0">
                <a:solidFill>
                  <a:srgbClr val="002060"/>
                </a:solidFill>
                <a:latin typeface="Arial" panose="020B0604020202020204" pitchFamily="34" charset="0"/>
                <a:cs typeface="Arial" panose="020B0604020202020204" pitchFamily="34" charset="0"/>
              </a:rPr>
              <a:t>results from </a:t>
            </a:r>
            <a:r>
              <a:rPr lang="en-US" sz="2400" dirty="0">
                <a:solidFill>
                  <a:srgbClr val="002060"/>
                </a:solidFill>
                <a:latin typeface="Arial" panose="020B0604020202020204" pitchFamily="34" charset="0"/>
                <a:cs typeface="Arial" panose="020B0604020202020204" pitchFamily="34" charset="0"/>
              </a:rPr>
              <a:t>owning a </a:t>
            </a:r>
            <a:r>
              <a:rPr lang="en-US" sz="2400" dirty="0" smtClean="0">
                <a:solidFill>
                  <a:srgbClr val="002060"/>
                </a:solidFill>
                <a:latin typeface="Arial" panose="020B0604020202020204" pitchFamily="34" charset="0"/>
                <a:cs typeface="Arial" panose="020B0604020202020204" pitchFamily="34" charset="0"/>
              </a:rPr>
              <a:t>pet</a:t>
            </a:r>
          </a:p>
          <a:p>
            <a:endParaRPr lang="en-US" sz="2400" dirty="0">
              <a:solidFill>
                <a:srgbClr val="00206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dirty="0" smtClean="0">
                <a:solidFill>
                  <a:srgbClr val="002060"/>
                </a:solidFill>
                <a:latin typeface="Arial" panose="020B0604020202020204" pitchFamily="34" charset="0"/>
                <a:cs typeface="Arial" panose="020B0604020202020204" pitchFamily="34" charset="0"/>
              </a:rPr>
              <a:t>60</a:t>
            </a:r>
            <a:r>
              <a:rPr lang="en-US" sz="2400" dirty="0">
                <a:solidFill>
                  <a:srgbClr val="002060"/>
                </a:solidFill>
                <a:latin typeface="Arial" panose="020B0604020202020204" pitchFamily="34" charset="0"/>
                <a:cs typeface="Arial" panose="020B0604020202020204" pitchFamily="34" charset="0"/>
              </a:rPr>
              <a:t>% of doctors </a:t>
            </a:r>
            <a:r>
              <a:rPr lang="en-US" sz="2400" dirty="0" smtClean="0">
                <a:solidFill>
                  <a:srgbClr val="002060"/>
                </a:solidFill>
                <a:latin typeface="Arial" panose="020B0604020202020204" pitchFamily="34" charset="0"/>
                <a:cs typeface="Arial" panose="020B0604020202020204" pitchFamily="34" charset="0"/>
              </a:rPr>
              <a:t>have </a:t>
            </a:r>
            <a:r>
              <a:rPr lang="en-US" sz="2400" dirty="0">
                <a:solidFill>
                  <a:srgbClr val="002060"/>
                </a:solidFill>
                <a:latin typeface="Arial" panose="020B0604020202020204" pitchFamily="34" charset="0"/>
                <a:cs typeface="Arial" panose="020B0604020202020204" pitchFamily="34" charset="0"/>
              </a:rPr>
              <a:t>recommended getting a pet to a patient </a:t>
            </a:r>
            <a:endParaRPr lang="en-US" sz="2400" dirty="0" smtClean="0">
              <a:solidFill>
                <a:srgbClr val="00206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2400" b="1" i="1" dirty="0">
              <a:solidFill>
                <a:srgbClr val="00206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dirty="0" smtClean="0">
                <a:solidFill>
                  <a:srgbClr val="002060"/>
                </a:solidFill>
                <a:latin typeface="Arial" panose="020B0604020202020204" pitchFamily="34" charset="0"/>
                <a:cs typeface="Arial" panose="020B0604020202020204" pitchFamily="34" charset="0"/>
              </a:rPr>
              <a:t>#1 Reason: Loneliness</a:t>
            </a:r>
            <a:endParaRPr lang="en-US" sz="2400" dirty="0">
              <a:solidFill>
                <a:srgbClr val="002060"/>
              </a:solidFill>
              <a:latin typeface="Arial" panose="020B0604020202020204" pitchFamily="34" charset="0"/>
              <a:cs typeface="Arial" panose="020B0604020202020204" pitchFamily="34" charset="0"/>
            </a:endParaRPr>
          </a:p>
        </p:txBody>
      </p:sp>
      <p:sp>
        <p:nvSpPr>
          <p:cNvPr id="10" name="TextBox 9"/>
          <p:cNvSpPr txBox="1"/>
          <p:nvPr/>
        </p:nvSpPr>
        <p:spPr>
          <a:xfrm>
            <a:off x="664143" y="4533805"/>
            <a:ext cx="11242307" cy="861774"/>
          </a:xfrm>
          <a:prstGeom prst="rect">
            <a:avLst/>
          </a:prstGeom>
          <a:noFill/>
        </p:spPr>
        <p:txBody>
          <a:bodyPr wrap="square" rtlCol="0">
            <a:spAutoFit/>
          </a:bodyPr>
          <a:lstStyle/>
          <a:p>
            <a:r>
              <a:rPr lang="en-US" sz="2500" b="1" i="1" dirty="0">
                <a:solidFill>
                  <a:srgbClr val="2A2B6C"/>
                </a:solidFill>
                <a:latin typeface="Arial" panose="020B0604020202020204" pitchFamily="34" charset="0"/>
                <a:ea typeface="+mj-ea"/>
                <a:cs typeface="Arial" panose="020B0604020202020204" pitchFamily="34" charset="0"/>
              </a:rPr>
              <a:t>There is widespread agreement that pets can help address the societal challenge of loneliness and social isolation</a:t>
            </a:r>
          </a:p>
        </p:txBody>
      </p:sp>
      <p:sp>
        <p:nvSpPr>
          <p:cNvPr id="11" name="TextBox 10"/>
          <p:cNvSpPr txBox="1"/>
          <p:nvPr/>
        </p:nvSpPr>
        <p:spPr>
          <a:xfrm>
            <a:off x="7737649" y="3586318"/>
            <a:ext cx="4176383" cy="830997"/>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Survey of 1,000 family doctors and general practitioners conducted by Michael Cohen Group, August 2014, MoE </a:t>
            </a:r>
            <a:r>
              <a:rPr lang="en-US" sz="1600" u="sng" dirty="0" smtClean="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3.1%</a:t>
            </a:r>
            <a:endParaRPr lang="en-US" sz="16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391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1"/>
          <p:cNvSpPr>
            <a:spLocks noGrp="1"/>
          </p:cNvSpPr>
          <p:nvPr>
            <p:ph type="ctrTitle"/>
          </p:nvPr>
        </p:nvSpPr>
        <p:spPr/>
        <p:txBody>
          <a:bodyPr/>
          <a:lstStyle/>
          <a:p>
            <a:pPr eaLnBrk="1" hangingPunct="1"/>
            <a:endParaRPr lang="en-US" altLang="en-US" smtClean="0"/>
          </a:p>
        </p:txBody>
      </p:sp>
      <p:sp>
        <p:nvSpPr>
          <p:cNvPr id="15363" name="Subtitle 12"/>
          <p:cNvSpPr>
            <a:spLocks noGrp="1"/>
          </p:cNvSpPr>
          <p:nvPr>
            <p:ph type="subTitle" idx="1"/>
          </p:nvPr>
        </p:nvSpPr>
        <p:spPr/>
        <p:txBody>
          <a:bodyPr/>
          <a:lstStyle/>
          <a:p>
            <a:pPr eaLnBrk="1" hangingPunct="1"/>
            <a:endParaRPr lang="en-US" altLang="en-US" smtClean="0"/>
          </a:p>
        </p:txBody>
      </p:sp>
      <p:pic>
        <p:nvPicPr>
          <p:cNvPr id="1536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7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4">
            <a:extLst>
              <a:ext uri="{FF2B5EF4-FFF2-40B4-BE49-F238E27FC236}">
                <a16:creationId xmlns:a16="http://schemas.microsoft.com/office/drawing/2014/main" id="{51F9EDC8-6CBB-4AB2-9469-AC7B8E34FB23}"/>
              </a:ext>
            </a:extLst>
          </p:cNvPr>
          <p:cNvSpPr>
            <a:spLocks noChangeArrowheads="1"/>
          </p:cNvSpPr>
          <p:nvPr/>
        </p:nvSpPr>
        <p:spPr bwMode="auto">
          <a:xfrm>
            <a:off x="1676401" y="76201"/>
            <a:ext cx="9085263"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None/>
              <a:defRPr/>
            </a:pPr>
            <a:r>
              <a:rPr lang="en-US" altLang="en-US" sz="4000" b="1" dirty="0">
                <a:solidFill>
                  <a:srgbClr val="002060"/>
                </a:solidFill>
                <a:latin typeface="Calibri" panose="020F0502020204030204"/>
              </a:rPr>
              <a:t>Dogs On Call</a:t>
            </a:r>
            <a:r>
              <a:rPr lang="en-US" altLang="en-US" sz="3600" b="1" dirty="0">
                <a:solidFill>
                  <a:srgbClr val="002060"/>
                </a:solidFill>
                <a:latin typeface="Calibri" panose="020F0502020204030204"/>
              </a:rPr>
              <a:t>: A best practices</a:t>
            </a:r>
            <a:br>
              <a:rPr lang="en-US" altLang="en-US" sz="3600" b="1" dirty="0">
                <a:solidFill>
                  <a:srgbClr val="002060"/>
                </a:solidFill>
                <a:latin typeface="Calibri" panose="020F0502020204030204"/>
              </a:rPr>
            </a:br>
            <a:r>
              <a:rPr lang="en-US" altLang="en-US" sz="3600" b="1">
                <a:solidFill>
                  <a:srgbClr val="002060"/>
                </a:solidFill>
                <a:latin typeface="Calibri" panose="020F0502020204030204"/>
              </a:rPr>
              <a:t>hospital-based AAI </a:t>
            </a:r>
            <a:r>
              <a:rPr lang="en-US" altLang="en-US" sz="3600" b="1" dirty="0">
                <a:solidFill>
                  <a:srgbClr val="002060"/>
                </a:solidFill>
                <a:latin typeface="Calibri" panose="020F0502020204030204"/>
              </a:rPr>
              <a:t>program</a:t>
            </a:r>
            <a:endParaRPr lang="en-US" altLang="en-US" sz="3600" dirty="0">
              <a:solidFill>
                <a:srgbClr val="002060"/>
              </a:solidFill>
              <a:latin typeface="Calibri" panose="020F0502020204030204"/>
            </a:endParaRPr>
          </a:p>
        </p:txBody>
      </p:sp>
      <p:pic>
        <p:nvPicPr>
          <p:cNvPr id="1536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8351" y="1509713"/>
            <a:ext cx="327977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13">
            <a:extLst>
              <a:ext uri="{FF2B5EF4-FFF2-40B4-BE49-F238E27FC236}">
                <a16:creationId xmlns:a16="http://schemas.microsoft.com/office/drawing/2014/main" id="{98D10506-C9F7-4BC7-AC21-46BF198B983A}"/>
              </a:ext>
            </a:extLst>
          </p:cNvPr>
          <p:cNvSpPr txBox="1">
            <a:spLocks noChangeArrowheads="1"/>
          </p:cNvSpPr>
          <p:nvPr/>
        </p:nvSpPr>
        <p:spPr bwMode="auto">
          <a:xfrm>
            <a:off x="2362200" y="4114800"/>
            <a:ext cx="7924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None/>
              <a:defRPr/>
            </a:pPr>
            <a:r>
              <a:rPr lang="en-US" altLang="en-US" sz="2400" dirty="0">
                <a:solidFill>
                  <a:srgbClr val="002060"/>
                </a:solidFill>
                <a:latin typeface="Calibri" panose="020F0502020204030204"/>
              </a:rPr>
              <a:t>Sandra B. Barker, Ph.D.</a:t>
            </a:r>
          </a:p>
          <a:p>
            <a:pPr algn="ctr" eaLnBrk="0" fontAlgn="base" hangingPunct="0">
              <a:lnSpc>
                <a:spcPct val="100000"/>
              </a:lnSpc>
              <a:spcBef>
                <a:spcPct val="0"/>
              </a:spcBef>
              <a:spcAft>
                <a:spcPct val="0"/>
              </a:spcAft>
              <a:buNone/>
              <a:defRPr/>
            </a:pPr>
            <a:r>
              <a:rPr lang="en-US" altLang="en-US" sz="2400" dirty="0">
                <a:solidFill>
                  <a:srgbClr val="002060"/>
                </a:solidFill>
                <a:latin typeface="Calibri" panose="020F0502020204030204"/>
              </a:rPr>
              <a:t>Professor of Psychiatry and Bill </a:t>
            </a:r>
            <a:r>
              <a:rPr lang="en-US" altLang="en-US" sz="2400" dirty="0" err="1">
                <a:solidFill>
                  <a:srgbClr val="002060"/>
                </a:solidFill>
                <a:latin typeface="Calibri" panose="020F0502020204030204"/>
              </a:rPr>
              <a:t>Balaban</a:t>
            </a:r>
            <a:r>
              <a:rPr lang="en-US" altLang="en-US" sz="2400" dirty="0">
                <a:solidFill>
                  <a:srgbClr val="002060"/>
                </a:solidFill>
                <a:latin typeface="Calibri" panose="020F0502020204030204"/>
              </a:rPr>
              <a:t> Chair</a:t>
            </a:r>
          </a:p>
          <a:p>
            <a:pPr algn="ctr" eaLnBrk="0" fontAlgn="base" hangingPunct="0">
              <a:lnSpc>
                <a:spcPct val="100000"/>
              </a:lnSpc>
              <a:spcBef>
                <a:spcPct val="0"/>
              </a:spcBef>
              <a:spcAft>
                <a:spcPct val="0"/>
              </a:spcAft>
              <a:buNone/>
              <a:defRPr/>
            </a:pPr>
            <a:r>
              <a:rPr lang="en-US" altLang="en-US" sz="2400" dirty="0">
                <a:solidFill>
                  <a:srgbClr val="002060"/>
                </a:solidFill>
                <a:latin typeface="Calibri" panose="020F0502020204030204"/>
              </a:rPr>
              <a:t>   in Human-Animal Interaction</a:t>
            </a:r>
          </a:p>
          <a:p>
            <a:pPr algn="ctr" eaLnBrk="0" fontAlgn="base" hangingPunct="0">
              <a:lnSpc>
                <a:spcPct val="100000"/>
              </a:lnSpc>
              <a:spcBef>
                <a:spcPct val="0"/>
              </a:spcBef>
              <a:spcAft>
                <a:spcPct val="0"/>
              </a:spcAft>
              <a:buNone/>
              <a:defRPr/>
            </a:pPr>
            <a:r>
              <a:rPr lang="en-US" altLang="en-US" sz="2400" dirty="0">
                <a:solidFill>
                  <a:srgbClr val="002060"/>
                </a:solidFill>
                <a:latin typeface="Calibri" panose="020F0502020204030204"/>
              </a:rPr>
              <a:t>Director, School of Medicine Center for Human-Animal Interaction</a:t>
            </a:r>
          </a:p>
        </p:txBody>
      </p:sp>
    </p:spTree>
    <p:extLst>
      <p:ext uri="{BB962C8B-B14F-4D97-AF65-F5344CB8AC3E}">
        <p14:creationId xmlns:p14="http://schemas.microsoft.com/office/powerpoint/2010/main" val="9511532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F4577-E397-4DEA-BD4F-7D8F466F5952}"/>
              </a:ext>
            </a:extLst>
          </p:cNvPr>
          <p:cNvSpPr>
            <a:spLocks noGrp="1"/>
          </p:cNvSpPr>
          <p:nvPr>
            <p:ph type="title"/>
          </p:nvPr>
        </p:nvSpPr>
        <p:spPr>
          <a:xfrm>
            <a:off x="2152650" y="304801"/>
            <a:ext cx="7886700" cy="1325563"/>
          </a:xfrm>
        </p:spPr>
        <p:txBody>
          <a:bodyPr/>
          <a:lstStyle/>
          <a:p>
            <a:pPr>
              <a:defRPr/>
            </a:pPr>
            <a:r>
              <a:rPr lang="en-US" b="1" dirty="0">
                <a:solidFill>
                  <a:srgbClr val="002060"/>
                </a:solidFill>
                <a:effectLst>
                  <a:outerShdw blurRad="38100" dist="38100" dir="2700000" algn="tl">
                    <a:srgbClr val="000000">
                      <a:alpha val="43137"/>
                    </a:srgbClr>
                  </a:outerShdw>
                </a:effectLst>
              </a:rPr>
              <a:t>Dogs On Call</a:t>
            </a:r>
            <a:endParaRPr lang="en-US" dirty="0"/>
          </a:p>
        </p:txBody>
      </p:sp>
      <p:sp>
        <p:nvSpPr>
          <p:cNvPr id="16387" name="Content Placeholder 2"/>
          <p:cNvSpPr>
            <a:spLocks noGrp="1"/>
          </p:cNvSpPr>
          <p:nvPr>
            <p:ph idx="1"/>
          </p:nvPr>
        </p:nvSpPr>
        <p:spPr>
          <a:xfrm>
            <a:off x="1981200" y="1524000"/>
            <a:ext cx="8382000" cy="4351338"/>
          </a:xfrm>
        </p:spPr>
        <p:txBody>
          <a:bodyPr/>
          <a:lstStyle/>
          <a:p>
            <a:r>
              <a:rPr lang="en-US" altLang="en-US" smtClean="0"/>
              <a:t>A </a:t>
            </a:r>
            <a:r>
              <a:rPr lang="en-US" altLang="en-US" b="1" smtClean="0">
                <a:solidFill>
                  <a:srgbClr val="002060"/>
                </a:solidFill>
              </a:rPr>
              <a:t>clinical</a:t>
            </a:r>
            <a:r>
              <a:rPr lang="en-US" altLang="en-US" smtClean="0"/>
              <a:t> program of The Center for Human-Animal Interaction in The School of Medicine at Virginia Commonwealth University (VCU)</a:t>
            </a:r>
          </a:p>
          <a:p>
            <a:pPr lvl="1"/>
            <a:r>
              <a:rPr lang="en-US" altLang="en-US" smtClean="0"/>
              <a:t>Established in 2001</a:t>
            </a:r>
          </a:p>
          <a:p>
            <a:pPr lvl="1"/>
            <a:r>
              <a:rPr lang="en-US" altLang="en-US" smtClean="0"/>
              <a:t>Non-profit 501 (c) (3) through Medical College of Virginia Foundation</a:t>
            </a:r>
          </a:p>
          <a:p>
            <a:pPr lvl="1" eaLnBrk="1" hangingPunct="1">
              <a:lnSpc>
                <a:spcPct val="120000"/>
              </a:lnSpc>
            </a:pPr>
            <a:r>
              <a:rPr lang="en-US" altLang="en-US" b="1" smtClean="0">
                <a:solidFill>
                  <a:srgbClr val="002060"/>
                </a:solidFill>
                <a:ea typeface="Calibri" panose="020F0502020204030204" pitchFamily="34" charset="0"/>
                <a:cs typeface="Calibri" panose="020F0502020204030204" pitchFamily="34" charset="0"/>
              </a:rPr>
              <a:t>Mission</a:t>
            </a:r>
            <a:r>
              <a:rPr lang="en-US" altLang="en-US" smtClean="0">
                <a:ea typeface="Calibri" panose="020F0502020204030204" pitchFamily="34" charset="0"/>
                <a:cs typeface="Calibri" panose="020F0502020204030204" pitchFamily="34" charset="0"/>
              </a:rPr>
              <a:t>: Improved health and well-being through </a:t>
            </a:r>
            <a:br>
              <a:rPr lang="en-US" altLang="en-US" smtClean="0">
                <a:ea typeface="Calibri" panose="020F0502020204030204" pitchFamily="34" charset="0"/>
                <a:cs typeface="Calibri" panose="020F0502020204030204" pitchFamily="34" charset="0"/>
              </a:rPr>
            </a:br>
            <a:r>
              <a:rPr lang="en-US" altLang="en-US" smtClean="0">
                <a:ea typeface="Calibri" panose="020F0502020204030204" pitchFamily="34" charset="0"/>
                <a:cs typeface="Calibri" panose="020F0502020204030204" pitchFamily="34" charset="0"/>
              </a:rPr>
              <a:t>human-animal interaction</a:t>
            </a:r>
          </a:p>
          <a:p>
            <a:pPr lvl="1" eaLnBrk="1" hangingPunct="1">
              <a:lnSpc>
                <a:spcPct val="120000"/>
              </a:lnSpc>
            </a:pPr>
            <a:r>
              <a:rPr lang="en-US" altLang="en-US" smtClean="0">
                <a:ea typeface="Calibri" panose="020F0502020204030204" pitchFamily="34" charset="0"/>
                <a:cs typeface="Calibri" panose="020F0502020204030204" pitchFamily="34" charset="0"/>
              </a:rPr>
              <a:t>Pursue our mission through goal-oriented</a:t>
            </a:r>
            <a:br>
              <a:rPr lang="en-US" altLang="en-US" smtClean="0">
                <a:ea typeface="Calibri" panose="020F0502020204030204" pitchFamily="34" charset="0"/>
                <a:cs typeface="Calibri" panose="020F0502020204030204" pitchFamily="34" charset="0"/>
              </a:rPr>
            </a:br>
            <a:r>
              <a:rPr lang="en-US" altLang="en-US" b="1" smtClean="0">
                <a:solidFill>
                  <a:srgbClr val="002060"/>
                </a:solidFill>
                <a:ea typeface="Calibri" panose="020F0502020204030204" pitchFamily="34" charset="0"/>
                <a:cs typeface="Calibri" panose="020F0502020204030204" pitchFamily="34" charset="0"/>
              </a:rPr>
              <a:t>clinical, educational, and research</a:t>
            </a:r>
            <a:r>
              <a:rPr lang="en-US" altLang="en-US" smtClean="0">
                <a:ea typeface="Calibri" panose="020F0502020204030204" pitchFamily="34" charset="0"/>
                <a:cs typeface="Calibri" panose="020F0502020204030204" pitchFamily="34" charset="0"/>
              </a:rPr>
              <a:t> activities </a:t>
            </a:r>
          </a:p>
          <a:p>
            <a:pPr lvl="1"/>
            <a:endParaRPr lang="en-US" altLang="en-US" smtClean="0"/>
          </a:p>
        </p:txBody>
      </p:sp>
      <p:graphicFrame>
        <p:nvGraphicFramePr>
          <p:cNvPr id="16388" name="Object 9"/>
          <p:cNvGraphicFramePr>
            <a:graphicFrameLocks noChangeAspect="1"/>
          </p:cNvGraphicFramePr>
          <p:nvPr/>
        </p:nvGraphicFramePr>
        <p:xfrm>
          <a:off x="8005764" y="381001"/>
          <a:ext cx="2173287" cy="930275"/>
        </p:xfrm>
        <a:graphic>
          <a:graphicData uri="http://schemas.openxmlformats.org/presentationml/2006/ole">
            <mc:AlternateContent xmlns:mc="http://schemas.openxmlformats.org/markup-compatibility/2006">
              <mc:Choice xmlns:v="urn:schemas-microsoft-com:vml" Requires="v">
                <p:oleObj spid="_x0000_s1053" name="Bitmap Image" r:id="rId3" imgW="4819048" imgH="2066667" progId="PBrush">
                  <p:embed/>
                </p:oleObj>
              </mc:Choice>
              <mc:Fallback>
                <p:oleObj name="Bitmap Image" r:id="rId3" imgW="4819048" imgH="2066667" progId="PBrush">
                  <p:embed/>
                  <p:pic>
                    <p:nvPicPr>
                      <p:cNvPr id="16388"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5764" y="381001"/>
                        <a:ext cx="2173287"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389" name="TextBox 1"/>
          <p:cNvSpPr txBox="1">
            <a:spLocks noChangeArrowheads="1"/>
          </p:cNvSpPr>
          <p:nvPr/>
        </p:nvSpPr>
        <p:spPr bwMode="auto">
          <a:xfrm>
            <a:off x="9644063" y="982664"/>
            <a:ext cx="381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pPr>
            <a:r>
              <a:rPr lang="en-US" altLang="en-US" sz="1800" b="1">
                <a:solidFill>
                  <a:srgbClr val="002060"/>
                </a:solidFill>
                <a:latin typeface="Times New Roman" panose="02020603050405020304" pitchFamily="18" charset="0"/>
              </a:rPr>
              <a:t>®</a:t>
            </a:r>
          </a:p>
        </p:txBody>
      </p:sp>
      <p:pic>
        <p:nvPicPr>
          <p:cNvPr id="163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1" y="4724400"/>
            <a:ext cx="2036763"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93393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9606F41F-7BB1-426B-A3BD-268415F3ED99}"/>
              </a:ext>
            </a:extLst>
          </p:cNvPr>
          <p:cNvSpPr>
            <a:spLocks noGrp="1"/>
          </p:cNvSpPr>
          <p:nvPr>
            <p:ph type="title"/>
          </p:nvPr>
        </p:nvSpPr>
        <p:spPr>
          <a:xfrm>
            <a:off x="2057400" y="76201"/>
            <a:ext cx="7886700" cy="1325563"/>
          </a:xfrm>
        </p:spPr>
        <p:txBody>
          <a:bodyPr/>
          <a:lstStyle/>
          <a:p>
            <a:pPr algn="ctr">
              <a:defRPr/>
            </a:pPr>
            <a:r>
              <a:rPr lang="en-US" b="1" dirty="0">
                <a:solidFill>
                  <a:srgbClr val="002060"/>
                </a:solidFill>
                <a:effectLst>
                  <a:outerShdw blurRad="38100" dist="38100" dir="2700000" algn="tl">
                    <a:srgbClr val="000000">
                      <a:alpha val="43137"/>
                    </a:srgbClr>
                  </a:outerShdw>
                </a:effectLst>
              </a:rPr>
              <a:t>What is Best Practice?</a:t>
            </a:r>
            <a:endParaRPr lang="en-US" altLang="en-US" dirty="0"/>
          </a:p>
        </p:txBody>
      </p:sp>
      <p:sp>
        <p:nvSpPr>
          <p:cNvPr id="17411" name="Content Placeholder 2"/>
          <p:cNvSpPr>
            <a:spLocks noGrp="1"/>
          </p:cNvSpPr>
          <p:nvPr>
            <p:ph idx="1"/>
          </p:nvPr>
        </p:nvSpPr>
        <p:spPr>
          <a:xfrm>
            <a:off x="2049463" y="1143001"/>
            <a:ext cx="7886700" cy="4581525"/>
          </a:xfrm>
        </p:spPr>
        <p:txBody>
          <a:bodyPr/>
          <a:lstStyle/>
          <a:p>
            <a:r>
              <a:rPr lang="en-US" altLang="en-US" smtClean="0"/>
              <a:t>A program that has been shown to consistently show </a:t>
            </a:r>
            <a:r>
              <a:rPr lang="en-US" altLang="en-US" b="1" smtClean="0"/>
              <a:t>superior results based on research and experience </a:t>
            </a:r>
          </a:p>
          <a:p>
            <a:r>
              <a:rPr lang="en-US" altLang="en-US" smtClean="0"/>
              <a:t>Considers</a:t>
            </a:r>
            <a:r>
              <a:rPr lang="en-US" altLang="en-US" b="1" smtClean="0"/>
              <a:t> sustainability and ongoing development</a:t>
            </a:r>
          </a:p>
          <a:p>
            <a:r>
              <a:rPr lang="en-US" altLang="en-US" smtClean="0"/>
              <a:t>Established or proposed as a </a:t>
            </a:r>
            <a:r>
              <a:rPr lang="en-US" altLang="en-US" b="1" smtClean="0"/>
              <a:t>model</a:t>
            </a:r>
            <a:r>
              <a:rPr lang="en-US" altLang="en-US" smtClean="0"/>
              <a:t> for widespread adoption</a:t>
            </a:r>
          </a:p>
        </p:txBody>
      </p:sp>
      <p:pic>
        <p:nvPicPr>
          <p:cNvPr id="1741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1" y="3733800"/>
            <a:ext cx="20669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078873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val 8"/>
          <p:cNvSpPr>
            <a:spLocks noChangeArrowheads="1"/>
          </p:cNvSpPr>
          <p:nvPr/>
        </p:nvSpPr>
        <p:spPr bwMode="auto">
          <a:xfrm>
            <a:off x="7816850" y="3338513"/>
            <a:ext cx="2287588" cy="1433512"/>
          </a:xfrm>
          <a:prstGeom prst="ellipse">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Clr>
                <a:srgbClr val="000000"/>
              </a:buClr>
              <a:buNone/>
            </a:pPr>
            <a:endParaRPr lang="en-US" altLang="en-US" sz="2400">
              <a:solidFill>
                <a:prstClr val="black"/>
              </a:solidFill>
              <a:latin typeface="Times New Roman" panose="02020603050405020304" pitchFamily="18" charset="0"/>
            </a:endParaRPr>
          </a:p>
        </p:txBody>
      </p:sp>
      <p:sp>
        <p:nvSpPr>
          <p:cNvPr id="32771" name="Oval 7"/>
          <p:cNvSpPr>
            <a:spLocks noChangeArrowheads="1"/>
          </p:cNvSpPr>
          <p:nvPr/>
        </p:nvSpPr>
        <p:spPr bwMode="auto">
          <a:xfrm>
            <a:off x="5010150" y="5162550"/>
            <a:ext cx="2133600" cy="1366838"/>
          </a:xfrm>
          <a:prstGeom prst="ellipse">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Clr>
                <a:srgbClr val="000000"/>
              </a:buClr>
              <a:buNone/>
            </a:pPr>
            <a:endParaRPr lang="en-US" altLang="en-US" sz="2400">
              <a:solidFill>
                <a:prstClr val="black"/>
              </a:solidFill>
              <a:latin typeface="Times New Roman" panose="02020603050405020304" pitchFamily="18" charset="0"/>
            </a:endParaRPr>
          </a:p>
        </p:txBody>
      </p:sp>
      <p:sp>
        <p:nvSpPr>
          <p:cNvPr id="32772" name="Oval 6"/>
          <p:cNvSpPr>
            <a:spLocks noChangeArrowheads="1"/>
          </p:cNvSpPr>
          <p:nvPr/>
        </p:nvSpPr>
        <p:spPr bwMode="auto">
          <a:xfrm>
            <a:off x="2005013" y="3359150"/>
            <a:ext cx="2133600" cy="1347788"/>
          </a:xfrm>
          <a:prstGeom prst="ellipse">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Clr>
                <a:srgbClr val="000000"/>
              </a:buClr>
              <a:buNone/>
            </a:pPr>
            <a:endParaRPr lang="en-US" altLang="en-US" sz="2400">
              <a:solidFill>
                <a:prstClr val="black"/>
              </a:solidFill>
              <a:latin typeface="Times New Roman" panose="02020603050405020304" pitchFamily="18" charset="0"/>
            </a:endParaRPr>
          </a:p>
        </p:txBody>
      </p:sp>
      <p:sp>
        <p:nvSpPr>
          <p:cNvPr id="21509" name="Oval 5"/>
          <p:cNvSpPr>
            <a:spLocks noChangeArrowheads="1"/>
          </p:cNvSpPr>
          <p:nvPr/>
        </p:nvSpPr>
        <p:spPr bwMode="auto">
          <a:xfrm>
            <a:off x="4629150" y="1182688"/>
            <a:ext cx="2514600" cy="1447800"/>
          </a:xfrm>
          <a:prstGeom prst="ellipse">
            <a:avLst/>
          </a:prstGeom>
          <a:solidFill>
            <a:srgbClr val="00B0F0"/>
          </a:solidFill>
          <a:ln w="9525" algn="ctr">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Clr>
                <a:srgbClr val="000000"/>
              </a:buClr>
              <a:buNone/>
            </a:pPr>
            <a:endParaRPr lang="en-US" altLang="en-US" sz="2400">
              <a:solidFill>
                <a:prstClr val="black"/>
              </a:solidFill>
              <a:latin typeface="Times New Roman" panose="02020603050405020304" pitchFamily="18" charset="0"/>
            </a:endParaRPr>
          </a:p>
        </p:txBody>
      </p:sp>
      <p:sp>
        <p:nvSpPr>
          <p:cNvPr id="21510" name="TextBox 1"/>
          <p:cNvSpPr txBox="1">
            <a:spLocks noChangeArrowheads="1"/>
          </p:cNvSpPr>
          <p:nvPr/>
        </p:nvSpPr>
        <p:spPr bwMode="auto">
          <a:xfrm>
            <a:off x="5010150" y="1281113"/>
            <a:ext cx="3352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pPr>
            <a:r>
              <a:rPr lang="en-US" altLang="en-US" sz="2400">
                <a:solidFill>
                  <a:prstClr val="black"/>
                </a:solidFill>
                <a:latin typeface="Times New Roman" panose="02020603050405020304" pitchFamily="18" charset="0"/>
              </a:rPr>
              <a:t>What we learn </a:t>
            </a:r>
            <a:br>
              <a:rPr lang="en-US" altLang="en-US" sz="2400">
                <a:solidFill>
                  <a:prstClr val="black"/>
                </a:solidFill>
                <a:latin typeface="Times New Roman" panose="02020603050405020304" pitchFamily="18" charset="0"/>
              </a:rPr>
            </a:br>
            <a:r>
              <a:rPr lang="en-US" altLang="en-US" sz="2400">
                <a:solidFill>
                  <a:prstClr val="black"/>
                </a:solidFill>
                <a:latin typeface="Times New Roman" panose="02020603050405020304" pitchFamily="18" charset="0"/>
              </a:rPr>
              <a:t>from our Dogs</a:t>
            </a:r>
          </a:p>
          <a:p>
            <a:pPr eaLnBrk="0" fontAlgn="base" hangingPunct="0">
              <a:lnSpc>
                <a:spcPct val="100000"/>
              </a:lnSpc>
              <a:spcBef>
                <a:spcPct val="0"/>
              </a:spcBef>
              <a:spcAft>
                <a:spcPct val="0"/>
              </a:spcAft>
              <a:buNone/>
            </a:pPr>
            <a:r>
              <a:rPr lang="en-US" altLang="en-US" sz="2400">
                <a:solidFill>
                  <a:prstClr val="black"/>
                </a:solidFill>
                <a:latin typeface="Times New Roman" panose="02020603050405020304" pitchFamily="18" charset="0"/>
              </a:rPr>
              <a:t>On Call teams</a:t>
            </a:r>
          </a:p>
        </p:txBody>
      </p:sp>
      <p:sp>
        <p:nvSpPr>
          <p:cNvPr id="32775" name="TextBox 2"/>
          <p:cNvSpPr txBox="1">
            <a:spLocks noChangeArrowheads="1"/>
          </p:cNvSpPr>
          <p:nvPr/>
        </p:nvSpPr>
        <p:spPr bwMode="auto">
          <a:xfrm>
            <a:off x="2481263" y="3389314"/>
            <a:ext cx="16002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pPr>
            <a:r>
              <a:rPr lang="en-US" altLang="en-US" sz="2400">
                <a:solidFill>
                  <a:prstClr val="black"/>
                </a:solidFill>
                <a:latin typeface="Times New Roman" panose="02020603050405020304" pitchFamily="18" charset="0"/>
              </a:rPr>
              <a:t>Informs our </a:t>
            </a:r>
            <a:br>
              <a:rPr lang="en-US" altLang="en-US" sz="2400">
                <a:solidFill>
                  <a:prstClr val="black"/>
                </a:solidFill>
                <a:latin typeface="Times New Roman" panose="02020603050405020304" pitchFamily="18" charset="0"/>
              </a:rPr>
            </a:br>
            <a:r>
              <a:rPr lang="en-US" altLang="en-US" sz="2400">
                <a:solidFill>
                  <a:prstClr val="black"/>
                </a:solidFill>
                <a:latin typeface="Times New Roman" panose="02020603050405020304" pitchFamily="18" charset="0"/>
              </a:rPr>
              <a:t>research</a:t>
            </a:r>
          </a:p>
        </p:txBody>
      </p:sp>
      <p:sp>
        <p:nvSpPr>
          <p:cNvPr id="32776" name="TextBox 3"/>
          <p:cNvSpPr txBox="1">
            <a:spLocks noChangeArrowheads="1"/>
          </p:cNvSpPr>
          <p:nvPr/>
        </p:nvSpPr>
        <p:spPr bwMode="auto">
          <a:xfrm>
            <a:off x="8274050" y="3567113"/>
            <a:ext cx="19383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pPr>
            <a:r>
              <a:rPr lang="en-US" altLang="en-US" sz="2400">
                <a:solidFill>
                  <a:prstClr val="black"/>
                </a:solidFill>
                <a:latin typeface="Times New Roman" panose="02020603050405020304" pitchFamily="18" charset="0"/>
              </a:rPr>
              <a:t>Enriches education</a:t>
            </a:r>
          </a:p>
        </p:txBody>
      </p:sp>
      <p:sp>
        <p:nvSpPr>
          <p:cNvPr id="32777" name="TextBox 4"/>
          <p:cNvSpPr txBox="1">
            <a:spLocks noChangeArrowheads="1"/>
          </p:cNvSpPr>
          <p:nvPr/>
        </p:nvSpPr>
        <p:spPr bwMode="auto">
          <a:xfrm>
            <a:off x="5410200" y="5075238"/>
            <a:ext cx="1885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pPr>
            <a:endParaRPr lang="en-US" altLang="en-US" sz="2400">
              <a:solidFill>
                <a:prstClr val="black"/>
              </a:solidFill>
              <a:latin typeface="Times New Roman" panose="02020603050405020304" pitchFamily="18" charset="0"/>
            </a:endParaRPr>
          </a:p>
          <a:p>
            <a:pPr eaLnBrk="0" fontAlgn="base" hangingPunct="0">
              <a:lnSpc>
                <a:spcPct val="100000"/>
              </a:lnSpc>
              <a:spcBef>
                <a:spcPct val="0"/>
              </a:spcBef>
              <a:spcAft>
                <a:spcPct val="0"/>
              </a:spcAft>
              <a:buNone/>
            </a:pPr>
            <a:r>
              <a:rPr lang="en-US" altLang="en-US" sz="2400">
                <a:solidFill>
                  <a:prstClr val="black"/>
                </a:solidFill>
                <a:latin typeface="Times New Roman" panose="02020603050405020304" pitchFamily="18" charset="0"/>
              </a:rPr>
              <a:t>Establishes efficacy</a:t>
            </a:r>
          </a:p>
        </p:txBody>
      </p:sp>
      <p:sp>
        <p:nvSpPr>
          <p:cNvPr id="32778" name="Curved Right Arrow 9"/>
          <p:cNvSpPr>
            <a:spLocks noChangeArrowheads="1"/>
          </p:cNvSpPr>
          <p:nvPr/>
        </p:nvSpPr>
        <p:spPr bwMode="auto">
          <a:xfrm rot="2157507">
            <a:off x="2492375" y="1095375"/>
            <a:ext cx="1143000" cy="2084388"/>
          </a:xfrm>
          <a:prstGeom prst="curvedRightArrow">
            <a:avLst>
              <a:gd name="adj1" fmla="val 16733"/>
              <a:gd name="adj2" fmla="val 49997"/>
              <a:gd name="adj3" fmla="val 25000"/>
            </a:avLst>
          </a:prstGeom>
          <a:solidFill>
            <a:srgbClr val="FFFF00"/>
          </a:solidFill>
          <a:ln w="9525" algn="ctr">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Clr>
                <a:srgbClr val="000000"/>
              </a:buClr>
              <a:buNone/>
            </a:pPr>
            <a:endParaRPr lang="en-US" altLang="en-US" sz="2400">
              <a:solidFill>
                <a:prstClr val="black"/>
              </a:solidFill>
              <a:latin typeface="Times New Roman" panose="02020603050405020304" pitchFamily="18" charset="0"/>
            </a:endParaRPr>
          </a:p>
        </p:txBody>
      </p:sp>
      <p:sp>
        <p:nvSpPr>
          <p:cNvPr id="32779" name="Curved Right Arrow 10"/>
          <p:cNvSpPr>
            <a:spLocks noChangeArrowheads="1"/>
          </p:cNvSpPr>
          <p:nvPr/>
        </p:nvSpPr>
        <p:spPr bwMode="auto">
          <a:xfrm rot="19117967">
            <a:off x="2640013" y="4968876"/>
            <a:ext cx="1143000" cy="2117725"/>
          </a:xfrm>
          <a:prstGeom prst="curvedRightArrow">
            <a:avLst>
              <a:gd name="adj1" fmla="val 16744"/>
              <a:gd name="adj2" fmla="val 50008"/>
              <a:gd name="adj3" fmla="val 25000"/>
            </a:avLst>
          </a:prstGeom>
          <a:solidFill>
            <a:srgbClr val="FFFF00"/>
          </a:solidFill>
          <a:ln w="9525" algn="ctr">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Clr>
                <a:srgbClr val="000000"/>
              </a:buClr>
              <a:buNone/>
            </a:pPr>
            <a:endParaRPr lang="en-US" altLang="en-US" sz="2400">
              <a:solidFill>
                <a:prstClr val="black"/>
              </a:solidFill>
              <a:latin typeface="Times New Roman" panose="02020603050405020304" pitchFamily="18" charset="0"/>
            </a:endParaRPr>
          </a:p>
        </p:txBody>
      </p:sp>
      <p:sp>
        <p:nvSpPr>
          <p:cNvPr id="32780" name="Curved Right Arrow 11"/>
          <p:cNvSpPr>
            <a:spLocks noChangeArrowheads="1"/>
          </p:cNvSpPr>
          <p:nvPr/>
        </p:nvSpPr>
        <p:spPr bwMode="auto">
          <a:xfrm rot="13785214">
            <a:off x="8276432" y="5072857"/>
            <a:ext cx="1143000" cy="1963737"/>
          </a:xfrm>
          <a:prstGeom prst="curvedRightArrow">
            <a:avLst>
              <a:gd name="adj1" fmla="val 16743"/>
              <a:gd name="adj2" fmla="val 50007"/>
              <a:gd name="adj3" fmla="val 25000"/>
            </a:avLst>
          </a:prstGeom>
          <a:solidFill>
            <a:srgbClr val="FFFF00"/>
          </a:solidFill>
          <a:ln w="9525" algn="ctr">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Clr>
                <a:srgbClr val="000000"/>
              </a:buClr>
              <a:buNone/>
            </a:pPr>
            <a:endParaRPr lang="en-US" altLang="en-US" sz="2400">
              <a:solidFill>
                <a:prstClr val="black"/>
              </a:solidFill>
              <a:latin typeface="Times New Roman" panose="02020603050405020304" pitchFamily="18" charset="0"/>
            </a:endParaRPr>
          </a:p>
        </p:txBody>
      </p:sp>
      <p:sp>
        <p:nvSpPr>
          <p:cNvPr id="32781" name="Curved Right Arrow 12"/>
          <p:cNvSpPr>
            <a:spLocks noChangeArrowheads="1"/>
          </p:cNvSpPr>
          <p:nvPr/>
        </p:nvSpPr>
        <p:spPr bwMode="auto">
          <a:xfrm rot="8478047">
            <a:off x="8101013" y="1033463"/>
            <a:ext cx="1143000" cy="1949450"/>
          </a:xfrm>
          <a:prstGeom prst="curvedRightArrow">
            <a:avLst>
              <a:gd name="adj1" fmla="val 16724"/>
              <a:gd name="adj2" fmla="val 49982"/>
              <a:gd name="adj3" fmla="val 25000"/>
            </a:avLst>
          </a:prstGeom>
          <a:solidFill>
            <a:srgbClr val="FFFF00"/>
          </a:solidFill>
          <a:ln w="9525" algn="ctr">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Clr>
                <a:srgbClr val="000000"/>
              </a:buClr>
              <a:buNone/>
            </a:pPr>
            <a:endParaRPr lang="en-US" altLang="en-US" sz="2400">
              <a:solidFill>
                <a:prstClr val="black"/>
              </a:solidFill>
              <a:latin typeface="Times New Roman" panose="02020603050405020304" pitchFamily="18" charset="0"/>
            </a:endParaRPr>
          </a:p>
        </p:txBody>
      </p:sp>
      <p:pic>
        <p:nvPicPr>
          <p:cNvPr id="184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1263" y="2882901"/>
            <a:ext cx="1947862"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7" name="TextBox 3"/>
          <p:cNvSpPr txBox="1">
            <a:spLocks noChangeArrowheads="1"/>
          </p:cNvSpPr>
          <p:nvPr/>
        </p:nvSpPr>
        <p:spPr bwMode="auto">
          <a:xfrm>
            <a:off x="2103438" y="133350"/>
            <a:ext cx="82788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None/>
            </a:pPr>
            <a:r>
              <a:rPr lang="en-US" altLang="en-US" b="1">
                <a:solidFill>
                  <a:prstClr val="black"/>
                </a:solidFill>
                <a:latin typeface="Times New Roman" panose="02020603050405020304" pitchFamily="18" charset="0"/>
              </a:rPr>
              <a:t>Best Practice</a:t>
            </a:r>
            <a:r>
              <a:rPr lang="en-US" altLang="en-US">
                <a:solidFill>
                  <a:prstClr val="black"/>
                </a:solidFill>
                <a:latin typeface="Times New Roman" panose="02020603050405020304" pitchFamily="18" charset="0"/>
              </a:rPr>
              <a:t>: An integrated clinical, research, and education program model</a:t>
            </a:r>
          </a:p>
        </p:txBody>
      </p:sp>
    </p:spTree>
    <p:extLst>
      <p:ext uri="{BB962C8B-B14F-4D97-AF65-F5344CB8AC3E}">
        <p14:creationId xmlns:p14="http://schemas.microsoft.com/office/powerpoint/2010/main" val="19424180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additive="base">
                                        <p:cTn id="7" dur="500" fill="hold"/>
                                        <p:tgtEl>
                                          <p:spTgt spid="21510"/>
                                        </p:tgtEl>
                                        <p:attrNameLst>
                                          <p:attrName>ppt_x</p:attrName>
                                        </p:attrNameLst>
                                      </p:cBhvr>
                                      <p:tavLst>
                                        <p:tav tm="0">
                                          <p:val>
                                            <p:strVal val="#ppt_x"/>
                                          </p:val>
                                        </p:tav>
                                        <p:tav tm="100000">
                                          <p:val>
                                            <p:strVal val="#ppt_x"/>
                                          </p:val>
                                        </p:tav>
                                      </p:tavLst>
                                    </p:anim>
                                    <p:anim calcmode="lin" valueType="num">
                                      <p:cBhvr additive="base">
                                        <p:cTn id="8" dur="500" fill="hold"/>
                                        <p:tgtEl>
                                          <p:spTgt spid="215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509"/>
                                        </p:tgtEl>
                                        <p:attrNameLst>
                                          <p:attrName>style.visibility</p:attrName>
                                        </p:attrNameLst>
                                      </p:cBhvr>
                                      <p:to>
                                        <p:strVal val="visible"/>
                                      </p:to>
                                    </p:set>
                                    <p:anim calcmode="lin" valueType="num">
                                      <p:cBhvr additive="base">
                                        <p:cTn id="11" dur="500" fill="hold"/>
                                        <p:tgtEl>
                                          <p:spTgt spid="21509"/>
                                        </p:tgtEl>
                                        <p:attrNameLst>
                                          <p:attrName>ppt_x</p:attrName>
                                        </p:attrNameLst>
                                      </p:cBhvr>
                                      <p:tavLst>
                                        <p:tav tm="0">
                                          <p:val>
                                            <p:strVal val="#ppt_x"/>
                                          </p:val>
                                        </p:tav>
                                        <p:tav tm="100000">
                                          <p:val>
                                            <p:strVal val="#ppt_x"/>
                                          </p:val>
                                        </p:tav>
                                      </p:tavLst>
                                    </p:anim>
                                    <p:anim calcmode="lin" valueType="num">
                                      <p:cBhvr additive="base">
                                        <p:cTn id="12" dur="500" fill="hold"/>
                                        <p:tgtEl>
                                          <p:spTgt spid="21509"/>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2778"/>
                                        </p:tgtEl>
                                        <p:attrNameLst>
                                          <p:attrName>style.visibility</p:attrName>
                                        </p:attrNameLst>
                                      </p:cBhvr>
                                      <p:to>
                                        <p:strVal val="visible"/>
                                      </p:to>
                                    </p:set>
                                    <p:animEffect transition="in" filter="wheel(1)">
                                      <p:cBhvr>
                                        <p:cTn id="17" dur="2000"/>
                                        <p:tgtEl>
                                          <p:spTgt spid="32778"/>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32775"/>
                                        </p:tgtEl>
                                        <p:attrNameLst>
                                          <p:attrName>style.visibility</p:attrName>
                                        </p:attrNameLst>
                                      </p:cBhvr>
                                      <p:to>
                                        <p:strVal val="visible"/>
                                      </p:to>
                                    </p:set>
                                    <p:animEffect transition="in" filter="wheel(1)">
                                      <p:cBhvr>
                                        <p:cTn id="20" dur="2000"/>
                                        <p:tgtEl>
                                          <p:spTgt spid="32775"/>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32772"/>
                                        </p:tgtEl>
                                        <p:attrNameLst>
                                          <p:attrName>style.visibility</p:attrName>
                                        </p:attrNameLst>
                                      </p:cBhvr>
                                      <p:to>
                                        <p:strVal val="visible"/>
                                      </p:to>
                                    </p:set>
                                    <p:animEffect transition="in" filter="wheel(1)">
                                      <p:cBhvr>
                                        <p:cTn id="23" dur="2000"/>
                                        <p:tgtEl>
                                          <p:spTgt spid="3277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32779"/>
                                        </p:tgtEl>
                                        <p:attrNameLst>
                                          <p:attrName>style.visibility</p:attrName>
                                        </p:attrNameLst>
                                      </p:cBhvr>
                                      <p:to>
                                        <p:strVal val="visible"/>
                                      </p:to>
                                    </p:set>
                                    <p:animEffect transition="in" filter="wheel(1)">
                                      <p:cBhvr>
                                        <p:cTn id="28" dur="2000"/>
                                        <p:tgtEl>
                                          <p:spTgt spid="32779"/>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32777"/>
                                        </p:tgtEl>
                                        <p:attrNameLst>
                                          <p:attrName>style.visibility</p:attrName>
                                        </p:attrNameLst>
                                      </p:cBhvr>
                                      <p:to>
                                        <p:strVal val="visible"/>
                                      </p:to>
                                    </p:set>
                                    <p:animEffect transition="in" filter="wheel(1)">
                                      <p:cBhvr>
                                        <p:cTn id="31" dur="2000"/>
                                        <p:tgtEl>
                                          <p:spTgt spid="32777"/>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32771"/>
                                        </p:tgtEl>
                                        <p:attrNameLst>
                                          <p:attrName>style.visibility</p:attrName>
                                        </p:attrNameLst>
                                      </p:cBhvr>
                                      <p:to>
                                        <p:strVal val="visible"/>
                                      </p:to>
                                    </p:set>
                                    <p:animEffect transition="in" filter="wheel(1)">
                                      <p:cBhvr>
                                        <p:cTn id="34" dur="2000"/>
                                        <p:tgtEl>
                                          <p:spTgt spid="3277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32780"/>
                                        </p:tgtEl>
                                        <p:attrNameLst>
                                          <p:attrName>style.visibility</p:attrName>
                                        </p:attrNameLst>
                                      </p:cBhvr>
                                      <p:to>
                                        <p:strVal val="visible"/>
                                      </p:to>
                                    </p:set>
                                    <p:animEffect transition="in" filter="wheel(1)">
                                      <p:cBhvr>
                                        <p:cTn id="39" dur="2000"/>
                                        <p:tgtEl>
                                          <p:spTgt spid="32780"/>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32776"/>
                                        </p:tgtEl>
                                        <p:attrNameLst>
                                          <p:attrName>style.visibility</p:attrName>
                                        </p:attrNameLst>
                                      </p:cBhvr>
                                      <p:to>
                                        <p:strVal val="visible"/>
                                      </p:to>
                                    </p:set>
                                    <p:animEffect transition="in" filter="wheel(1)">
                                      <p:cBhvr>
                                        <p:cTn id="42" dur="2000"/>
                                        <p:tgtEl>
                                          <p:spTgt spid="32776"/>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32770"/>
                                        </p:tgtEl>
                                        <p:attrNameLst>
                                          <p:attrName>style.visibility</p:attrName>
                                        </p:attrNameLst>
                                      </p:cBhvr>
                                      <p:to>
                                        <p:strVal val="visible"/>
                                      </p:to>
                                    </p:set>
                                    <p:animEffect transition="in" filter="wheel(1)">
                                      <p:cBhvr>
                                        <p:cTn id="45" dur="2000"/>
                                        <p:tgtEl>
                                          <p:spTgt spid="3277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32781"/>
                                        </p:tgtEl>
                                        <p:attrNameLst>
                                          <p:attrName>style.visibility</p:attrName>
                                        </p:attrNameLst>
                                      </p:cBhvr>
                                      <p:to>
                                        <p:strVal val="visible"/>
                                      </p:to>
                                    </p:set>
                                    <p:animEffect transition="in" filter="wheel(1)">
                                      <p:cBhvr>
                                        <p:cTn id="50" dur="2000"/>
                                        <p:tgtEl>
                                          <p:spTgt spid="32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nimBg="1"/>
      <p:bldP spid="32771" grpId="0" animBg="1"/>
      <p:bldP spid="32772" grpId="0" animBg="1"/>
      <p:bldP spid="21509" grpId="0" animBg="1"/>
      <p:bldP spid="21510" grpId="0"/>
      <p:bldP spid="32775" grpId="0"/>
      <p:bldP spid="32776" grpId="0"/>
      <p:bldP spid="32777" grpId="0"/>
      <p:bldP spid="32778" grpId="0" animBg="1"/>
      <p:bldP spid="32779" grpId="0" animBg="1"/>
      <p:bldP spid="32780" grpId="0" animBg="1"/>
      <p:bldP spid="32781"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E9F88-9596-4D15-805B-66790AAF4B50}"/>
              </a:ext>
            </a:extLst>
          </p:cNvPr>
          <p:cNvSpPr>
            <a:spLocks noGrp="1"/>
          </p:cNvSpPr>
          <p:nvPr>
            <p:ph type="title"/>
          </p:nvPr>
        </p:nvSpPr>
        <p:spPr>
          <a:xfrm>
            <a:off x="1905000" y="304801"/>
            <a:ext cx="8610600" cy="1325563"/>
          </a:xfrm>
        </p:spPr>
        <p:txBody>
          <a:bodyPr/>
          <a:lstStyle/>
          <a:p>
            <a:pPr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rPr>
              <a:t>Best Practice: Policies and procedures to maximize human and canine safety</a:t>
            </a:r>
            <a:endParaRPr lang="en-US" sz="3600" dirty="0"/>
          </a:p>
        </p:txBody>
      </p:sp>
      <p:sp>
        <p:nvSpPr>
          <p:cNvPr id="22531" name="Content Placeholder 2"/>
          <p:cNvSpPr>
            <a:spLocks noGrp="1"/>
          </p:cNvSpPr>
          <p:nvPr>
            <p:ph idx="1"/>
          </p:nvPr>
        </p:nvSpPr>
        <p:spPr>
          <a:xfrm>
            <a:off x="1828800" y="1860550"/>
            <a:ext cx="8382000" cy="4351338"/>
          </a:xfrm>
        </p:spPr>
        <p:txBody>
          <a:bodyPr/>
          <a:lstStyle/>
          <a:p>
            <a:r>
              <a:rPr lang="en-US" altLang="en-US" smtClean="0"/>
              <a:t>Developed/adopted by VCU Medical Center in 2001 </a:t>
            </a:r>
          </a:p>
          <a:p>
            <a:pPr lvl="1"/>
            <a:r>
              <a:rPr lang="en-US" altLang="en-US" smtClean="0"/>
              <a:t>Involved physician and nursing leadership, epidemiology, risk management, volunteer services, security, animal care and use advisory program, Center director</a:t>
            </a:r>
          </a:p>
          <a:p>
            <a:pPr lvl="1"/>
            <a:r>
              <a:rPr lang="en-US" altLang="en-US" smtClean="0"/>
              <a:t>Consulted existing CDC, veterinary and animal-assisted activity/therapy guidelines</a:t>
            </a:r>
          </a:p>
          <a:p>
            <a:pPr lvl="1"/>
            <a:r>
              <a:rPr lang="en-US" altLang="en-US" smtClean="0"/>
              <a:t>Started with Pet Partners policies and strengthened with specific policies and procedures for visiting in our hospital and clinics</a:t>
            </a:r>
          </a:p>
          <a:p>
            <a:pPr lvl="1"/>
            <a:r>
              <a:rPr lang="en-US" altLang="en-US" smtClean="0"/>
              <a:t>Routinely reviewed and revised to maximize </a:t>
            </a:r>
            <a:br>
              <a:rPr lang="en-US" altLang="en-US" smtClean="0"/>
            </a:br>
            <a:r>
              <a:rPr lang="en-US" altLang="en-US" smtClean="0"/>
              <a:t>safety for patients, staff, dogs, and volunteers</a:t>
            </a:r>
          </a:p>
          <a:p>
            <a:endParaRPr lang="en-US" altLang="en-US" smtClean="0"/>
          </a:p>
        </p:txBody>
      </p:sp>
      <p:pic>
        <p:nvPicPr>
          <p:cNvPr id="194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1" y="4997451"/>
            <a:ext cx="218122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1116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 calcmode="lin" valueType="num">
                                      <p:cBhvr additive="base">
                                        <p:cTn id="13" dur="5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2531">
                                            <p:txEl>
                                              <p:pRg st="2" end="2"/>
                                            </p:txEl>
                                          </p:spTgt>
                                        </p:tgtEl>
                                        <p:attrNameLst>
                                          <p:attrName>style.visibility</p:attrName>
                                        </p:attrNameLst>
                                      </p:cBhvr>
                                      <p:to>
                                        <p:strVal val="visible"/>
                                      </p:to>
                                    </p:set>
                                    <p:anim calcmode="lin" valueType="num">
                                      <p:cBhvr additive="base">
                                        <p:cTn id="19" dur="5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2531">
                                            <p:txEl>
                                              <p:pRg st="3" end="3"/>
                                            </p:txEl>
                                          </p:spTgt>
                                        </p:tgtEl>
                                        <p:attrNameLst>
                                          <p:attrName>style.visibility</p:attrName>
                                        </p:attrNameLst>
                                      </p:cBhvr>
                                      <p:to>
                                        <p:strVal val="visible"/>
                                      </p:to>
                                    </p:set>
                                    <p:anim calcmode="lin" valueType="num">
                                      <p:cBhvr additive="base">
                                        <p:cTn id="25" dur="500" fill="hold"/>
                                        <p:tgtEl>
                                          <p:spTgt spid="225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5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2531">
                                            <p:txEl>
                                              <p:pRg st="4" end="4"/>
                                            </p:txEl>
                                          </p:spTgt>
                                        </p:tgtEl>
                                        <p:attrNameLst>
                                          <p:attrName>style.visibility</p:attrName>
                                        </p:attrNameLst>
                                      </p:cBhvr>
                                      <p:to>
                                        <p:strVal val="visible"/>
                                      </p:to>
                                    </p:set>
                                    <p:anim calcmode="lin" valueType="num">
                                      <p:cBhvr additive="base">
                                        <p:cTn id="31" dur="500" fill="hold"/>
                                        <p:tgtEl>
                                          <p:spTgt spid="225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5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168CE-2AC2-41A1-BCC4-F6866D55D714}"/>
              </a:ext>
            </a:extLst>
          </p:cNvPr>
          <p:cNvSpPr>
            <a:spLocks noGrp="1"/>
          </p:cNvSpPr>
          <p:nvPr>
            <p:ph type="title"/>
          </p:nvPr>
        </p:nvSpPr>
        <p:spPr>
          <a:xfrm>
            <a:off x="1905000" y="82551"/>
            <a:ext cx="8458200" cy="1325563"/>
          </a:xfrm>
        </p:spPr>
        <p:txBody>
          <a:bodyPr/>
          <a:lstStyle/>
          <a:p>
            <a:pPr>
              <a:defRPr/>
            </a:pPr>
            <a:r>
              <a:rPr lang="en-US" b="1" dirty="0">
                <a:solidFill>
                  <a:srgbClr val="002060"/>
                </a:solidFill>
                <a:effectLst>
                  <a:outerShdw blurRad="38100" dist="38100" dir="2700000" algn="tl">
                    <a:srgbClr val="000000">
                      <a:alpha val="43137"/>
                    </a:srgbClr>
                  </a:outerShdw>
                </a:effectLst>
                <a:latin typeface="Arial" panose="020B0604020202020204" pitchFamily="34" charset="0"/>
              </a:rPr>
              <a:t>Dogs On Call: Best Practice</a:t>
            </a:r>
            <a:endParaRPr lang="en-US" dirty="0"/>
          </a:p>
        </p:txBody>
      </p:sp>
      <p:sp>
        <p:nvSpPr>
          <p:cNvPr id="25603" name="Content Placeholder 2">
            <a:extLst>
              <a:ext uri="{FF2B5EF4-FFF2-40B4-BE49-F238E27FC236}">
                <a16:creationId xmlns:a16="http://schemas.microsoft.com/office/drawing/2014/main" id="{4B49358A-81F9-4536-B3F5-9659F81C3EA2}"/>
              </a:ext>
            </a:extLst>
          </p:cNvPr>
          <p:cNvSpPr>
            <a:spLocks noGrp="1"/>
          </p:cNvSpPr>
          <p:nvPr>
            <p:ph idx="1"/>
          </p:nvPr>
        </p:nvSpPr>
        <p:spPr>
          <a:xfrm>
            <a:off x="1981200" y="1219200"/>
            <a:ext cx="8058150" cy="5029200"/>
          </a:xfrm>
        </p:spPr>
        <p:txBody>
          <a:bodyPr/>
          <a:lstStyle/>
          <a:p>
            <a:pPr>
              <a:defRPr/>
            </a:pPr>
            <a:r>
              <a:rPr lang="en-US" altLang="en-US" sz="2400" dirty="0"/>
              <a:t>Manualized program with continuous monitoring, evaluation, and continuing education for team members</a:t>
            </a:r>
          </a:p>
          <a:p>
            <a:pPr>
              <a:defRPr/>
            </a:pPr>
            <a:r>
              <a:rPr lang="en-US" altLang="en-US" sz="2400" dirty="0"/>
              <a:t>Fully </a:t>
            </a:r>
            <a:r>
              <a:rPr lang="en-US" altLang="en-US" sz="2400" dirty="0">
                <a:cs typeface="Calibri" panose="020F0502020204030204" pitchFamily="34" charset="0"/>
              </a:rPr>
              <a:t>integrated into VCU Medical Center</a:t>
            </a:r>
          </a:p>
          <a:p>
            <a:pPr lvl="1">
              <a:defRPr/>
            </a:pPr>
            <a:r>
              <a:rPr lang="en-US" altLang="en-US" dirty="0"/>
              <a:t>More than 75 active Dogs On Call teams</a:t>
            </a:r>
            <a:endParaRPr lang="en-US" altLang="en-US" dirty="0">
              <a:cs typeface="Calibri" panose="020F0502020204030204" pitchFamily="34" charset="0"/>
            </a:endParaRPr>
          </a:p>
          <a:p>
            <a:pPr lvl="1">
              <a:defRPr/>
            </a:pPr>
            <a:r>
              <a:rPr lang="en-US" altLang="en-US" dirty="0"/>
              <a:t>Areas visited based on consultation with infection control, medical directors, and nurse coordinators</a:t>
            </a:r>
          </a:p>
          <a:p>
            <a:pPr lvl="2">
              <a:defRPr/>
            </a:pPr>
            <a:r>
              <a:rPr lang="en-US" altLang="en-US" sz="2400" dirty="0"/>
              <a:t>All areas except operating and isolation rooms</a:t>
            </a:r>
            <a:br>
              <a:rPr lang="en-US" altLang="en-US" sz="2400" dirty="0"/>
            </a:br>
            <a:r>
              <a:rPr lang="en-US" altLang="en-US" sz="2400" dirty="0"/>
              <a:t> and food preparation areas</a:t>
            </a:r>
          </a:p>
          <a:p>
            <a:pPr>
              <a:defRPr/>
            </a:pPr>
            <a:r>
              <a:rPr lang="en-US" altLang="en-US" sz="2400" dirty="0"/>
              <a:t>Online scheduling and on-site check-in and check-out procedures to monitor visits</a:t>
            </a:r>
          </a:p>
          <a:p>
            <a:pPr>
              <a:defRPr/>
            </a:pPr>
            <a:r>
              <a:rPr lang="en-US" sz="2400" dirty="0"/>
              <a:t>High safety profile and high demand for visits</a:t>
            </a:r>
            <a:br>
              <a:rPr lang="en-US" sz="2400" dirty="0"/>
            </a:br>
            <a:endParaRPr lang="en-US" sz="2400" dirty="0"/>
          </a:p>
          <a:p>
            <a:pPr marL="0" indent="0">
              <a:buNone/>
              <a:defRPr/>
            </a:pPr>
            <a:endParaRPr lang="en-US" altLang="en-US" sz="2600" dirty="0"/>
          </a:p>
          <a:p>
            <a:pPr>
              <a:defRPr/>
            </a:pPr>
            <a:endParaRPr lang="en-US" altLang="en-US" dirty="0"/>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0" y="4740276"/>
            <a:ext cx="167640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9222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603">
                                            <p:txEl>
                                              <p:pRg st="1" end="1"/>
                                            </p:txEl>
                                          </p:spTgt>
                                        </p:tgtEl>
                                        <p:attrNameLst>
                                          <p:attrName>style.visibility</p:attrName>
                                        </p:attrNameLst>
                                      </p:cBhvr>
                                      <p:to>
                                        <p:strVal val="visible"/>
                                      </p:to>
                                    </p:set>
                                    <p:anim calcmode="lin" valueType="num">
                                      <p:cBhvr additive="base">
                                        <p:cTn id="13" dur="5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 calcmode="lin" valueType="num">
                                      <p:cBhvr additive="base">
                                        <p:cTn id="17"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560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5603">
                                            <p:txEl>
                                              <p:pRg st="3" end="3"/>
                                            </p:txEl>
                                          </p:spTgt>
                                        </p:tgtEl>
                                        <p:attrNameLst>
                                          <p:attrName>style.visibility</p:attrName>
                                        </p:attrNameLst>
                                      </p:cBhvr>
                                      <p:to>
                                        <p:strVal val="visible"/>
                                      </p:to>
                                    </p:set>
                                    <p:anim calcmode="lin" valueType="num">
                                      <p:cBhvr additive="base">
                                        <p:cTn id="21" dur="5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560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5603">
                                            <p:txEl>
                                              <p:pRg st="4" end="4"/>
                                            </p:txEl>
                                          </p:spTgt>
                                        </p:tgtEl>
                                        <p:attrNameLst>
                                          <p:attrName>style.visibility</p:attrName>
                                        </p:attrNameLst>
                                      </p:cBhvr>
                                      <p:to>
                                        <p:strVal val="visible"/>
                                      </p:to>
                                    </p:set>
                                    <p:anim calcmode="lin" valueType="num">
                                      <p:cBhvr additive="base">
                                        <p:cTn id="25" dur="5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6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603">
                                            <p:txEl>
                                              <p:pRg st="5" end="5"/>
                                            </p:txEl>
                                          </p:spTgt>
                                        </p:tgtEl>
                                        <p:attrNameLst>
                                          <p:attrName>style.visibility</p:attrName>
                                        </p:attrNameLst>
                                      </p:cBhvr>
                                      <p:to>
                                        <p:strVal val="visible"/>
                                      </p:to>
                                    </p:set>
                                    <p:anim calcmode="lin" valueType="num">
                                      <p:cBhvr additive="base">
                                        <p:cTn id="31" dur="500" fill="hold"/>
                                        <p:tgtEl>
                                          <p:spTgt spid="2560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6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603">
                                            <p:txEl>
                                              <p:pRg st="6" end="6"/>
                                            </p:txEl>
                                          </p:spTgt>
                                        </p:tgtEl>
                                        <p:attrNameLst>
                                          <p:attrName>style.visibility</p:attrName>
                                        </p:attrNameLst>
                                      </p:cBhvr>
                                      <p:to>
                                        <p:strVal val="visible"/>
                                      </p:to>
                                    </p:set>
                                    <p:anim calcmode="lin" valueType="num">
                                      <p:cBhvr additive="base">
                                        <p:cTn id="37" dur="500" fill="hold"/>
                                        <p:tgtEl>
                                          <p:spTgt spid="2560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60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uiExpand="1" build="p"/>
    </p:bld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F558F2F-52C4-454C-87BB-377ABCED025B}"/>
              </a:ext>
            </a:extLst>
          </p:cNvPr>
          <p:cNvSpPr>
            <a:spLocks noGrp="1" noChangeArrowheads="1"/>
          </p:cNvSpPr>
          <p:nvPr>
            <p:ph type="title"/>
          </p:nvPr>
        </p:nvSpPr>
        <p:spPr>
          <a:xfrm>
            <a:off x="1828800" y="152400"/>
            <a:ext cx="8153400" cy="1143000"/>
          </a:xfrm>
          <a:extLst/>
        </p:spPr>
        <p:txBody>
          <a:bodyPr rtlCol="0">
            <a:normAutofit/>
          </a:bodyPr>
          <a:lstStyle/>
          <a:p>
            <a:pPr algn="ctr" eaLnBrk="1" fontAlgn="auto" hangingPunct="1">
              <a:spcAft>
                <a:spcPts val="0"/>
              </a:spcAft>
              <a:defRPr/>
            </a:pPr>
            <a:r>
              <a:rPr lang="en-US" altLang="en-US" b="1" dirty="0">
                <a:solidFill>
                  <a:srgbClr val="002060"/>
                </a:solidFill>
                <a:effectLst>
                  <a:outerShdw blurRad="38100" dist="38100" dir="2700000" algn="tl">
                    <a:srgbClr val="000000">
                      <a:alpha val="43137"/>
                    </a:srgbClr>
                  </a:outerShdw>
                </a:effectLst>
              </a:rPr>
              <a:t>Dogs On Call Requirements</a:t>
            </a:r>
          </a:p>
        </p:txBody>
      </p:sp>
      <p:sp>
        <p:nvSpPr>
          <p:cNvPr id="19459" name="Rectangle 3"/>
          <p:cNvSpPr>
            <a:spLocks noGrp="1"/>
          </p:cNvSpPr>
          <p:nvPr>
            <p:ph idx="1"/>
          </p:nvPr>
        </p:nvSpPr>
        <p:spPr>
          <a:xfrm>
            <a:off x="1905000" y="1219200"/>
            <a:ext cx="8305800" cy="4953000"/>
          </a:xfrm>
        </p:spPr>
        <p:txBody>
          <a:bodyPr/>
          <a:lstStyle/>
          <a:p>
            <a:pPr eaLnBrk="1" hangingPunct="1"/>
            <a:r>
              <a:rPr lang="en-US" altLang="en-US" smtClean="0">
                <a:ea typeface="Calibri" panose="020F0502020204030204" pitchFamily="34" charset="0"/>
                <a:cs typeface="Calibri" panose="020F0502020204030204" pitchFamily="34" charset="0"/>
              </a:rPr>
              <a:t>Species limited to adult dogs</a:t>
            </a:r>
          </a:p>
          <a:p>
            <a:pPr eaLnBrk="1" hangingPunct="1"/>
            <a:r>
              <a:rPr lang="en-US" altLang="en-US" smtClean="0">
                <a:ea typeface="Calibri" panose="020F0502020204030204" pitchFamily="34" charset="0"/>
                <a:cs typeface="Calibri" panose="020F0502020204030204" pitchFamily="34" charset="0"/>
              </a:rPr>
              <a:t>Current registration with Pet Partner’s Program or Alliance of Therapy Dogs</a:t>
            </a:r>
          </a:p>
          <a:p>
            <a:pPr eaLnBrk="1" hangingPunct="1"/>
            <a:r>
              <a:rPr lang="en-US" altLang="en-US" smtClean="0">
                <a:ea typeface="Calibri" panose="020F0502020204030204" pitchFamily="34" charset="0"/>
                <a:cs typeface="Calibri" panose="020F0502020204030204" pitchFamily="34" charset="0"/>
              </a:rPr>
              <a:t>Completion of VCU Medical Center Volunteer training</a:t>
            </a:r>
          </a:p>
          <a:p>
            <a:pPr eaLnBrk="1" hangingPunct="1"/>
            <a:r>
              <a:rPr lang="en-US" altLang="en-US" smtClean="0">
                <a:ea typeface="Calibri" panose="020F0502020204030204" pitchFamily="34" charset="0"/>
                <a:cs typeface="Calibri" panose="020F0502020204030204" pitchFamily="34" charset="0"/>
              </a:rPr>
              <a:t>Completion of Dogs On Call Orientation</a:t>
            </a:r>
          </a:p>
          <a:p>
            <a:pPr eaLnBrk="1" hangingPunct="1"/>
            <a:r>
              <a:rPr lang="en-US" altLang="en-US" smtClean="0">
                <a:ea typeface="Calibri" panose="020F0502020204030204" pitchFamily="34" charset="0"/>
                <a:cs typeface="Calibri" panose="020F0502020204030204" pitchFamily="34" charset="0"/>
              </a:rPr>
              <a:t>Compliance with Medical Center/Dogs On Call policies and procedures</a:t>
            </a:r>
          </a:p>
          <a:p>
            <a:pPr lvl="1" eaLnBrk="1" hangingPunct="1"/>
            <a:r>
              <a:rPr lang="en-US" altLang="en-US" smtClean="0">
                <a:ea typeface="Calibri" panose="020F0502020204030204" pitchFamily="34" charset="0"/>
                <a:cs typeface="Calibri" panose="020F0502020204030204" pitchFamily="34" charset="0"/>
              </a:rPr>
              <a:t>Includes annual veterinary wellness </a:t>
            </a:r>
            <a:br>
              <a:rPr lang="en-US" altLang="en-US" smtClean="0">
                <a:ea typeface="Calibri" panose="020F0502020204030204" pitchFamily="34" charset="0"/>
                <a:cs typeface="Calibri" panose="020F0502020204030204" pitchFamily="34" charset="0"/>
              </a:rPr>
            </a:br>
            <a:r>
              <a:rPr lang="en-US" altLang="en-US" smtClean="0">
                <a:ea typeface="Calibri" panose="020F0502020204030204" pitchFamily="34" charset="0"/>
                <a:cs typeface="Calibri" panose="020F0502020204030204" pitchFamily="34" charset="0"/>
              </a:rPr>
              <a:t>documentation</a:t>
            </a:r>
          </a:p>
          <a:p>
            <a:pPr lvl="1" eaLnBrk="1" hangingPunct="1"/>
            <a:r>
              <a:rPr lang="en-US" altLang="en-US" smtClean="0">
                <a:ea typeface="Calibri" panose="020F0502020204030204" pitchFamily="34" charset="0"/>
                <a:cs typeface="Calibri" panose="020F0502020204030204" pitchFamily="34" charset="0"/>
              </a:rPr>
              <a:t>Includes criterion-based Dogs On Call </a:t>
            </a:r>
            <a:br>
              <a:rPr lang="en-US" altLang="en-US" smtClean="0">
                <a:ea typeface="Calibri" panose="020F0502020204030204" pitchFamily="34" charset="0"/>
                <a:cs typeface="Calibri" panose="020F0502020204030204" pitchFamily="34" charset="0"/>
              </a:rPr>
            </a:br>
            <a:r>
              <a:rPr lang="en-US" altLang="en-US" smtClean="0">
                <a:ea typeface="Calibri" panose="020F0502020204030204" pitchFamily="34" charset="0"/>
                <a:cs typeface="Calibri" panose="020F0502020204030204" pitchFamily="34" charset="0"/>
              </a:rPr>
              <a:t>renewal evaluation every other year</a:t>
            </a:r>
          </a:p>
        </p:txBody>
      </p:sp>
      <p:pic>
        <p:nvPicPr>
          <p:cNvPr id="2150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1" y="4351338"/>
            <a:ext cx="2341563"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0850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additive="base">
                                        <p:cTn id="19"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59">
                                            <p:txEl>
                                              <p:pRg st="3" end="3"/>
                                            </p:txEl>
                                          </p:spTgt>
                                        </p:tgtEl>
                                        <p:attrNameLst>
                                          <p:attrName>style.visibility</p:attrName>
                                        </p:attrNameLst>
                                      </p:cBhvr>
                                      <p:to>
                                        <p:strVal val="visible"/>
                                      </p:to>
                                    </p:set>
                                    <p:anim calcmode="lin" valueType="num">
                                      <p:cBhvr additive="base">
                                        <p:cTn id="25"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459">
                                            <p:txEl>
                                              <p:pRg st="4" end="4"/>
                                            </p:txEl>
                                          </p:spTgt>
                                        </p:tgtEl>
                                        <p:attrNameLst>
                                          <p:attrName>style.visibility</p:attrName>
                                        </p:attrNameLst>
                                      </p:cBhvr>
                                      <p:to>
                                        <p:strVal val="visible"/>
                                      </p:to>
                                    </p:set>
                                    <p:anim calcmode="lin" valueType="num">
                                      <p:cBhvr additive="base">
                                        <p:cTn id="31" dur="5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459">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459">
                                            <p:txEl>
                                              <p:pRg st="5" end="5"/>
                                            </p:txEl>
                                          </p:spTgt>
                                        </p:tgtEl>
                                        <p:attrNameLst>
                                          <p:attrName>style.visibility</p:attrName>
                                        </p:attrNameLst>
                                      </p:cBhvr>
                                      <p:to>
                                        <p:strVal val="visible"/>
                                      </p:to>
                                    </p:set>
                                    <p:anim calcmode="lin" valueType="num">
                                      <p:cBhvr additive="base">
                                        <p:cTn id="35" dur="5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459">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459">
                                            <p:txEl>
                                              <p:pRg st="6" end="6"/>
                                            </p:txEl>
                                          </p:spTgt>
                                        </p:tgtEl>
                                        <p:attrNameLst>
                                          <p:attrName>style.visibility</p:attrName>
                                        </p:attrNameLst>
                                      </p:cBhvr>
                                      <p:to>
                                        <p:strVal val="visible"/>
                                      </p:to>
                                    </p:set>
                                    <p:anim calcmode="lin" valueType="num">
                                      <p:cBhvr additive="base">
                                        <p:cTn id="39" dur="500" fill="hold"/>
                                        <p:tgtEl>
                                          <p:spTgt spid="19459">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45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32D61-00F3-413F-BAE2-3C0275BC0833}"/>
              </a:ext>
            </a:extLst>
          </p:cNvPr>
          <p:cNvSpPr>
            <a:spLocks noGrp="1"/>
          </p:cNvSpPr>
          <p:nvPr>
            <p:ph type="title"/>
          </p:nvPr>
        </p:nvSpPr>
        <p:spPr>
          <a:xfrm>
            <a:off x="1905000" y="152401"/>
            <a:ext cx="8686800" cy="1325563"/>
          </a:xfrm>
        </p:spPr>
        <p:txBody>
          <a:bodyPr/>
          <a:lstStyle/>
          <a:p>
            <a:pPr algn="ctr">
              <a:defRPr/>
            </a:pPr>
            <a:r>
              <a:rPr lang="en-US" b="1" dirty="0">
                <a:solidFill>
                  <a:srgbClr val="002060"/>
                </a:solidFill>
                <a:effectLst>
                  <a:outerShdw blurRad="38100" dist="38100" dir="2700000" algn="tl">
                    <a:srgbClr val="000000">
                      <a:alpha val="43137"/>
                    </a:srgbClr>
                  </a:outerShdw>
                </a:effectLst>
                <a:latin typeface="Arial" panose="020B0604020202020204" pitchFamily="34" charset="0"/>
              </a:rPr>
              <a:t>Dogs On Call: Best Practice</a:t>
            </a:r>
            <a:endParaRPr lang="en-US" dirty="0"/>
          </a:p>
        </p:txBody>
      </p:sp>
      <p:sp>
        <p:nvSpPr>
          <p:cNvPr id="3" name="Content Placeholder 2">
            <a:extLst>
              <a:ext uri="{FF2B5EF4-FFF2-40B4-BE49-F238E27FC236}">
                <a16:creationId xmlns:a16="http://schemas.microsoft.com/office/drawing/2014/main" id="{F7E1CD42-AEB6-4DD7-BB31-198CE66E57BC}"/>
              </a:ext>
            </a:extLst>
          </p:cNvPr>
          <p:cNvSpPr>
            <a:spLocks noGrp="1"/>
          </p:cNvSpPr>
          <p:nvPr>
            <p:ph idx="1"/>
          </p:nvPr>
        </p:nvSpPr>
        <p:spPr>
          <a:xfrm>
            <a:off x="1924050" y="1295400"/>
            <a:ext cx="8458200" cy="4699000"/>
          </a:xfrm>
        </p:spPr>
        <p:txBody>
          <a:bodyPr/>
          <a:lstStyle/>
          <a:p>
            <a:pPr marL="273050" indent="-273050" eaLnBrk="1" hangingPunct="1">
              <a:buFont typeface="Wingdings 2" panose="05020102010507070707" pitchFamily="18" charset="2"/>
              <a:buChar char=""/>
              <a:defRPr/>
            </a:pPr>
            <a:r>
              <a:rPr lang="en-US" altLang="en-US" dirty="0">
                <a:cs typeface="Calibri" panose="020F0502020204030204" pitchFamily="34" charset="0"/>
              </a:rPr>
              <a:t>Demonstrated benefits for healthcare teams </a:t>
            </a:r>
          </a:p>
          <a:p>
            <a:pPr marL="730250" lvl="1" indent="-273050" eaLnBrk="1" hangingPunct="1">
              <a:buFont typeface="Wingdings 2" panose="05020102010507070707" pitchFamily="18" charset="2"/>
              <a:buChar char=""/>
              <a:defRPr/>
            </a:pPr>
            <a:r>
              <a:rPr lang="en-US" altLang="en-US" dirty="0">
                <a:cs typeface="Calibri" panose="020F0502020204030204" pitchFamily="34" charset="0"/>
              </a:rPr>
              <a:t>Physiological stress levels significantly reduced after brief interactions with DOC teams</a:t>
            </a:r>
          </a:p>
          <a:p>
            <a:pPr marL="730250" lvl="1" indent="-273050" eaLnBrk="1" hangingPunct="1">
              <a:buFont typeface="Wingdings 2" panose="05020102010507070707" pitchFamily="18" charset="2"/>
              <a:buChar char=""/>
              <a:defRPr/>
            </a:pPr>
            <a:r>
              <a:rPr lang="en-US" altLang="en-US" dirty="0">
                <a:cs typeface="Calibri" panose="020F0502020204030204" pitchFamily="34" charset="0"/>
              </a:rPr>
              <a:t>DOC requested following stressful/critical events</a:t>
            </a:r>
          </a:p>
          <a:p>
            <a:pPr marL="730250" lvl="1" indent="-273050" eaLnBrk="1" hangingPunct="1">
              <a:buFont typeface="Wingdings 2" panose="05020102010507070707" pitchFamily="18" charset="2"/>
              <a:buChar char=""/>
              <a:defRPr/>
            </a:pPr>
            <a:r>
              <a:rPr lang="en-US" altLang="en-US" dirty="0">
                <a:cs typeface="Calibri" panose="020F0502020204030204" pitchFamily="34" charset="0"/>
              </a:rPr>
              <a:t>Included in VCUMC initiatives (Dept of Surgery Wellness Initiative, Physician Stress Management Resources, Medication Safety Committee, Staff/student well-being) </a:t>
            </a:r>
          </a:p>
          <a:p>
            <a:pPr marL="273050" indent="-273050" eaLnBrk="1" hangingPunct="1">
              <a:buFont typeface="Wingdings 2" panose="05020102010507070707" pitchFamily="18" charset="2"/>
              <a:buChar char=""/>
              <a:defRPr/>
            </a:pPr>
            <a:r>
              <a:rPr lang="en-US" altLang="en-US" dirty="0">
                <a:cs typeface="Calibri" panose="020F0502020204030204" pitchFamily="34" charset="0"/>
              </a:rPr>
              <a:t>Demonstrated benefits for our students</a:t>
            </a:r>
          </a:p>
          <a:p>
            <a:pPr marL="730250" lvl="1" indent="-273050" eaLnBrk="1" hangingPunct="1">
              <a:buFont typeface="Wingdings 2" panose="05020102010507070707" pitchFamily="18" charset="2"/>
              <a:buChar char=""/>
              <a:defRPr/>
            </a:pPr>
            <a:r>
              <a:rPr lang="en-US" altLang="en-US" dirty="0">
                <a:cs typeface="Calibri" panose="020F0502020204030204" pitchFamily="34" charset="0"/>
              </a:rPr>
              <a:t>Significant reduction in perceived stress </a:t>
            </a:r>
            <a:br>
              <a:rPr lang="en-US" altLang="en-US" dirty="0">
                <a:cs typeface="Calibri" panose="020F0502020204030204" pitchFamily="34" charset="0"/>
              </a:rPr>
            </a:br>
            <a:r>
              <a:rPr lang="en-US" altLang="en-US" dirty="0">
                <a:cs typeface="Calibri" panose="020F0502020204030204" pitchFamily="34" charset="0"/>
              </a:rPr>
              <a:t>following a single DOC activity </a:t>
            </a:r>
          </a:p>
          <a:p>
            <a:pPr marL="730250" lvl="1" indent="-273050" eaLnBrk="1" hangingPunct="1">
              <a:buFont typeface="Wingdings 2" panose="05020102010507070707" pitchFamily="18" charset="2"/>
              <a:buChar char=""/>
              <a:defRPr/>
            </a:pPr>
            <a:r>
              <a:rPr lang="en-US" altLang="en-US" dirty="0">
                <a:cs typeface="Calibri" panose="020F0502020204030204" pitchFamily="34" charset="0"/>
              </a:rPr>
              <a:t>Requested presence at key events</a:t>
            </a:r>
          </a:p>
          <a:p>
            <a:pPr marL="273050" indent="-273050" eaLnBrk="1" hangingPunct="1">
              <a:buFont typeface="Wingdings 2" panose="05020102010507070707" pitchFamily="18" charset="2"/>
              <a:buChar char=""/>
              <a:defRPr/>
            </a:pPr>
            <a:r>
              <a:rPr lang="en-US" altLang="en-US" dirty="0">
                <a:cs typeface="Calibri" panose="020F0502020204030204" pitchFamily="34" charset="0"/>
              </a:rPr>
              <a:t>Demonstrated benefits for our patients</a:t>
            </a:r>
          </a:p>
          <a:p>
            <a:pPr lvl="1">
              <a:defRPr/>
            </a:pPr>
            <a:endParaRPr lang="en-US" altLang="en-US" dirty="0"/>
          </a:p>
          <a:p>
            <a:pPr lvl="1">
              <a:defRPr/>
            </a:pPr>
            <a:endParaRPr lang="en-US" dirty="0"/>
          </a:p>
        </p:txBody>
      </p:sp>
      <p:pic>
        <p:nvPicPr>
          <p:cNvPr id="2355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3300" y="4419601"/>
            <a:ext cx="19685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964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12BA9-4F91-46CB-861C-63EDC9D090AD}"/>
              </a:ext>
            </a:extLst>
          </p:cNvPr>
          <p:cNvSpPr>
            <a:spLocks noGrp="1"/>
          </p:cNvSpPr>
          <p:nvPr>
            <p:ph type="title"/>
          </p:nvPr>
        </p:nvSpPr>
        <p:spPr>
          <a:xfrm>
            <a:off x="1749425" y="38100"/>
            <a:ext cx="8763000" cy="838200"/>
          </a:xfrm>
        </p:spPr>
        <p:txBody>
          <a:bodyPr/>
          <a:lstStyle/>
          <a:p>
            <a:pPr algn="ctr">
              <a:defRPr/>
            </a:pPr>
            <a:r>
              <a:rPr lang="en-US" sz="3600" b="1" dirty="0">
                <a:solidFill>
                  <a:srgbClr val="002060"/>
                </a:solidFill>
                <a:effectLst>
                  <a:outerShdw blurRad="38100" dist="38100" dir="2700000" algn="tl">
                    <a:srgbClr val="000000">
                      <a:alpha val="43137"/>
                    </a:srgbClr>
                  </a:outerShdw>
                </a:effectLst>
              </a:rPr>
              <a:t>407 patients surveyed after a Dogs On Call Visit</a:t>
            </a:r>
            <a:endParaRPr lang="en-US" sz="3600" dirty="0">
              <a:solidFill>
                <a:srgbClr val="002060"/>
              </a:solidFill>
            </a:endParaRPr>
          </a:p>
        </p:txBody>
      </p:sp>
      <p:graphicFrame>
        <p:nvGraphicFramePr>
          <p:cNvPr id="3" name="Content Placeholder 2"/>
          <p:cNvGraphicFramePr>
            <a:graphicFrameLocks noGrp="1"/>
          </p:cNvGraphicFramePr>
          <p:nvPr>
            <p:ph idx="1"/>
          </p:nvPr>
        </p:nvGraphicFramePr>
        <p:xfrm>
          <a:off x="2028825" y="355600"/>
          <a:ext cx="8585200" cy="7035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624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Chart 3"/>
          <p:cNvGraphicFramePr>
            <a:graphicFrameLocks/>
          </p:cNvGraphicFramePr>
          <p:nvPr/>
        </p:nvGraphicFramePr>
        <p:xfrm>
          <a:off x="1473200" y="254000"/>
          <a:ext cx="9245600" cy="5740400"/>
        </p:xfrm>
        <a:graphic>
          <a:graphicData uri="http://schemas.openxmlformats.org/presentationml/2006/ole">
            <mc:AlternateContent xmlns:mc="http://schemas.openxmlformats.org/markup-compatibility/2006">
              <mc:Choice xmlns:v="urn:schemas-microsoft-com:vml" Requires="v">
                <p:oleObj spid="_x0000_s2077" name="Chart" r:id="rId3" imgW="9254530" imgH="5749026" progId="Excel.Chart.8">
                  <p:embed/>
                </p:oleObj>
              </mc:Choice>
              <mc:Fallback>
                <p:oleObj name="Chart" r:id="rId3" imgW="9254530" imgH="5749026" progId="Excel.Chart.8">
                  <p:embed/>
                  <p:pic>
                    <p:nvPicPr>
                      <p:cNvPr id="25602" name="Chart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200" y="254000"/>
                        <a:ext cx="92456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10550648"/>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5348"/>
            <a:ext cx="10515600" cy="1325563"/>
          </a:xfrm>
        </p:spPr>
        <p:txBody>
          <a:bodyPr>
            <a:normAutofit/>
          </a:bodyPr>
          <a:lstStyle/>
          <a:p>
            <a:pPr algn="ctr"/>
            <a:r>
              <a:rPr lang="en-US" sz="4000" b="1" dirty="0" smtClean="0">
                <a:solidFill>
                  <a:srgbClr val="2A2B6C"/>
                </a:solidFill>
                <a:latin typeface="Arial" panose="020B0604020202020204" pitchFamily="34" charset="0"/>
                <a:cs typeface="Arial" panose="020B0604020202020204" pitchFamily="34" charset="0"/>
              </a:rPr>
              <a:t>Shared Mission</a:t>
            </a:r>
            <a:endParaRPr lang="en-US" sz="4000" b="1"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303637" y="1797681"/>
            <a:ext cx="10050163" cy="1200329"/>
          </a:xfrm>
          <a:prstGeom prst="rect">
            <a:avLst/>
          </a:prstGeom>
          <a:noFill/>
        </p:spPr>
        <p:txBody>
          <a:bodyPr wrap="square" rtlCol="0">
            <a:spAutoFit/>
          </a:bodyPr>
          <a:lstStyle/>
          <a:p>
            <a:r>
              <a:rPr lang="en-US" sz="2400" dirty="0">
                <a:solidFill>
                  <a:srgbClr val="2A2B6C"/>
                </a:solidFill>
                <a:latin typeface="Arial" panose="020B0604020202020204" pitchFamily="34" charset="0"/>
                <a:cs typeface="Arial" panose="020B0604020202020204" pitchFamily="34" charset="0"/>
              </a:rPr>
              <a:t>Advance scientific research, best practices and practical solutions to facilitate the vital role of human-animal interaction </a:t>
            </a:r>
            <a:r>
              <a:rPr lang="en-US" sz="2400" dirty="0" smtClean="0">
                <a:solidFill>
                  <a:srgbClr val="2A2B6C"/>
                </a:solidFill>
                <a:latin typeface="Arial" panose="020B0604020202020204" pitchFamily="34" charset="0"/>
                <a:cs typeface="Arial" panose="020B0604020202020204" pitchFamily="34" charset="0"/>
              </a:rPr>
              <a:t>in </a:t>
            </a:r>
            <a:r>
              <a:rPr lang="en-US" sz="2400" dirty="0">
                <a:solidFill>
                  <a:srgbClr val="2A2B6C"/>
                </a:solidFill>
                <a:latin typeface="Arial" panose="020B0604020202020204" pitchFamily="34" charset="0"/>
                <a:cs typeface="Arial" panose="020B0604020202020204" pitchFamily="34" charset="0"/>
              </a:rPr>
              <a:t>addressing the crisis of social isolation and loneliness in </a:t>
            </a:r>
            <a:r>
              <a:rPr lang="en-US" sz="2400" dirty="0" smtClean="0">
                <a:solidFill>
                  <a:srgbClr val="2A2B6C"/>
                </a:solidFill>
                <a:latin typeface="Arial" panose="020B0604020202020204" pitchFamily="34" charset="0"/>
                <a:cs typeface="Arial" panose="020B0604020202020204" pitchFamily="34" charset="0"/>
              </a:rPr>
              <a:t>society</a:t>
            </a:r>
            <a:endParaRPr lang="en-US" sz="24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a:stretch>
            <a:fillRect/>
          </a:stretch>
        </p:blipFill>
        <p:spPr>
          <a:xfrm>
            <a:off x="3560186" y="3602909"/>
            <a:ext cx="1830908" cy="1180202"/>
          </a:xfrm>
          <a:prstGeom prst="rect">
            <a:avLst/>
          </a:prstGeom>
        </p:spPr>
      </p:pic>
      <p:pic>
        <p:nvPicPr>
          <p:cNvPr id="13" name="Picture 12"/>
          <p:cNvPicPr>
            <a:picLocks noChangeAspect="1"/>
          </p:cNvPicPr>
          <p:nvPr/>
        </p:nvPicPr>
        <p:blipFill>
          <a:blip r:embed="rId6"/>
          <a:stretch>
            <a:fillRect/>
          </a:stretch>
        </p:blipFill>
        <p:spPr>
          <a:xfrm>
            <a:off x="6362504" y="3277058"/>
            <a:ext cx="1896020" cy="1463167"/>
          </a:xfrm>
          <a:prstGeom prst="rect">
            <a:avLst/>
          </a:prstGeom>
        </p:spPr>
      </p:pic>
      <p:sp>
        <p:nvSpPr>
          <p:cNvPr id="14" name="TextBox 13"/>
          <p:cNvSpPr txBox="1"/>
          <p:nvPr/>
        </p:nvSpPr>
        <p:spPr>
          <a:xfrm>
            <a:off x="5660541" y="3800712"/>
            <a:ext cx="438701" cy="707886"/>
          </a:xfrm>
          <a:prstGeom prst="rect">
            <a:avLst/>
          </a:prstGeom>
          <a:noFill/>
        </p:spPr>
        <p:txBody>
          <a:bodyPr wrap="square" rtlCol="0">
            <a:spAutoFit/>
          </a:bodyPr>
          <a:lstStyle/>
          <a:p>
            <a:r>
              <a:rPr lang="en-US" sz="4000" b="1" dirty="0" smtClean="0">
                <a:solidFill>
                  <a:srgbClr val="002060"/>
                </a:solidFill>
                <a:latin typeface="Arial" panose="020B0604020202020204" pitchFamily="34" charset="0"/>
                <a:cs typeface="Arial" panose="020B0604020202020204" pitchFamily="34" charset="0"/>
              </a:rPr>
              <a:t>+</a:t>
            </a:r>
            <a:endParaRPr lang="en-US" sz="40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754238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6"/>
          <p:cNvSpPr>
            <a:spLocks noGrp="1"/>
          </p:cNvSpPr>
          <p:nvPr>
            <p:ph type="title"/>
          </p:nvPr>
        </p:nvSpPr>
        <p:spPr>
          <a:xfrm>
            <a:off x="1752600" y="106363"/>
            <a:ext cx="8458200" cy="1143000"/>
          </a:xfrm>
        </p:spPr>
        <p:txBody>
          <a:bodyPr/>
          <a:lstStyle/>
          <a:p>
            <a:pPr algn="ctr" eaLnBrk="1" hangingPunct="1"/>
            <a:r>
              <a:rPr lang="en-US" altLang="en-US" b="1" smtClean="0">
                <a:solidFill>
                  <a:srgbClr val="002060"/>
                </a:solidFill>
                <a:latin typeface="Arial" panose="020B0604020202020204" pitchFamily="34" charset="0"/>
                <a:cs typeface="Arial" panose="020B0604020202020204" pitchFamily="34" charset="0"/>
              </a:rPr>
              <a:t>Dogs On Call Efficacy</a:t>
            </a:r>
          </a:p>
        </p:txBody>
      </p:sp>
      <p:pic>
        <p:nvPicPr>
          <p:cNvPr id="3" name="VCU Patient Case Study- Carol-HD (1).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52400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1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1058" name="Rectangle 2">
            <a:extLst>
              <a:ext uri="{FF2B5EF4-FFF2-40B4-BE49-F238E27FC236}">
                <a16:creationId xmlns:a16="http://schemas.microsoft.com/office/drawing/2014/main" id="{6EB9CDB4-DB26-4AFA-B050-245CA07A2F25}"/>
              </a:ext>
            </a:extLst>
          </p:cNvPr>
          <p:cNvSpPr>
            <a:spLocks noGrp="1" noChangeArrowheads="1"/>
          </p:cNvSpPr>
          <p:nvPr>
            <p:ph type="title"/>
          </p:nvPr>
        </p:nvSpPr>
        <p:spPr>
          <a:xfrm>
            <a:off x="1524000" y="457200"/>
            <a:ext cx="9144000" cy="863600"/>
          </a:xfrm>
        </p:spPr>
        <p:txBody>
          <a:bodyPr rtlCol="0">
            <a:normAutofit fontScale="90000"/>
          </a:bodyPr>
          <a:lstStyle/>
          <a:p>
            <a:pPr algn="ctr" eaLnBrk="1" fontAlgn="auto" hangingPunct="1">
              <a:spcAft>
                <a:spcPts val="0"/>
              </a:spcAft>
              <a:defRPr/>
            </a:pPr>
            <a:r>
              <a:rPr lang="en-US"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Dogs On Call efficacy with patients with mental health challenges</a:t>
            </a:r>
            <a:r>
              <a:rPr lang="en-US" sz="4000" b="1" dirty="0">
                <a:solidFill>
                  <a:srgbClr val="002060"/>
                </a:solidFill>
              </a:rPr>
              <a:t/>
            </a:r>
            <a:br>
              <a:rPr lang="en-US" sz="4000" b="1" dirty="0">
                <a:solidFill>
                  <a:srgbClr val="002060"/>
                </a:solidFill>
              </a:rPr>
            </a:br>
            <a:endParaRPr lang="en-US" sz="4000" b="1" dirty="0">
              <a:solidFill>
                <a:srgbClr val="002060"/>
              </a:solidFill>
            </a:endParaRPr>
          </a:p>
        </p:txBody>
      </p:sp>
      <p:sp>
        <p:nvSpPr>
          <p:cNvPr id="301059" name="Rectangle 3">
            <a:extLst>
              <a:ext uri="{FF2B5EF4-FFF2-40B4-BE49-F238E27FC236}">
                <a16:creationId xmlns:a16="http://schemas.microsoft.com/office/drawing/2014/main" id="{4A618AE9-B7EA-4558-BF17-755D1D851F27}"/>
              </a:ext>
            </a:extLst>
          </p:cNvPr>
          <p:cNvSpPr>
            <a:spLocks noGrp="1"/>
          </p:cNvSpPr>
          <p:nvPr>
            <p:ph idx="1"/>
          </p:nvPr>
        </p:nvSpPr>
        <p:spPr>
          <a:xfrm>
            <a:off x="1752600" y="1406526"/>
            <a:ext cx="8991600" cy="5006975"/>
          </a:xfrm>
        </p:spPr>
        <p:txBody>
          <a:bodyPr/>
          <a:lstStyle/>
          <a:p>
            <a:pPr eaLnBrk="1" hangingPunct="1">
              <a:defRPr/>
            </a:pPr>
            <a:r>
              <a:rPr lang="en-US" altLang="en-US" sz="2600" dirty="0">
                <a:cs typeface="Calibri" panose="020F0502020204030204" pitchFamily="34" charset="0"/>
              </a:rPr>
              <a:t>Anxiety levels of hospitalized psychiatric patients are reduced following a single Dogs On Call visit</a:t>
            </a:r>
            <a:endParaRPr lang="en-US" altLang="en-US" sz="2600" b="1" i="1" dirty="0">
              <a:solidFill>
                <a:srgbClr val="002060"/>
              </a:solidFill>
              <a:cs typeface="Calibri" panose="020F0502020204030204" pitchFamily="34" charset="0"/>
            </a:endParaRPr>
          </a:p>
          <a:p>
            <a:pPr eaLnBrk="1" hangingPunct="1">
              <a:defRPr/>
            </a:pPr>
            <a:r>
              <a:rPr lang="en-US" altLang="en-US" sz="2600" dirty="0">
                <a:cs typeface="Calibri" panose="020F0502020204030204" pitchFamily="34" charset="0"/>
              </a:rPr>
              <a:t>One </a:t>
            </a:r>
            <a:r>
              <a:rPr lang="en-US" altLang="en-US" sz="2600" dirty="0">
                <a:ea typeface="Microsoft YaHei" panose="020B0503020204020204" pitchFamily="34" charset="-122"/>
              </a:rPr>
              <a:t>15-minute Dogs On Call visit prior to Electroconvulsive Therapy (ECT) reduced patients’ fear by 37% and anxiety by 18%</a:t>
            </a:r>
          </a:p>
          <a:p>
            <a:pPr eaLnBrk="1" hangingPunct="1">
              <a:defRPr/>
            </a:pPr>
            <a:r>
              <a:rPr lang="en-US" altLang="en-US" sz="2600" dirty="0"/>
              <a:t>Dogs On Call presence in group psychotherapy significantly increased attendance by patients with mood and psychotic disorders</a:t>
            </a:r>
          </a:p>
          <a:p>
            <a:pPr lvl="1" eaLnBrk="1" hangingPunct="1">
              <a:defRPr/>
            </a:pPr>
            <a:r>
              <a:rPr lang="en-US" altLang="en-US" dirty="0">
                <a:ea typeface="Microsoft YaHei" panose="020B0503020204020204" pitchFamily="34" charset="-122"/>
              </a:rPr>
              <a:t>Nursing staff perceived improved patient mood</a:t>
            </a:r>
            <a:br>
              <a:rPr lang="en-US" altLang="en-US" dirty="0">
                <a:ea typeface="Microsoft YaHei" panose="020B0503020204020204" pitchFamily="34" charset="-122"/>
              </a:rPr>
            </a:br>
            <a:endParaRPr lang="en-US" altLang="en-US" dirty="0">
              <a:ea typeface="Microsoft YaHei" panose="020B0503020204020204" pitchFamily="34" charset="-122"/>
            </a:endParaRPr>
          </a:p>
          <a:p>
            <a:pPr marL="0" indent="0" eaLnBrk="1" hangingPunct="1">
              <a:buNone/>
              <a:defRPr/>
            </a:pPr>
            <a:endParaRPr lang="en-US" altLang="en-US" sz="2000" b="1" dirty="0">
              <a:solidFill>
                <a:srgbClr val="002060"/>
              </a:solidFill>
              <a:cs typeface="Calibri" panose="020F0502020204030204" pitchFamily="34" charset="0"/>
            </a:endParaRPr>
          </a:p>
        </p:txBody>
      </p:sp>
      <p:pic>
        <p:nvPicPr>
          <p:cNvPr id="27652" name="Picture 2" descr="H:\CHAI\Pictures with releases\H.I. e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5105401"/>
            <a:ext cx="24447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5284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1059">
                                            <p:txEl>
                                              <p:pRg st="0" end="0"/>
                                            </p:txEl>
                                          </p:spTgt>
                                        </p:tgtEl>
                                        <p:attrNameLst>
                                          <p:attrName>style.visibility</p:attrName>
                                        </p:attrNameLst>
                                      </p:cBhvr>
                                      <p:to>
                                        <p:strVal val="visible"/>
                                      </p:to>
                                    </p:set>
                                    <p:anim calcmode="lin" valueType="num">
                                      <p:cBhvr additive="base">
                                        <p:cTn id="7" dur="500" fill="hold"/>
                                        <p:tgtEl>
                                          <p:spTgt spid="3010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10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1059">
                                            <p:txEl>
                                              <p:pRg st="1" end="1"/>
                                            </p:txEl>
                                          </p:spTgt>
                                        </p:tgtEl>
                                        <p:attrNameLst>
                                          <p:attrName>style.visibility</p:attrName>
                                        </p:attrNameLst>
                                      </p:cBhvr>
                                      <p:to>
                                        <p:strVal val="visible"/>
                                      </p:to>
                                    </p:set>
                                    <p:anim calcmode="lin" valueType="num">
                                      <p:cBhvr additive="base">
                                        <p:cTn id="13" dur="500" fill="hold"/>
                                        <p:tgtEl>
                                          <p:spTgt spid="3010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10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1059">
                                            <p:txEl>
                                              <p:pRg st="2" end="2"/>
                                            </p:txEl>
                                          </p:spTgt>
                                        </p:tgtEl>
                                        <p:attrNameLst>
                                          <p:attrName>style.visibility</p:attrName>
                                        </p:attrNameLst>
                                      </p:cBhvr>
                                      <p:to>
                                        <p:strVal val="visible"/>
                                      </p:to>
                                    </p:set>
                                    <p:anim calcmode="lin" valueType="num">
                                      <p:cBhvr additive="base">
                                        <p:cTn id="19" dur="500" fill="hold"/>
                                        <p:tgtEl>
                                          <p:spTgt spid="3010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10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01059">
                                            <p:txEl>
                                              <p:pRg st="3" end="3"/>
                                            </p:txEl>
                                          </p:spTgt>
                                        </p:tgtEl>
                                        <p:attrNameLst>
                                          <p:attrName>style.visibility</p:attrName>
                                        </p:attrNameLst>
                                      </p:cBhvr>
                                      <p:to>
                                        <p:strVal val="visible"/>
                                      </p:to>
                                    </p:set>
                                    <p:anim calcmode="lin" valueType="num">
                                      <p:cBhvr additive="base">
                                        <p:cTn id="25" dur="500" fill="hold"/>
                                        <p:tgtEl>
                                          <p:spTgt spid="3010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105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A9AE1-0466-4D4A-A181-3BFED3C7756D}"/>
              </a:ext>
            </a:extLst>
          </p:cNvPr>
          <p:cNvSpPr>
            <a:spLocks noGrp="1"/>
          </p:cNvSpPr>
          <p:nvPr>
            <p:ph type="title"/>
          </p:nvPr>
        </p:nvSpPr>
        <p:spPr>
          <a:xfrm>
            <a:off x="1752600" y="228601"/>
            <a:ext cx="8686800" cy="1325563"/>
          </a:xfrm>
        </p:spPr>
        <p:txBody>
          <a:bodyPr/>
          <a:lstStyle/>
          <a:p>
            <a:pPr algn="ctr">
              <a:defRPr/>
            </a:pP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evidence of AAI for </a:t>
            </a:r>
            <a:r>
              <a:rPr lang="en-US" sz="40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those </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with mental health disorders</a:t>
            </a:r>
            <a:endParaRPr lang="en-US" sz="4000" dirty="0"/>
          </a:p>
        </p:txBody>
      </p:sp>
      <p:sp>
        <p:nvSpPr>
          <p:cNvPr id="3" name="Content Placeholder 2">
            <a:extLst>
              <a:ext uri="{FF2B5EF4-FFF2-40B4-BE49-F238E27FC236}">
                <a16:creationId xmlns:a16="http://schemas.microsoft.com/office/drawing/2014/main" id="{542ADDD9-097B-4F89-AB67-A6D5D880995A}"/>
              </a:ext>
            </a:extLst>
          </p:cNvPr>
          <p:cNvSpPr>
            <a:spLocks noGrp="1"/>
          </p:cNvSpPr>
          <p:nvPr>
            <p:ph idx="1"/>
          </p:nvPr>
        </p:nvSpPr>
        <p:spPr>
          <a:xfrm>
            <a:off x="1828800" y="1828800"/>
            <a:ext cx="7886700" cy="4351338"/>
          </a:xfrm>
        </p:spPr>
        <p:txBody>
          <a:bodyPr/>
          <a:lstStyle/>
          <a:p>
            <a:pPr>
              <a:defRPr/>
            </a:pPr>
            <a:r>
              <a:rPr lang="en-US" dirty="0"/>
              <a:t>Reduced symptoms of anxiety, depression, pain, fear, and traumatic stress</a:t>
            </a:r>
          </a:p>
          <a:p>
            <a:pPr>
              <a:defRPr/>
            </a:pPr>
            <a:r>
              <a:rPr lang="en-US" dirty="0"/>
              <a:t>Increased social interactions and activity levels</a:t>
            </a:r>
          </a:p>
          <a:p>
            <a:pPr>
              <a:defRPr/>
            </a:pPr>
            <a:r>
              <a:rPr lang="en-US" dirty="0"/>
              <a:t>Enhanced well-being and quality of life</a:t>
            </a:r>
          </a:p>
          <a:p>
            <a:pPr>
              <a:defRPr/>
            </a:pPr>
            <a:r>
              <a:rPr lang="en-US" dirty="0"/>
              <a:t>Increased positive affect</a:t>
            </a:r>
          </a:p>
          <a:p>
            <a:pPr>
              <a:defRPr/>
            </a:pPr>
            <a:r>
              <a:rPr lang="en-US" dirty="0"/>
              <a:t>Improved self efficacy and self esteem</a:t>
            </a:r>
          </a:p>
          <a:p>
            <a:pPr>
              <a:defRPr/>
            </a:pPr>
            <a:r>
              <a:rPr lang="en-US" dirty="0"/>
              <a:t>Increased tolerance for negative emotions during psychotherapy</a:t>
            </a:r>
          </a:p>
          <a:p>
            <a:pPr marL="0" indent="0">
              <a:buNone/>
              <a:defRPr/>
            </a:pPr>
            <a:r>
              <a:rPr lang="en-US" sz="3200" dirty="0"/>
              <a:t>Not all studies find benefits of AAI</a:t>
            </a:r>
          </a:p>
        </p:txBody>
      </p:sp>
    </p:spTree>
    <p:extLst>
      <p:ext uri="{BB962C8B-B14F-4D97-AF65-F5344CB8AC3E}">
        <p14:creationId xmlns:p14="http://schemas.microsoft.com/office/powerpoint/2010/main" val="103876766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1"/>
          <p:cNvSpPr>
            <a:spLocks noGrp="1"/>
          </p:cNvSpPr>
          <p:nvPr>
            <p:ph type="ctrTitle"/>
          </p:nvPr>
        </p:nvSpPr>
        <p:spPr/>
        <p:txBody>
          <a:bodyPr/>
          <a:lstStyle/>
          <a:p>
            <a:pPr eaLnBrk="1" hangingPunct="1"/>
            <a:endParaRPr lang="en-US" altLang="en-US" smtClean="0"/>
          </a:p>
        </p:txBody>
      </p:sp>
      <p:sp>
        <p:nvSpPr>
          <p:cNvPr id="30723" name="Subtitle 12"/>
          <p:cNvSpPr>
            <a:spLocks noGrp="1"/>
          </p:cNvSpPr>
          <p:nvPr>
            <p:ph type="subTitle" idx="1"/>
          </p:nvPr>
        </p:nvSpPr>
        <p:spPr/>
        <p:txBody>
          <a:bodyPr/>
          <a:lstStyle/>
          <a:p>
            <a:pPr eaLnBrk="1" hangingPunct="1"/>
            <a:endParaRPr lang="en-US" altLang="en-US" smtClean="0"/>
          </a:p>
        </p:txBody>
      </p:sp>
      <p:pic>
        <p:nvPicPr>
          <p:cNvPr id="3072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25" name="Object 9"/>
          <p:cNvGraphicFramePr>
            <a:graphicFrameLocks noChangeAspect="1"/>
          </p:cNvGraphicFramePr>
          <p:nvPr/>
        </p:nvGraphicFramePr>
        <p:xfrm>
          <a:off x="1968500" y="4491038"/>
          <a:ext cx="2895600" cy="1238250"/>
        </p:xfrm>
        <a:graphic>
          <a:graphicData uri="http://schemas.openxmlformats.org/presentationml/2006/ole">
            <mc:AlternateContent xmlns:mc="http://schemas.openxmlformats.org/markup-compatibility/2006">
              <mc:Choice xmlns:v="urn:schemas-microsoft-com:vml" Requires="v">
                <p:oleObj spid="_x0000_s3101" name="Bitmap Image" r:id="rId4" imgW="4819048" imgH="2066667" progId="PBrush">
                  <p:embed/>
                </p:oleObj>
              </mc:Choice>
              <mc:Fallback>
                <p:oleObj name="Bitmap Image" r:id="rId4" imgW="4819048" imgH="2066667" progId="PBrush">
                  <p:embed/>
                  <p:pic>
                    <p:nvPicPr>
                      <p:cNvPr id="30725"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8500" y="4491038"/>
                        <a:ext cx="289560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26" name="Rectangle 1"/>
          <p:cNvSpPr>
            <a:spLocks noChangeArrowheads="1"/>
          </p:cNvSpPr>
          <p:nvPr/>
        </p:nvSpPr>
        <p:spPr bwMode="auto">
          <a:xfrm>
            <a:off x="4178300" y="5360989"/>
            <a:ext cx="4143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pPr>
            <a:r>
              <a:rPr lang="en-US" altLang="en-US" sz="2400" b="1">
                <a:solidFill>
                  <a:srgbClr val="002060"/>
                </a:solidFill>
                <a:latin typeface="Times New Roman" panose="02020603050405020304" pitchFamily="18" charset="0"/>
              </a:rPr>
              <a:t>®</a:t>
            </a:r>
          </a:p>
        </p:txBody>
      </p:sp>
      <p:sp>
        <p:nvSpPr>
          <p:cNvPr id="3" name="Rectangle 2">
            <a:extLst>
              <a:ext uri="{FF2B5EF4-FFF2-40B4-BE49-F238E27FC236}">
                <a16:creationId xmlns:a16="http://schemas.microsoft.com/office/drawing/2014/main" id="{263197B1-E328-4382-8FF7-E9A60454F418}"/>
              </a:ext>
            </a:extLst>
          </p:cNvPr>
          <p:cNvSpPr/>
          <p:nvPr/>
        </p:nvSpPr>
        <p:spPr>
          <a:xfrm>
            <a:off x="1855788" y="122239"/>
            <a:ext cx="8602662" cy="1322387"/>
          </a:xfrm>
          <a:prstGeom prst="rect">
            <a:avLst/>
          </a:prstGeom>
        </p:spPr>
        <p:txBody>
          <a:bodyPr>
            <a:spAutoFit/>
          </a:bodyPr>
          <a:lstStyle/>
          <a:p>
            <a:pPr algn="ctr" eaLnBrk="0" fontAlgn="base" hangingPunct="0">
              <a:spcBef>
                <a:spcPct val="0"/>
              </a:spcBef>
              <a:spcAft>
                <a:spcPct val="0"/>
              </a:spcAft>
              <a:defRPr/>
            </a:pP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more information about Dogs On Call and CHAI</a:t>
            </a:r>
            <a:endParaRPr lang="en-US" sz="4000" dirty="0">
              <a:solidFill>
                <a:prstClr val="black"/>
              </a:solidFill>
              <a:latin typeface="Times New Roman" panose="02020603050405020304" pitchFamily="18" charset="0"/>
            </a:endParaRPr>
          </a:p>
        </p:txBody>
      </p:sp>
      <p:sp>
        <p:nvSpPr>
          <p:cNvPr id="30728" name="Rectangle 6"/>
          <p:cNvSpPr>
            <a:spLocks noChangeArrowheads="1"/>
          </p:cNvSpPr>
          <p:nvPr/>
        </p:nvSpPr>
        <p:spPr bwMode="auto">
          <a:xfrm>
            <a:off x="1822450" y="1600200"/>
            <a:ext cx="73977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spcAft>
                <a:spcPct val="0"/>
              </a:spcAft>
            </a:pPr>
            <a:r>
              <a:rPr lang="en-US" altLang="en-US">
                <a:solidFill>
                  <a:srgbClr val="000000"/>
                </a:solidFill>
                <a:latin typeface="Arial" panose="020B0604020202020204" pitchFamily="34" charset="0"/>
              </a:rPr>
              <a:t>www.chai.vcu.edu</a:t>
            </a:r>
          </a:p>
          <a:p>
            <a:pPr fontAlgn="base">
              <a:spcAft>
                <a:spcPct val="0"/>
              </a:spcAft>
            </a:pPr>
            <a:r>
              <a:rPr lang="en-US" altLang="en-US">
                <a:solidFill>
                  <a:srgbClr val="000000"/>
                </a:solidFill>
                <a:latin typeface="Arial" panose="020B0604020202020204" pitchFamily="34" charset="0"/>
              </a:rPr>
              <a:t>facebook.com/humananimalinteraction</a:t>
            </a:r>
          </a:p>
          <a:p>
            <a:pPr fontAlgn="base">
              <a:spcAft>
                <a:spcPct val="0"/>
              </a:spcAft>
            </a:pPr>
            <a:r>
              <a:rPr lang="en-US" altLang="en-US">
                <a:solidFill>
                  <a:srgbClr val="000000"/>
                </a:solidFill>
                <a:latin typeface="Arial" panose="020B0604020202020204" pitchFamily="34" charset="0"/>
              </a:rPr>
              <a:t>twitter.com/dogsoncall</a:t>
            </a:r>
          </a:p>
          <a:p>
            <a:pPr fontAlgn="base">
              <a:spcAft>
                <a:spcPct val="0"/>
              </a:spcAft>
            </a:pPr>
            <a:r>
              <a:rPr lang="en-US" altLang="en-US">
                <a:solidFill>
                  <a:srgbClr val="000000"/>
                </a:solidFill>
                <a:latin typeface="Arial" panose="020B0604020202020204" pitchFamily="34" charset="0"/>
              </a:rPr>
              <a:t>#dogsoncall</a:t>
            </a:r>
          </a:p>
          <a:p>
            <a:pPr fontAlgn="base">
              <a:spcAft>
                <a:spcPct val="0"/>
              </a:spcAft>
            </a:pPr>
            <a:r>
              <a:rPr lang="en-US" altLang="en-US">
                <a:solidFill>
                  <a:srgbClr val="000000"/>
                </a:solidFill>
                <a:latin typeface="Arial" panose="020B0604020202020204" pitchFamily="34" charset="0"/>
              </a:rPr>
              <a:t>sandra.barker@vcuhealth.org</a:t>
            </a:r>
          </a:p>
          <a:p>
            <a:pPr fontAlgn="base">
              <a:spcAft>
                <a:spcPct val="0"/>
              </a:spcAft>
            </a:pPr>
            <a:endParaRPr lang="en-US" altLang="en-US" sz="3000">
              <a:solidFill>
                <a:srgbClr val="000000"/>
              </a:solidFill>
              <a:latin typeface="Arial" panose="020B0604020202020204" pitchFamily="34" charset="0"/>
            </a:endParaRPr>
          </a:p>
        </p:txBody>
      </p:sp>
      <p:pic>
        <p:nvPicPr>
          <p:cNvPr id="3072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3451226"/>
            <a:ext cx="32512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38907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p:cNvSpPr txBox="1">
            <a:spLocks/>
          </p:cNvSpPr>
          <p:nvPr/>
        </p:nvSpPr>
        <p:spPr>
          <a:xfrm>
            <a:off x="2114382" y="6228209"/>
            <a:ext cx="7963237" cy="7605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2A2B6C"/>
                </a:solidFill>
                <a:effectLst/>
                <a:uLnTx/>
                <a:uFillTx/>
                <a:latin typeface="Arial" panose="020B0604020202020204" pitchFamily="34" charset="0"/>
                <a:ea typeface="+mj-ea"/>
                <a:cs typeface="Arial" panose="020B0604020202020204" pitchFamily="34" charset="0"/>
              </a:rPr>
              <a:t>May 7, 2019 </a:t>
            </a:r>
            <a:r>
              <a:rPr kumimoji="0" lang="en-US" sz="2800" b="1" i="0" u="none" strike="noStrike" kern="1200" cap="none" spc="0" normalizeH="0" baseline="0" noProof="0" dirty="0" smtClean="0">
                <a:ln>
                  <a:noFill/>
                </a:ln>
                <a:solidFill>
                  <a:srgbClr val="0000A0"/>
                </a:solidFill>
                <a:effectLst/>
                <a:uLnTx/>
                <a:uFillTx/>
                <a:latin typeface="Arial" panose="020B0604020202020204" pitchFamily="34" charset="0"/>
                <a:ea typeface="+mj-ea"/>
                <a:cs typeface="Arial" panose="020B0604020202020204" pitchFamily="34" charset="0"/>
              </a:rPr>
              <a:t>|</a:t>
            </a:r>
            <a:r>
              <a:rPr kumimoji="0" lang="en-US" sz="2800" b="1" i="0" u="none" strike="noStrike" kern="1200" cap="none" spc="0" normalizeH="0" baseline="0" noProof="0" dirty="0" smtClean="0">
                <a:ln>
                  <a:noFill/>
                </a:ln>
                <a:solidFill>
                  <a:srgbClr val="2A2B6C"/>
                </a:solidFill>
                <a:effectLst/>
                <a:uLnTx/>
                <a:uFillTx/>
                <a:latin typeface="Arial" panose="020B0604020202020204" pitchFamily="34" charset="0"/>
                <a:ea typeface="+mj-ea"/>
                <a:cs typeface="Arial" panose="020B0604020202020204" pitchFamily="34" charset="0"/>
              </a:rPr>
              <a:t> Washington, DC</a:t>
            </a:r>
            <a:r>
              <a:rPr kumimoji="0" lang="en-US" sz="2800" b="1" i="0" u="none" strike="noStrike" kern="1200" cap="none" spc="0" normalizeH="0" baseline="0" noProof="0" dirty="0" smtClean="0">
                <a:ln>
                  <a:noFill/>
                </a:ln>
                <a:solidFill>
                  <a:srgbClr val="002060"/>
                </a:solidFill>
                <a:effectLst/>
                <a:uLnTx/>
                <a:uFillTx/>
                <a:latin typeface="Arial" panose="020B0604020202020204" pitchFamily="34" charset="0"/>
                <a:ea typeface="+mj-ea"/>
                <a:cs typeface="Arial" panose="020B0604020202020204" pitchFamily="34" charset="0"/>
              </a:rPr>
              <a:t/>
            </a:r>
            <a:br>
              <a:rPr kumimoji="0" lang="en-US" sz="2800" b="1" i="0" u="none" strike="noStrike" kern="1200" cap="none" spc="0" normalizeH="0" baseline="0" noProof="0" dirty="0" smtClean="0">
                <a:ln>
                  <a:noFill/>
                </a:ln>
                <a:solidFill>
                  <a:srgbClr val="002060"/>
                </a:solidFill>
                <a:effectLst/>
                <a:uLnTx/>
                <a:uFillTx/>
                <a:latin typeface="Arial" panose="020B0604020202020204" pitchFamily="34" charset="0"/>
                <a:ea typeface="+mj-ea"/>
                <a:cs typeface="Arial" panose="020B0604020202020204" pitchFamily="34" charset="0"/>
              </a:rPr>
            </a:b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grpSp>
        <p:nvGrpSpPr>
          <p:cNvPr id="3" name="Group 2"/>
          <p:cNvGrpSpPr/>
          <p:nvPr/>
        </p:nvGrpSpPr>
        <p:grpSpPr>
          <a:xfrm>
            <a:off x="651570" y="210066"/>
            <a:ext cx="10888861" cy="5820031"/>
            <a:chOff x="1401372" y="0"/>
            <a:chExt cx="10174118" cy="5381693"/>
          </a:xfrm>
          <a:solidFill>
            <a:srgbClr val="FFFF00">
              <a:alpha val="53725"/>
            </a:srgbClr>
          </a:solidFill>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74665" y="0"/>
              <a:ext cx="8852821" cy="5381693"/>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1372" y="2428765"/>
              <a:ext cx="1748482" cy="1126097"/>
            </a:xfrm>
            <a:prstGeom prst="rect">
              <a:avLst/>
            </a:prstGeom>
            <a:noFill/>
            <a:ln>
              <a:no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480" y="2092580"/>
              <a:ext cx="1896010" cy="1462282"/>
            </a:xfrm>
            <a:prstGeom prst="rect">
              <a:avLst/>
            </a:prstGeom>
            <a:noFill/>
            <a:ln>
              <a:noFill/>
            </a:ln>
          </p:spPr>
        </p:pic>
      </p:grpSp>
    </p:spTree>
    <p:extLst>
      <p:ext uri="{BB962C8B-B14F-4D97-AF65-F5344CB8AC3E}">
        <p14:creationId xmlns:p14="http://schemas.microsoft.com/office/powerpoint/2010/main" val="209374768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470" y="4039395"/>
            <a:ext cx="11051060" cy="1325563"/>
          </a:xfrm>
        </p:spPr>
        <p:txBody>
          <a:bodyPr>
            <a:noAutofit/>
          </a:bodyPr>
          <a:lstStyle/>
          <a:p>
            <a:pPr algn="ctr"/>
            <a:r>
              <a:rPr lang="en-US" b="1" dirty="0" smtClean="0">
                <a:solidFill>
                  <a:srgbClr val="2A2B6C"/>
                </a:solidFill>
                <a:latin typeface="Arial" panose="020B0604020202020204" pitchFamily="34" charset="0"/>
                <a:cs typeface="Arial" panose="020B0604020202020204" pitchFamily="34" charset="0"/>
              </a:rPr>
              <a:t>James Griffin, Ph.D</a:t>
            </a:r>
            <a:r>
              <a:rPr lang="en-US" b="1" dirty="0">
                <a:solidFill>
                  <a:srgbClr val="2A2B6C"/>
                </a:solidFill>
                <a:latin typeface="Arial" panose="020B0604020202020204" pitchFamily="34" charset="0"/>
                <a:cs typeface="Arial" panose="020B0604020202020204" pitchFamily="34" charset="0"/>
              </a:rPr>
              <a:t>.</a:t>
            </a:r>
            <a:br>
              <a:rPr lang="en-US" b="1" dirty="0">
                <a:solidFill>
                  <a:srgbClr val="2A2B6C"/>
                </a:solidFill>
                <a:latin typeface="Arial" panose="020B0604020202020204" pitchFamily="34" charset="0"/>
                <a:cs typeface="Arial" panose="020B0604020202020204" pitchFamily="34" charset="0"/>
              </a:rPr>
            </a:br>
            <a:r>
              <a:rPr lang="en-US" sz="3200" dirty="0">
                <a:solidFill>
                  <a:srgbClr val="2A2B6C"/>
                </a:solidFill>
                <a:latin typeface="Arial" panose="020B0604020202020204" pitchFamily="34" charset="0"/>
                <a:cs typeface="Arial" panose="020B0604020202020204" pitchFamily="34" charset="0"/>
              </a:rPr>
              <a:t>Eunice Kennedy Shriver National Institute of Child Health &amp; Development, National Institutes of Health</a:t>
            </a:r>
            <a:r>
              <a:rPr lang="en-US" sz="3200" dirty="0" smtClean="0">
                <a:solidFill>
                  <a:srgbClr val="2A2B6C"/>
                </a:solidFill>
                <a:latin typeface="Arial" panose="020B0604020202020204" pitchFamily="34" charset="0"/>
                <a:cs typeface="Arial" panose="020B0604020202020204" pitchFamily="34" charset="0"/>
              </a:rPr>
              <a:t/>
            </a:r>
            <a:br>
              <a:rPr lang="en-US" sz="3200" dirty="0" smtClean="0">
                <a:solidFill>
                  <a:srgbClr val="2A2B6C"/>
                </a:solidFill>
                <a:latin typeface="Arial" panose="020B0604020202020204" pitchFamily="34" charset="0"/>
                <a:cs typeface="Arial" panose="020B0604020202020204" pitchFamily="34" charset="0"/>
              </a:rPr>
            </a:br>
            <a:endParaRPr lang="en-US" sz="3200"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8281" y="640564"/>
            <a:ext cx="3535438" cy="2855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97560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746" y="223297"/>
            <a:ext cx="11051060" cy="1325563"/>
          </a:xfrm>
        </p:spPr>
        <p:txBody>
          <a:bodyPr>
            <a:noAutofit/>
          </a:bodyPr>
          <a:lstStyle/>
          <a:p>
            <a:pPr algn="ctr"/>
            <a:r>
              <a:rPr lang="en-US" sz="4200" b="1" dirty="0" smtClean="0">
                <a:solidFill>
                  <a:srgbClr val="2A2B6C"/>
                </a:solidFill>
                <a:latin typeface="Arial" panose="020B0604020202020204" pitchFamily="34" charset="0"/>
                <a:cs typeface="Arial" panose="020B0604020202020204" pitchFamily="34" charset="0"/>
              </a:rPr>
              <a:t>Panel on People with Mental Health Challenges</a:t>
            </a:r>
            <a:endParaRPr lang="en-US" sz="4200" b="1"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5"/>
          <p:cNvSpPr>
            <a:spLocks noChangeArrowheads="1"/>
          </p:cNvSpPr>
          <p:nvPr/>
        </p:nvSpPr>
        <p:spPr bwMode="auto">
          <a:xfrm>
            <a:off x="2817010" y="13958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11"/>
          <p:cNvSpPr>
            <a:spLocks noChangeArrowheads="1"/>
          </p:cNvSpPr>
          <p:nvPr/>
        </p:nvSpPr>
        <p:spPr bwMode="auto">
          <a:xfrm>
            <a:off x="8196190" y="-148323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17"/>
          <p:cNvSpPr>
            <a:spLocks noChangeArrowheads="1"/>
          </p:cNvSpPr>
          <p:nvPr/>
        </p:nvSpPr>
        <p:spPr bwMode="auto">
          <a:xfrm>
            <a:off x="256447" y="9727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217"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6795" y="1572377"/>
            <a:ext cx="1505133" cy="1215684"/>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3"/>
          <p:cNvSpPr>
            <a:spLocks noChangeArrowheads="1"/>
          </p:cNvSpPr>
          <p:nvPr/>
        </p:nvSpPr>
        <p:spPr bwMode="auto">
          <a:xfrm>
            <a:off x="397634" y="1662077"/>
            <a:ext cx="4349161" cy="121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James A. Griffin, PhD</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Deputy Chief, Child Development &amp; Behavior Branch</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Early Learning and School Readiness Research Program </a:t>
            </a:r>
            <a:b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Eunice Kennedy Shriver National Institute of Child Health and Human Development </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National Institutes of Health</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4" name="Rectangle 5"/>
          <p:cNvSpPr>
            <a:spLocks noChangeArrowheads="1"/>
          </p:cNvSpPr>
          <p:nvPr/>
        </p:nvSpPr>
        <p:spPr bwMode="auto">
          <a:xfrm>
            <a:off x="3749333" y="-449046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22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9325" y="3047937"/>
            <a:ext cx="1199961" cy="119996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6"/>
          <p:cNvSpPr>
            <a:spLocks noChangeArrowheads="1"/>
          </p:cNvSpPr>
          <p:nvPr/>
        </p:nvSpPr>
        <p:spPr bwMode="auto">
          <a:xfrm>
            <a:off x="3749333" y="-403326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Dominique Apollon, M.Ed.</a:t>
            </a:r>
            <a:endParaRPr kumimoji="0" lang="en-US" altLang="en-US" sz="11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Staff Therapist, Manager of Collaborative Care &amp; Outreach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Light on Anxiety CBT Treatment Center</a:t>
            </a:r>
            <a:r>
              <a:rPr kumimoji="0" lang="en-US" altLang="en-US" sz="1100" b="0" i="0" u="none" strike="noStrike" cap="none" normalizeH="0" baseline="0" smtClean="0">
                <a:ln>
                  <a:noFill/>
                </a:ln>
                <a:solidFill>
                  <a:schemeClr val="tx1"/>
                </a:solidFill>
                <a:effectLst/>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6" name="Rectangle 25"/>
          <p:cNvSpPr/>
          <p:nvPr/>
        </p:nvSpPr>
        <p:spPr>
          <a:xfrm>
            <a:off x="397634" y="3111529"/>
            <a:ext cx="2975747" cy="915635"/>
          </a:xfrm>
          <a:prstGeom prst="rect">
            <a:avLst/>
          </a:prstGeom>
        </p:spPr>
        <p:txBody>
          <a:bodyPr wrap="square">
            <a:spAutoFit/>
          </a:bodyPr>
          <a:lstStyle/>
          <a:p>
            <a:pPr>
              <a:lnSpc>
                <a:spcPct val="107000"/>
              </a:lnSpc>
            </a:pPr>
            <a:r>
              <a:rPr lang="en-US" sz="1300" b="1" dirty="0">
                <a:latin typeface="Arial" panose="020B0604020202020204" pitchFamily="34" charset="0"/>
                <a:ea typeface="Calibri" panose="020F0502020204030204" pitchFamily="34" charset="0"/>
                <a:cs typeface="Arial" panose="020B0604020202020204" pitchFamily="34" charset="0"/>
              </a:rPr>
              <a:t>Dominique Apollon, M.Ed</a:t>
            </a:r>
            <a:r>
              <a:rPr lang="en-US" sz="1300" b="1" dirty="0" smtClean="0">
                <a:latin typeface="Arial" panose="020B0604020202020204" pitchFamily="34" charset="0"/>
                <a:ea typeface="Calibri" panose="020F0502020204030204" pitchFamily="34" charset="0"/>
                <a:cs typeface="Arial" panose="020B0604020202020204" pitchFamily="34" charset="0"/>
              </a:rPr>
              <a:t>., LPC, CCATP</a:t>
            </a:r>
            <a:endParaRPr lang="en-US" sz="1300" b="1" dirty="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200" i="1" dirty="0" smtClean="0">
                <a:latin typeface="Arial" panose="020B0604020202020204" pitchFamily="34" charset="0"/>
                <a:ea typeface="Calibri" panose="020F0502020204030204" pitchFamily="34" charset="0"/>
                <a:cs typeface="Arial" panose="020B0604020202020204" pitchFamily="34" charset="0"/>
              </a:rPr>
              <a:t>Clinical Mental Health Therapist </a:t>
            </a:r>
            <a:endParaRPr lang="en-US" sz="1200" i="1" dirty="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200" i="1" dirty="0">
                <a:latin typeface="Arial" panose="020B0604020202020204" pitchFamily="34" charset="0"/>
                <a:ea typeface="Calibri" panose="020F0502020204030204" pitchFamily="34" charset="0"/>
                <a:cs typeface="Arial" panose="020B0604020202020204" pitchFamily="34" charset="0"/>
              </a:rPr>
              <a:t>Light on Anxiety CBT Treatment Center</a:t>
            </a:r>
          </a:p>
        </p:txBody>
      </p:sp>
      <p:pic>
        <p:nvPicPr>
          <p:cNvPr id="9223" name="Picture 1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77" b="33516"/>
          <a:stretch/>
        </p:blipFill>
        <p:spPr bwMode="auto">
          <a:xfrm>
            <a:off x="4987597" y="4369469"/>
            <a:ext cx="1117325" cy="1054069"/>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9"/>
          <p:cNvSpPr>
            <a:spLocks noChangeArrowheads="1"/>
          </p:cNvSpPr>
          <p:nvPr/>
        </p:nvSpPr>
        <p:spPr bwMode="auto">
          <a:xfrm>
            <a:off x="397635" y="4377681"/>
            <a:ext cx="3552076"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Megan Kiely Mueller, PhD </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Elizabeth Arnold Stevens Junior Professor</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Assistant Professor, Cummings School of Veterinary Medicine at Tufts University</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1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229"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68126" y="1462660"/>
            <a:ext cx="1247979" cy="1365412"/>
          </a:xfrm>
          <a:prstGeom prst="rect">
            <a:avLst/>
          </a:prstGeom>
          <a:noFill/>
          <a:extLst>
            <a:ext uri="{909E8E84-426E-40DD-AFC4-6F175D3DCCD1}">
              <a14:hiddenFill xmlns:a14="http://schemas.microsoft.com/office/drawing/2010/main">
                <a:solidFill>
                  <a:srgbClr val="FFFFFF"/>
                </a:solidFill>
              </a14:hiddenFill>
            </a:ext>
          </a:extLst>
        </p:spPr>
      </p:pic>
      <p:sp>
        <p:nvSpPr>
          <p:cNvPr id="2048" name="Rectangle 15"/>
          <p:cNvSpPr>
            <a:spLocks noChangeArrowheads="1"/>
          </p:cNvSpPr>
          <p:nvPr/>
        </p:nvSpPr>
        <p:spPr bwMode="auto">
          <a:xfrm>
            <a:off x="6352447" y="1635837"/>
            <a:ext cx="4100754" cy="103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Zenithson (</a:t>
            </a:r>
            <a:r>
              <a:rPr kumimoji="0" lang="en-US" altLang="en-US" sz="1300" b="1"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Zenny</a:t>
            </a:r>
            <a:r>
              <a:rPr kumimoji="0" lang="en-US" altLang="en-US" sz="13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Ng, DVM, MS, DABVP</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Clinical Assistant Professor </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Department of Small Animal Clinical Sciences</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The University of Tennessee Institute of Agriculture</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College of Veterinary Medicine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50" name="Rectangle 2049"/>
          <p:cNvSpPr/>
          <p:nvPr/>
        </p:nvSpPr>
        <p:spPr>
          <a:xfrm>
            <a:off x="6346727" y="3144798"/>
            <a:ext cx="2778824" cy="1096839"/>
          </a:xfrm>
          <a:prstGeom prst="rect">
            <a:avLst/>
          </a:prstGeom>
        </p:spPr>
        <p:txBody>
          <a:bodyPr wrap="square">
            <a:spAutoFit/>
          </a:bodyPr>
          <a:lstStyle/>
          <a:p>
            <a:pPr>
              <a:lnSpc>
                <a:spcPct val="107000"/>
              </a:lnSpc>
            </a:pPr>
            <a:r>
              <a:rPr lang="en-US" sz="1300" b="1" dirty="0">
                <a:latin typeface="Arial" panose="020B0604020202020204" pitchFamily="34" charset="0"/>
                <a:ea typeface="Calibri" panose="020F0502020204030204" pitchFamily="34" charset="0"/>
                <a:cs typeface="Arial" panose="020B0604020202020204" pitchFamily="34" charset="0"/>
              </a:rPr>
              <a:t>Sandra Barker, PhD, NCC, LPC </a:t>
            </a:r>
          </a:p>
          <a:p>
            <a:pPr>
              <a:lnSpc>
                <a:spcPct val="107000"/>
              </a:lnSpc>
            </a:pPr>
            <a:r>
              <a:rPr lang="en-US" sz="1200" i="1" dirty="0" smtClean="0">
                <a:latin typeface="Arial" panose="020B0604020202020204" pitchFamily="34" charset="0"/>
                <a:ea typeface="Calibri" panose="020F0502020204030204" pitchFamily="34" charset="0"/>
                <a:cs typeface="Arial" panose="020B0604020202020204" pitchFamily="34" charset="0"/>
              </a:rPr>
              <a:t>Professor</a:t>
            </a:r>
          </a:p>
          <a:p>
            <a:pPr>
              <a:lnSpc>
                <a:spcPct val="107000"/>
              </a:lnSpc>
            </a:pPr>
            <a:r>
              <a:rPr lang="en-US" sz="1200" i="1" dirty="0" smtClean="0">
                <a:latin typeface="Arial" panose="020B0604020202020204" pitchFamily="34" charset="0"/>
                <a:ea typeface="Calibri" panose="020F0502020204030204" pitchFamily="34" charset="0"/>
                <a:cs typeface="Arial" panose="020B0604020202020204" pitchFamily="34" charset="0"/>
              </a:rPr>
              <a:t>School of Medicine</a:t>
            </a:r>
          </a:p>
          <a:p>
            <a:pPr>
              <a:lnSpc>
                <a:spcPct val="107000"/>
              </a:lnSpc>
            </a:pPr>
            <a:r>
              <a:rPr lang="en-US" sz="1200" i="1" dirty="0" smtClean="0">
                <a:latin typeface="Arial" panose="020B0604020202020204" pitchFamily="34" charset="0"/>
                <a:ea typeface="Calibri" panose="020F0502020204030204" pitchFamily="34" charset="0"/>
                <a:cs typeface="Arial" panose="020B0604020202020204" pitchFamily="34" charset="0"/>
              </a:rPr>
              <a:t>Center for Human-Animal Interaction</a:t>
            </a:r>
            <a:endParaRPr lang="en-US" sz="1200" i="1" dirty="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200" i="1" dirty="0">
                <a:latin typeface="Arial" panose="020B0604020202020204" pitchFamily="34" charset="0"/>
                <a:ea typeface="Calibri" panose="020F0502020204030204" pitchFamily="34" charset="0"/>
                <a:cs typeface="Arial" panose="020B0604020202020204" pitchFamily="34" charset="0"/>
              </a:rPr>
              <a:t>Virginia Commonwealth University</a:t>
            </a:r>
          </a:p>
        </p:txBody>
      </p:sp>
      <p:pic>
        <p:nvPicPr>
          <p:cNvPr id="45" name="Picture 44"/>
          <p:cNvPicPr/>
          <p:nvPr/>
        </p:nvPicPr>
        <p:blipFill rotWithShape="1">
          <a:blip r:embed="rId9" cstate="print">
            <a:extLst>
              <a:ext uri="{28A0092B-C50C-407E-A947-70E740481C1C}">
                <a14:useLocalDpi xmlns:a14="http://schemas.microsoft.com/office/drawing/2010/main" val="0"/>
              </a:ext>
            </a:extLst>
          </a:blip>
          <a:srcRect r="-1568" b="31307"/>
          <a:stretch/>
        </p:blipFill>
        <p:spPr>
          <a:xfrm>
            <a:off x="9271311" y="3024939"/>
            <a:ext cx="1181890" cy="1259477"/>
          </a:xfrm>
          <a:prstGeom prst="rect">
            <a:avLst/>
          </a:prstGeom>
        </p:spPr>
      </p:pic>
      <p:sp>
        <p:nvSpPr>
          <p:cNvPr id="2051" name="Rectangle 1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232" name="Picture 6"/>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 r="-2455" b="28773"/>
          <a:stretch/>
        </p:blipFill>
        <p:spPr bwMode="auto">
          <a:xfrm>
            <a:off x="10585395" y="4129490"/>
            <a:ext cx="1258561" cy="1312430"/>
          </a:xfrm>
          <a:prstGeom prst="rect">
            <a:avLst/>
          </a:prstGeom>
          <a:noFill/>
          <a:extLst>
            <a:ext uri="{909E8E84-426E-40DD-AFC4-6F175D3DCCD1}">
              <a14:hiddenFill xmlns:a14="http://schemas.microsoft.com/office/drawing/2010/main">
                <a:solidFill>
                  <a:srgbClr val="FFFFFF"/>
                </a:solidFill>
              </a14:hiddenFill>
            </a:ext>
          </a:extLst>
        </p:spPr>
      </p:pic>
      <p:sp>
        <p:nvSpPr>
          <p:cNvPr id="2053" name="Rectangle 18"/>
          <p:cNvSpPr>
            <a:spLocks noChangeArrowheads="1"/>
          </p:cNvSpPr>
          <p:nvPr/>
        </p:nvSpPr>
        <p:spPr bwMode="auto">
          <a:xfrm>
            <a:off x="6352447" y="4486416"/>
            <a:ext cx="3985424"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Aubrey H. Fine, </a:t>
            </a:r>
            <a:r>
              <a:rPr kumimoji="0" lang="en-US" altLang="en-US" sz="1300" b="1"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EdD</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Professor Emeritus, Department of Education</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California State Polytechnic University</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Practicing Psychologist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1757296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p:cNvSpPr txBox="1">
            <a:spLocks/>
          </p:cNvSpPr>
          <p:nvPr/>
        </p:nvSpPr>
        <p:spPr>
          <a:xfrm>
            <a:off x="2114382" y="6228209"/>
            <a:ext cx="7963237" cy="7605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2A2B6C"/>
                </a:solidFill>
                <a:effectLst/>
                <a:uLnTx/>
                <a:uFillTx/>
                <a:latin typeface="Arial" panose="020B0604020202020204" pitchFamily="34" charset="0"/>
                <a:ea typeface="+mj-ea"/>
                <a:cs typeface="Arial" panose="020B0604020202020204" pitchFamily="34" charset="0"/>
              </a:rPr>
              <a:t>May 7, 2019 </a:t>
            </a:r>
            <a:r>
              <a:rPr kumimoji="0" lang="en-US" sz="2800" b="1" i="0" u="none" strike="noStrike" kern="1200" cap="none" spc="0" normalizeH="0" baseline="0" noProof="0" dirty="0" smtClean="0">
                <a:ln>
                  <a:noFill/>
                </a:ln>
                <a:solidFill>
                  <a:srgbClr val="0000A0"/>
                </a:solidFill>
                <a:effectLst/>
                <a:uLnTx/>
                <a:uFillTx/>
                <a:latin typeface="Arial" panose="020B0604020202020204" pitchFamily="34" charset="0"/>
                <a:ea typeface="+mj-ea"/>
                <a:cs typeface="Arial" panose="020B0604020202020204" pitchFamily="34" charset="0"/>
              </a:rPr>
              <a:t>|</a:t>
            </a:r>
            <a:r>
              <a:rPr kumimoji="0" lang="en-US" sz="2800" b="1" i="0" u="none" strike="noStrike" kern="1200" cap="none" spc="0" normalizeH="0" baseline="0" noProof="0" dirty="0" smtClean="0">
                <a:ln>
                  <a:noFill/>
                </a:ln>
                <a:solidFill>
                  <a:srgbClr val="2A2B6C"/>
                </a:solidFill>
                <a:effectLst/>
                <a:uLnTx/>
                <a:uFillTx/>
                <a:latin typeface="Arial" panose="020B0604020202020204" pitchFamily="34" charset="0"/>
                <a:ea typeface="+mj-ea"/>
                <a:cs typeface="Arial" panose="020B0604020202020204" pitchFamily="34" charset="0"/>
              </a:rPr>
              <a:t> Washington, DC</a:t>
            </a:r>
            <a:r>
              <a:rPr kumimoji="0" lang="en-US" sz="2800" b="1" i="0" u="none" strike="noStrike" kern="1200" cap="none" spc="0" normalizeH="0" baseline="0" noProof="0" dirty="0" smtClean="0">
                <a:ln>
                  <a:noFill/>
                </a:ln>
                <a:solidFill>
                  <a:srgbClr val="002060"/>
                </a:solidFill>
                <a:effectLst/>
                <a:uLnTx/>
                <a:uFillTx/>
                <a:latin typeface="Arial" panose="020B0604020202020204" pitchFamily="34" charset="0"/>
                <a:ea typeface="+mj-ea"/>
                <a:cs typeface="Arial" panose="020B0604020202020204" pitchFamily="34" charset="0"/>
              </a:rPr>
              <a:t/>
            </a:r>
            <a:br>
              <a:rPr kumimoji="0" lang="en-US" sz="2800" b="1" i="0" u="none" strike="noStrike" kern="1200" cap="none" spc="0" normalizeH="0" baseline="0" noProof="0" dirty="0" smtClean="0">
                <a:ln>
                  <a:noFill/>
                </a:ln>
                <a:solidFill>
                  <a:srgbClr val="002060"/>
                </a:solidFill>
                <a:effectLst/>
                <a:uLnTx/>
                <a:uFillTx/>
                <a:latin typeface="Arial" panose="020B0604020202020204" pitchFamily="34" charset="0"/>
                <a:ea typeface="+mj-ea"/>
                <a:cs typeface="Arial" panose="020B0604020202020204" pitchFamily="34" charset="0"/>
              </a:rPr>
            </a:b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grpSp>
        <p:nvGrpSpPr>
          <p:cNvPr id="3" name="Group 2"/>
          <p:cNvGrpSpPr/>
          <p:nvPr/>
        </p:nvGrpSpPr>
        <p:grpSpPr>
          <a:xfrm>
            <a:off x="651570" y="210066"/>
            <a:ext cx="10888861" cy="5820031"/>
            <a:chOff x="1401372" y="0"/>
            <a:chExt cx="10174118" cy="5381693"/>
          </a:xfrm>
          <a:solidFill>
            <a:srgbClr val="FFFF00">
              <a:alpha val="53725"/>
            </a:srgbClr>
          </a:solidFill>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74665" y="0"/>
              <a:ext cx="8852821" cy="5381693"/>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1372" y="2428765"/>
              <a:ext cx="1748482" cy="1126097"/>
            </a:xfrm>
            <a:prstGeom prst="rect">
              <a:avLst/>
            </a:prstGeom>
            <a:noFill/>
            <a:ln>
              <a:no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480" y="2092580"/>
              <a:ext cx="1896010" cy="1462282"/>
            </a:xfrm>
            <a:prstGeom prst="rect">
              <a:avLst/>
            </a:prstGeom>
            <a:noFill/>
            <a:ln>
              <a:noFill/>
            </a:ln>
          </p:spPr>
        </p:pic>
      </p:grpSp>
    </p:spTree>
    <p:extLst>
      <p:ext uri="{BB962C8B-B14F-4D97-AF65-F5344CB8AC3E}">
        <p14:creationId xmlns:p14="http://schemas.microsoft.com/office/powerpoint/2010/main" val="348895378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063505" y="1825080"/>
            <a:ext cx="2064989" cy="110799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smtClean="0">
                <a:ln>
                  <a:noFill/>
                </a:ln>
                <a:solidFill>
                  <a:srgbClr val="2A2B6C"/>
                </a:solidFill>
                <a:effectLst/>
                <a:uLnTx/>
                <a:uFillTx/>
                <a:latin typeface="Arial" panose="020B0604020202020204" pitchFamily="34" charset="0"/>
                <a:ea typeface="+mj-ea"/>
                <a:cs typeface="Arial" panose="020B0604020202020204" pitchFamily="34" charset="0"/>
              </a:rPr>
              <a:t>Q&amp;A</a:t>
            </a:r>
            <a:endParaRPr kumimoji="0" lang="en-US" sz="3200" b="0" i="0" u="none" strike="noStrike" kern="0" cap="none" spc="0" normalizeH="0" baseline="0" noProof="0" dirty="0" smtClean="0">
              <a:ln>
                <a:noFill/>
              </a:ln>
              <a:solidFill>
                <a:sysClr val="windowText" lastClr="000000"/>
              </a:solidFill>
              <a:effectLst/>
              <a:uLnTx/>
              <a:uFillTx/>
            </a:endParaRPr>
          </a:p>
        </p:txBody>
      </p:sp>
      <p:grpSp>
        <p:nvGrpSpPr>
          <p:cNvPr id="3" name="Group 2"/>
          <p:cNvGrpSpPr/>
          <p:nvPr/>
        </p:nvGrpSpPr>
        <p:grpSpPr>
          <a:xfrm>
            <a:off x="4204485" y="5418305"/>
            <a:ext cx="3825610" cy="1514699"/>
            <a:chOff x="1036732" y="0"/>
            <a:chExt cx="10442819" cy="3936886"/>
          </a:xfrm>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Tree>
    <p:extLst>
      <p:ext uri="{BB962C8B-B14F-4D97-AF65-F5344CB8AC3E}">
        <p14:creationId xmlns:p14="http://schemas.microsoft.com/office/powerpoint/2010/main" val="30891864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590346" y="212810"/>
            <a:ext cx="5011308" cy="830997"/>
          </a:xfrm>
          <a:prstGeom prst="rect">
            <a:avLst/>
          </a:prstGeom>
        </p:spPr>
        <p:txBody>
          <a:bodyPr wrap="none">
            <a:spAutoFit/>
          </a:bodyPr>
          <a:lstStyle/>
          <a:p>
            <a:pPr algn="ctr"/>
            <a:r>
              <a:rPr lang="en-US" sz="4800" b="1" dirty="0" smtClean="0">
                <a:solidFill>
                  <a:srgbClr val="2A2B6C"/>
                </a:solidFill>
                <a:latin typeface="Arial" panose="020B0604020202020204" pitchFamily="34" charset="0"/>
                <a:cs typeface="Arial" panose="020B0604020202020204" pitchFamily="34" charset="0"/>
              </a:rPr>
              <a:t>Afternoon Break</a:t>
            </a:r>
            <a:endParaRPr lang="en-US" sz="4800" b="1" dirty="0">
              <a:solidFill>
                <a:srgbClr val="002060"/>
              </a:solidFill>
              <a:latin typeface="Arial" panose="020B0604020202020204" pitchFamily="34" charset="0"/>
              <a:cs typeface="Arial" panose="020B0604020202020204" pitchFamily="34" charset="0"/>
            </a:endParaRPr>
          </a:p>
        </p:txBody>
      </p:sp>
      <p:grpSp>
        <p:nvGrpSpPr>
          <p:cNvPr id="3" name="Group 2"/>
          <p:cNvGrpSpPr/>
          <p:nvPr/>
        </p:nvGrpSpPr>
        <p:grpSpPr>
          <a:xfrm>
            <a:off x="626859" y="1940012"/>
            <a:ext cx="10888860" cy="5820031"/>
            <a:chOff x="4641854" y="-3252631"/>
            <a:chExt cx="10174117" cy="5381693"/>
          </a:xfrm>
          <a:solidFill>
            <a:srgbClr val="FFFF00">
              <a:alpha val="53725"/>
            </a:srgbClr>
          </a:solidFill>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15146" y="-3252631"/>
              <a:ext cx="8852821" cy="5381693"/>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1854" y="-823865"/>
              <a:ext cx="1748482" cy="1126097"/>
            </a:xfrm>
            <a:prstGeom prst="rect">
              <a:avLst/>
            </a:prstGeom>
            <a:noFill/>
            <a:ln>
              <a:no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19961" y="-1160051"/>
              <a:ext cx="1896010" cy="1462282"/>
            </a:xfrm>
            <a:prstGeom prst="rect">
              <a:avLst/>
            </a:prstGeom>
            <a:noFill/>
            <a:ln>
              <a:noFill/>
            </a:ln>
          </p:spPr>
        </p:pic>
      </p:grpSp>
    </p:spTree>
    <p:extLst>
      <p:ext uri="{BB962C8B-B14F-4D97-AF65-F5344CB8AC3E}">
        <p14:creationId xmlns:p14="http://schemas.microsoft.com/office/powerpoint/2010/main" val="5547340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6527"/>
            <a:ext cx="10515600" cy="1289766"/>
          </a:xfrm>
        </p:spPr>
        <p:txBody>
          <a:bodyPr>
            <a:normAutofit/>
          </a:bodyPr>
          <a:lstStyle/>
          <a:p>
            <a:pPr algn="ctr"/>
            <a:r>
              <a:rPr lang="en-US" sz="4000" b="1" dirty="0" smtClean="0">
                <a:solidFill>
                  <a:srgbClr val="2A2B6C"/>
                </a:solidFill>
                <a:latin typeface="Arial" panose="020B0604020202020204" pitchFamily="34" charset="0"/>
                <a:cs typeface="Arial" panose="020B0604020202020204" pitchFamily="34" charset="0"/>
              </a:rPr>
              <a:t>Summit Framework</a:t>
            </a:r>
            <a:endParaRPr lang="en-US" sz="4000" b="1"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1305827" y="1264115"/>
            <a:ext cx="9849853" cy="1862048"/>
          </a:xfrm>
          <a:prstGeom prst="rect">
            <a:avLst/>
          </a:prstGeom>
          <a:solidFill>
            <a:schemeClr val="bg1"/>
          </a:solid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buFont typeface="Wingdings" panose="05000000000000000000" pitchFamily="2" charset="2"/>
              <a:buChar char="Ø"/>
            </a:pPr>
            <a:r>
              <a:rPr lang="en-US" sz="2800" dirty="0" smtClean="0">
                <a:solidFill>
                  <a:srgbClr val="002060"/>
                </a:solidFill>
                <a:latin typeface="Arial" panose="020B0604020202020204" pitchFamily="34" charset="0"/>
                <a:cs typeface="Arial" panose="020B0604020202020204" pitchFamily="34" charset="0"/>
              </a:rPr>
              <a:t>Scientific Research</a:t>
            </a:r>
          </a:p>
          <a:p>
            <a:endParaRPr lang="en-US" sz="1100" dirty="0" smtClean="0">
              <a:solidFill>
                <a:srgbClr val="002060"/>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Ø"/>
            </a:pPr>
            <a:r>
              <a:rPr lang="en-US" sz="2400" dirty="0">
                <a:solidFill>
                  <a:srgbClr val="002060"/>
                </a:solidFill>
                <a:latin typeface="Arial" panose="020B0604020202020204" pitchFamily="34" charset="0"/>
                <a:cs typeface="Arial" panose="020B0604020202020204" pitchFamily="34" charset="0"/>
              </a:rPr>
              <a:t>Identify future directions </a:t>
            </a:r>
            <a:r>
              <a:rPr lang="en-US" sz="2400" dirty="0" smtClean="0">
                <a:solidFill>
                  <a:srgbClr val="002060"/>
                </a:solidFill>
                <a:latin typeface="Arial" panose="020B0604020202020204" pitchFamily="34" charset="0"/>
                <a:cs typeface="Arial" panose="020B0604020202020204" pitchFamily="34" charset="0"/>
              </a:rPr>
              <a:t>and advance </a:t>
            </a:r>
            <a:r>
              <a:rPr lang="en-US" sz="2400" dirty="0">
                <a:solidFill>
                  <a:srgbClr val="002060"/>
                </a:solidFill>
                <a:latin typeface="Arial" panose="020B0604020202020204" pitchFamily="34" charset="0"/>
                <a:cs typeface="Arial" panose="020B0604020202020204" pitchFamily="34" charset="0"/>
              </a:rPr>
              <a:t>high-quality scientific research </a:t>
            </a:r>
            <a:r>
              <a:rPr lang="en-US" sz="2400" dirty="0" smtClean="0">
                <a:solidFill>
                  <a:srgbClr val="002060"/>
                </a:solidFill>
                <a:latin typeface="Arial" panose="020B0604020202020204" pitchFamily="34" charset="0"/>
                <a:cs typeface="Arial" panose="020B0604020202020204" pitchFamily="34" charset="0"/>
              </a:rPr>
              <a:t>that </a:t>
            </a:r>
            <a:r>
              <a:rPr lang="en-US" sz="2400" dirty="0">
                <a:solidFill>
                  <a:srgbClr val="002060"/>
                </a:solidFill>
                <a:latin typeface="Arial" panose="020B0604020202020204" pitchFamily="34" charset="0"/>
                <a:cs typeface="Arial" panose="020B0604020202020204" pitchFamily="34" charset="0"/>
              </a:rPr>
              <a:t>can inform practice</a:t>
            </a:r>
          </a:p>
          <a:p>
            <a:pPr marL="342900" indent="-342900">
              <a:buFont typeface="Wingdings" panose="05000000000000000000" pitchFamily="2" charset="2"/>
              <a:buChar char="Ø"/>
            </a:pPr>
            <a:endParaRPr lang="en-US" sz="2800" dirty="0">
              <a:solidFill>
                <a:srgbClr val="002060"/>
              </a:solidFill>
              <a:latin typeface="Arial" panose="020B0604020202020204" pitchFamily="34" charset="0"/>
              <a:cs typeface="Arial" panose="020B0604020202020204" pitchFamily="34" charset="0"/>
            </a:endParaRPr>
          </a:p>
        </p:txBody>
      </p:sp>
      <p:sp>
        <p:nvSpPr>
          <p:cNvPr id="15" name="TextBox 14"/>
          <p:cNvSpPr txBox="1"/>
          <p:nvPr/>
        </p:nvSpPr>
        <p:spPr>
          <a:xfrm>
            <a:off x="1305827" y="2751971"/>
            <a:ext cx="9445592" cy="1862048"/>
          </a:xfrm>
          <a:prstGeom prst="rect">
            <a:avLst/>
          </a:prstGeom>
          <a:solidFill>
            <a:schemeClr val="bg1"/>
          </a:solid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buFont typeface="Wingdings" panose="05000000000000000000" pitchFamily="2" charset="2"/>
              <a:buChar char="Ø"/>
            </a:pPr>
            <a:r>
              <a:rPr lang="en-US" sz="2800" dirty="0" smtClean="0">
                <a:solidFill>
                  <a:srgbClr val="002060"/>
                </a:solidFill>
                <a:latin typeface="Arial" panose="020B0604020202020204" pitchFamily="34" charset="0"/>
                <a:cs typeface="Arial" panose="020B0604020202020204" pitchFamily="34" charset="0"/>
              </a:rPr>
              <a:t>Best Practices</a:t>
            </a:r>
          </a:p>
          <a:p>
            <a:endParaRPr lang="en-US" sz="1100" dirty="0" smtClean="0">
              <a:solidFill>
                <a:srgbClr val="002060"/>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Ø"/>
            </a:pPr>
            <a:r>
              <a:rPr lang="en-US" sz="2400" dirty="0" smtClean="0">
                <a:solidFill>
                  <a:srgbClr val="002060"/>
                </a:solidFill>
                <a:latin typeface="Arial" panose="020B0604020202020204" pitchFamily="34" charset="0"/>
                <a:cs typeface="Arial" panose="020B0604020202020204" pitchFamily="34" charset="0"/>
              </a:rPr>
              <a:t>Share information and programs happening now, safeguarding the well-being of </a:t>
            </a:r>
            <a:r>
              <a:rPr lang="en-US" sz="2400" dirty="0">
                <a:solidFill>
                  <a:srgbClr val="002060"/>
                </a:solidFill>
                <a:latin typeface="Arial" panose="020B0604020202020204" pitchFamily="34" charset="0"/>
                <a:cs typeface="Arial" panose="020B0604020202020204" pitchFamily="34" charset="0"/>
              </a:rPr>
              <a:t>people and animals </a:t>
            </a:r>
          </a:p>
          <a:p>
            <a:pPr marL="800100" lvl="1" indent="-342900">
              <a:buFont typeface="Wingdings" panose="05000000000000000000" pitchFamily="2" charset="2"/>
              <a:buChar char="Ø"/>
            </a:pPr>
            <a:endParaRPr lang="en-US" sz="2800" dirty="0">
              <a:solidFill>
                <a:srgbClr val="002060"/>
              </a:solidFill>
              <a:latin typeface="Arial" panose="020B0604020202020204" pitchFamily="34" charset="0"/>
              <a:cs typeface="Arial" panose="020B0604020202020204" pitchFamily="34" charset="0"/>
            </a:endParaRPr>
          </a:p>
        </p:txBody>
      </p:sp>
      <p:sp>
        <p:nvSpPr>
          <p:cNvPr id="16" name="TextBox 15"/>
          <p:cNvSpPr txBox="1"/>
          <p:nvPr/>
        </p:nvSpPr>
        <p:spPr>
          <a:xfrm>
            <a:off x="1305827" y="4252196"/>
            <a:ext cx="10205987" cy="1061829"/>
          </a:xfrm>
          <a:prstGeom prst="rect">
            <a:avLst/>
          </a:prstGeom>
          <a:solidFill>
            <a:schemeClr val="bg1"/>
          </a:solidFill>
          <a:ln>
            <a:solidFill>
              <a:schemeClr val="bg1"/>
            </a:solid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buFont typeface="Wingdings" panose="05000000000000000000" pitchFamily="2" charset="2"/>
              <a:buChar char="Ø"/>
            </a:pPr>
            <a:r>
              <a:rPr lang="en-US" sz="2800" dirty="0" smtClean="0">
                <a:solidFill>
                  <a:srgbClr val="002060"/>
                </a:solidFill>
                <a:latin typeface="Arial" panose="020B0604020202020204" pitchFamily="34" charset="0"/>
                <a:cs typeface="Arial" panose="020B0604020202020204" pitchFamily="34" charset="0"/>
              </a:rPr>
              <a:t>Barriers/Practical Solutions</a:t>
            </a:r>
          </a:p>
          <a:p>
            <a:pPr marL="342900" indent="-342900">
              <a:buFont typeface="Wingdings" panose="05000000000000000000" pitchFamily="2" charset="2"/>
              <a:buChar char="Ø"/>
            </a:pPr>
            <a:endParaRPr lang="en-US" sz="1100" dirty="0" smtClean="0">
              <a:solidFill>
                <a:srgbClr val="002060"/>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Ø"/>
            </a:pPr>
            <a:r>
              <a:rPr lang="en-US" sz="2400" dirty="0" smtClean="0">
                <a:solidFill>
                  <a:srgbClr val="002060"/>
                </a:solidFill>
                <a:latin typeface="Arial" panose="020B0604020202020204" pitchFamily="34" charset="0"/>
                <a:cs typeface="Arial" panose="020B0604020202020204" pitchFamily="34" charset="0"/>
              </a:rPr>
              <a:t>Support more healthy </a:t>
            </a:r>
            <a:r>
              <a:rPr lang="en-US" sz="2400" dirty="0">
                <a:solidFill>
                  <a:srgbClr val="002060"/>
                </a:solidFill>
                <a:latin typeface="Arial" panose="020B0604020202020204" pitchFamily="34" charset="0"/>
                <a:cs typeface="Arial" panose="020B0604020202020204" pitchFamily="34" charset="0"/>
              </a:rPr>
              <a:t>interaction </a:t>
            </a:r>
            <a:r>
              <a:rPr lang="en-US" sz="2400" dirty="0" smtClean="0">
                <a:solidFill>
                  <a:srgbClr val="002060"/>
                </a:solidFill>
                <a:latin typeface="Arial" panose="020B0604020202020204" pitchFamily="34" charset="0"/>
                <a:cs typeface="Arial" panose="020B0604020202020204" pitchFamily="34" charset="0"/>
              </a:rPr>
              <a:t>and a strong human-animal bond</a:t>
            </a: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245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7276"/>
            <a:ext cx="10515600" cy="1325563"/>
          </a:xfrm>
        </p:spPr>
        <p:txBody>
          <a:bodyPr>
            <a:normAutofit/>
          </a:bodyPr>
          <a:lstStyle/>
          <a:p>
            <a:pPr algn="ctr"/>
            <a:r>
              <a:rPr lang="en-US" sz="4000" b="1" i="1" dirty="0" smtClean="0">
                <a:solidFill>
                  <a:srgbClr val="2A2B6C"/>
                </a:solidFill>
                <a:latin typeface="Arial" panose="020B0604020202020204" pitchFamily="34" charset="0"/>
                <a:cs typeface="Arial" panose="020B0604020202020204" pitchFamily="34" charset="0"/>
              </a:rPr>
              <a:t>People Support Pet-Friendly Policies</a:t>
            </a:r>
            <a:endParaRPr lang="en-US" sz="4000" b="1" i="1"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448963" y="1336638"/>
            <a:ext cx="11294074"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endParaRPr>
          </a:p>
          <a:p>
            <a:pPr marR="0" lvl="1" defTabSz="914400" rtl="0" eaLnBrk="1" fontAlgn="auto" latinLnBrk="0" hangingPunct="1">
              <a:lnSpc>
                <a:spcPct val="100000"/>
              </a:lnSpc>
              <a:spcBef>
                <a:spcPts val="0"/>
              </a:spcBef>
              <a:spcAft>
                <a:spcPts val="0"/>
              </a:spcAft>
              <a:buClrTx/>
              <a:buSzTx/>
              <a:tabLst/>
              <a:defRPr/>
            </a:pPr>
            <a:r>
              <a:rPr kumimoji="0" lang="en-GB" sz="2800" b="0" i="0" u="none" strike="noStrike" kern="1200" cap="none" spc="0" normalizeH="0" baseline="0" noProof="0" dirty="0" smtClean="0">
                <a:ln>
                  <a:noFill/>
                </a:ln>
                <a:solidFill>
                  <a:srgbClr val="2A2B6C"/>
                </a:solidFill>
                <a:effectLst/>
                <a:uLnTx/>
                <a:uFillTx/>
                <a:latin typeface="Arial" panose="020B0604020202020204" pitchFamily="34" charset="0"/>
                <a:ea typeface="+mn-ea"/>
                <a:cs typeface="Arial" panose="020B0604020202020204" pitchFamily="34" charset="0"/>
              </a:rPr>
              <a:t>People </a:t>
            </a:r>
            <a:r>
              <a:rPr kumimoji="0" lang="en-GB" sz="2800" b="0"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rPr>
              <a:t>believe governments – </a:t>
            </a:r>
            <a:r>
              <a:rPr kumimoji="0" lang="en-GB" sz="2800" b="1"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rPr>
              <a:t>both state (41%) and federal (38%)</a:t>
            </a:r>
            <a:r>
              <a:rPr kumimoji="0" lang="en-GB" sz="2800" b="0"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rPr>
              <a:t> – have a degree of responsibility to foster companion animal interaction</a:t>
            </a:r>
          </a:p>
          <a:p>
            <a:pPr marR="0" lvl="1" defTabSz="914400" rtl="0" eaLnBrk="1" fontAlgn="auto" latinLnBrk="0" hangingPunct="1">
              <a:lnSpc>
                <a:spcPct val="100000"/>
              </a:lnSpc>
              <a:spcBef>
                <a:spcPts val="0"/>
              </a:spcBef>
              <a:spcAft>
                <a:spcPts val="0"/>
              </a:spcAft>
              <a:buClrTx/>
              <a:buSzTx/>
              <a:tabLst/>
              <a:defRPr/>
            </a:pPr>
            <a:endParaRPr kumimoji="0" lang="en-GB" sz="2000" b="0"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endParaRPr>
          </a:p>
          <a:p>
            <a:pPr marR="0" lvl="1"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rPr>
              <a:t>Half of people aged 18-34 </a:t>
            </a:r>
            <a:r>
              <a:rPr kumimoji="0" lang="en-US" sz="2800" b="0"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rPr>
              <a:t>say they believe governmental organizations should take a leading role in fostering companion animal interaction</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smtClean="0">
              <a:ln>
                <a:noFill/>
              </a:ln>
              <a:solidFill>
                <a:srgbClr val="2A2B6C"/>
              </a:solidFill>
              <a:effectLst/>
              <a:uLnTx/>
              <a:uFillTx/>
              <a:latin typeface="Arial" panose="020B0604020202020204" pitchFamily="34" charset="0"/>
              <a:ea typeface="+mn-ea"/>
              <a:cs typeface="Arial" panose="020B0604020202020204" pitchFamily="34" charset="0"/>
            </a:endParaRP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7546804" y="4611708"/>
            <a:ext cx="4461246" cy="830997"/>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Survey of 1,469 U.S. pet owners and 567 non-owners conducted by Edelman Intelligence, December 2018</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MoE </a:t>
            </a:r>
            <a:r>
              <a:rPr lang="en-US" sz="1600" u="sng" dirty="0" smtClean="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5%</a:t>
            </a:r>
            <a:endParaRPr lang="en-US" sz="16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89220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922840" y="1626568"/>
            <a:ext cx="8303740" cy="92333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smtClean="0">
                <a:ln>
                  <a:noFill/>
                </a:ln>
                <a:solidFill>
                  <a:srgbClr val="2A2B6C"/>
                </a:solidFill>
                <a:effectLst/>
                <a:uLnTx/>
                <a:uFillTx/>
                <a:latin typeface="Arial" panose="020B0604020202020204" pitchFamily="34" charset="0"/>
                <a:ea typeface="+mj-ea"/>
                <a:cs typeface="Arial" panose="020B0604020202020204" pitchFamily="34" charset="0"/>
              </a:rPr>
              <a:t>Summary &amp; Next Steps</a:t>
            </a:r>
            <a:endParaRPr kumimoji="0" lang="en-US" sz="2400" b="0" i="0" u="none" strike="noStrike" kern="0" cap="none" spc="0" normalizeH="0" baseline="0" noProof="0" dirty="0" smtClean="0">
              <a:ln>
                <a:noFill/>
              </a:ln>
              <a:solidFill>
                <a:sysClr val="windowText" lastClr="000000"/>
              </a:solidFill>
              <a:effectLst/>
              <a:uLnTx/>
              <a:uFillTx/>
            </a:endParaRPr>
          </a:p>
        </p:txBody>
      </p:sp>
      <p:grpSp>
        <p:nvGrpSpPr>
          <p:cNvPr id="3" name="Group 2"/>
          <p:cNvGrpSpPr/>
          <p:nvPr/>
        </p:nvGrpSpPr>
        <p:grpSpPr>
          <a:xfrm>
            <a:off x="4183195" y="4273246"/>
            <a:ext cx="3825610" cy="1514699"/>
            <a:chOff x="1036732" y="0"/>
            <a:chExt cx="10442819" cy="3936886"/>
          </a:xfrm>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Tree>
    <p:extLst>
      <p:ext uri="{BB962C8B-B14F-4D97-AF65-F5344CB8AC3E}">
        <p14:creationId xmlns:p14="http://schemas.microsoft.com/office/powerpoint/2010/main" val="234776367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318" y="284798"/>
            <a:ext cx="11051060" cy="1325563"/>
          </a:xfrm>
        </p:spPr>
        <p:txBody>
          <a:bodyPr>
            <a:noAutofit/>
          </a:bodyPr>
          <a:lstStyle/>
          <a:p>
            <a:pPr algn="ctr"/>
            <a:r>
              <a:rPr lang="en-US" b="1" dirty="0" smtClean="0">
                <a:solidFill>
                  <a:srgbClr val="2A2B6C"/>
                </a:solidFill>
                <a:latin typeface="Arial" panose="020B0604020202020204" pitchFamily="34" charset="0"/>
                <a:cs typeface="Arial" panose="020B0604020202020204" pitchFamily="34" charset="0"/>
              </a:rPr>
              <a:t>Supporting High-Quality Research</a:t>
            </a:r>
            <a:endParaRPr lang="en-US" b="1"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996779" y="1489785"/>
            <a:ext cx="10198443" cy="2831544"/>
          </a:xfrm>
          <a:prstGeom prst="rect">
            <a:avLst/>
          </a:prstGeom>
          <a:noFill/>
        </p:spPr>
        <p:txBody>
          <a:bodyPr wrap="square" rtlCol="0">
            <a:spAutoFit/>
          </a:bodyPr>
          <a:lstStyle/>
          <a:p>
            <a:pPr marL="285750" indent="-285750">
              <a:buFont typeface="Wingdings" panose="05000000000000000000" pitchFamily="2" charset="2"/>
              <a:buChar char="Ø"/>
            </a:pPr>
            <a:endParaRPr lang="en-US" sz="2000" dirty="0" smtClean="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2400" dirty="0">
              <a:solidFill>
                <a:srgbClr val="2A2B6C"/>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2400" dirty="0" smtClean="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2400" dirty="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2400" dirty="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2400" dirty="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2000" dirty="0">
              <a:solidFill>
                <a:srgbClr val="2A2B6C"/>
              </a:solidFill>
              <a:latin typeface="Arial" panose="020B0604020202020204" pitchFamily="34" charset="0"/>
              <a:cs typeface="Arial" panose="020B0604020202020204" pitchFamily="34" charset="0"/>
            </a:endParaRPr>
          </a:p>
        </p:txBody>
      </p:sp>
      <p:sp>
        <p:nvSpPr>
          <p:cNvPr id="9" name="TextBox 8"/>
          <p:cNvSpPr txBox="1"/>
          <p:nvPr/>
        </p:nvSpPr>
        <p:spPr>
          <a:xfrm>
            <a:off x="1530339" y="1546699"/>
            <a:ext cx="8913017" cy="3754874"/>
          </a:xfrm>
          <a:prstGeom prst="rect">
            <a:avLst/>
          </a:prstGeom>
          <a:noFill/>
        </p:spPr>
        <p:txBody>
          <a:bodyPr wrap="none" rtlCol="0">
            <a:spAutoFit/>
          </a:bodyPr>
          <a:lstStyle/>
          <a:p>
            <a:pPr marL="285750" indent="-285750">
              <a:buFont typeface="Wingdings" panose="05000000000000000000" pitchFamily="2" charset="2"/>
              <a:buChar char="Ø"/>
            </a:pPr>
            <a:r>
              <a:rPr lang="en-US" sz="2400" dirty="0" smtClean="0">
                <a:solidFill>
                  <a:srgbClr val="2A2B6C"/>
                </a:solidFill>
                <a:latin typeface="Arial" panose="020B0604020202020204" pitchFamily="34" charset="0"/>
                <a:cs typeface="Arial" panose="020B0604020202020204" pitchFamily="34" charset="0"/>
              </a:rPr>
              <a:t>Solid m</a:t>
            </a:r>
            <a:r>
              <a:rPr lang="en-US" sz="2400" dirty="0" smtClean="0">
                <a:solidFill>
                  <a:srgbClr val="2A2B6C"/>
                </a:solidFill>
                <a:latin typeface="Arial" panose="020B0604020202020204" pitchFamily="34" charset="0"/>
                <a:cs typeface="Arial" panose="020B0604020202020204" pitchFamily="34" charset="0"/>
              </a:rPr>
              <a:t>ethodological </a:t>
            </a:r>
            <a:r>
              <a:rPr lang="en-US" sz="2400" dirty="0">
                <a:solidFill>
                  <a:srgbClr val="2A2B6C"/>
                </a:solidFill>
                <a:latin typeface="Arial" panose="020B0604020202020204" pitchFamily="34" charset="0"/>
                <a:cs typeface="Arial" panose="020B0604020202020204" pitchFamily="34" charset="0"/>
              </a:rPr>
              <a:t>a</a:t>
            </a:r>
            <a:r>
              <a:rPr lang="en-US" sz="2400" dirty="0" smtClean="0">
                <a:solidFill>
                  <a:srgbClr val="2A2B6C"/>
                </a:solidFill>
                <a:latin typeface="Arial" panose="020B0604020202020204" pitchFamily="34" charset="0"/>
                <a:cs typeface="Arial" panose="020B0604020202020204" pitchFamily="34" charset="0"/>
              </a:rPr>
              <a:t>pproaches</a:t>
            </a:r>
          </a:p>
          <a:p>
            <a:pPr marL="285750" indent="-285750">
              <a:buFont typeface="Wingdings" panose="05000000000000000000" pitchFamily="2" charset="2"/>
              <a:buChar char="Ø"/>
            </a:pPr>
            <a:endParaRPr lang="en-US" sz="2400" dirty="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dirty="0">
                <a:solidFill>
                  <a:srgbClr val="2A2B6C"/>
                </a:solidFill>
                <a:latin typeface="Arial" panose="020B0604020202020204" pitchFamily="34" charset="0"/>
                <a:cs typeface="Arial" panose="020B0604020202020204" pitchFamily="34" charset="0"/>
              </a:rPr>
              <a:t>More sophisticated approach to pet </a:t>
            </a:r>
            <a:r>
              <a:rPr lang="en-US" sz="2400" dirty="0" smtClean="0">
                <a:solidFill>
                  <a:srgbClr val="2A2B6C"/>
                </a:solidFill>
                <a:latin typeface="Arial" panose="020B0604020202020204" pitchFamily="34" charset="0"/>
                <a:cs typeface="Arial" panose="020B0604020202020204" pitchFamily="34" charset="0"/>
              </a:rPr>
              <a:t>ownership</a:t>
            </a:r>
            <a:endParaRPr lang="en-US" sz="2400" dirty="0" smtClean="0">
              <a:solidFill>
                <a:srgbClr val="2A2B6C"/>
              </a:solidFill>
              <a:latin typeface="Arial" panose="020B0604020202020204" pitchFamily="34" charset="0"/>
              <a:cs typeface="Arial" panose="020B0604020202020204" pitchFamily="34" charset="0"/>
            </a:endParaRPr>
          </a:p>
          <a:p>
            <a:endParaRPr lang="en-US" sz="2400" dirty="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dirty="0" smtClean="0">
                <a:solidFill>
                  <a:srgbClr val="2A2B6C"/>
                </a:solidFill>
                <a:latin typeface="Arial" panose="020B0604020202020204" pitchFamily="34" charset="0"/>
                <a:cs typeface="Arial" panose="020B0604020202020204" pitchFamily="34" charset="0"/>
              </a:rPr>
              <a:t>Bring together diverse research teams, populations, locations </a:t>
            </a:r>
          </a:p>
          <a:p>
            <a:pPr marL="285750" indent="-285750">
              <a:buFont typeface="Wingdings" panose="05000000000000000000" pitchFamily="2" charset="2"/>
              <a:buChar char="Ø"/>
            </a:pPr>
            <a:endParaRPr lang="en-US" sz="2400" dirty="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dirty="0" smtClean="0">
                <a:solidFill>
                  <a:srgbClr val="2A2B6C"/>
                </a:solidFill>
                <a:latin typeface="Arial" panose="020B0604020202020204" pitchFamily="34" charset="0"/>
                <a:cs typeface="Arial" panose="020B0604020202020204" pitchFamily="34" charset="0"/>
              </a:rPr>
              <a:t>Support larger, more robust </a:t>
            </a:r>
            <a:r>
              <a:rPr lang="en-US" sz="2400" dirty="0" smtClean="0">
                <a:solidFill>
                  <a:srgbClr val="2A2B6C"/>
                </a:solidFill>
                <a:latin typeface="Arial" panose="020B0604020202020204" pitchFamily="34" charset="0"/>
                <a:cs typeface="Arial" panose="020B0604020202020204" pitchFamily="34" charset="0"/>
              </a:rPr>
              <a:t>studies</a:t>
            </a:r>
            <a:endParaRPr lang="en-US" sz="2400" dirty="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2400" dirty="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dirty="0">
                <a:solidFill>
                  <a:srgbClr val="2A2B6C"/>
                </a:solidFill>
                <a:latin typeface="Arial" panose="020B0604020202020204" pitchFamily="34" charset="0"/>
                <a:cs typeface="Arial" panose="020B0604020202020204" pitchFamily="34" charset="0"/>
              </a:rPr>
              <a:t>‘</a:t>
            </a:r>
            <a:r>
              <a:rPr lang="en-US" sz="2400" dirty="0" err="1">
                <a:solidFill>
                  <a:srgbClr val="2A2B6C"/>
                </a:solidFill>
                <a:latin typeface="Arial" panose="020B0604020202020204" pitchFamily="34" charset="0"/>
                <a:cs typeface="Arial" panose="020B0604020202020204" pitchFamily="34" charset="0"/>
              </a:rPr>
              <a:t>Manualization</a:t>
            </a:r>
            <a:r>
              <a:rPr lang="en-US" sz="2400" dirty="0">
                <a:solidFill>
                  <a:srgbClr val="2A2B6C"/>
                </a:solidFill>
                <a:latin typeface="Arial" panose="020B0604020202020204" pitchFamily="34" charset="0"/>
                <a:cs typeface="Arial" panose="020B0604020202020204" pitchFamily="34" charset="0"/>
              </a:rPr>
              <a:t>’ of protocols</a:t>
            </a:r>
            <a:endParaRPr lang="en-US" sz="2200" dirty="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2200" dirty="0">
              <a:solidFill>
                <a:srgbClr val="2A2B6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21606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318" y="284798"/>
            <a:ext cx="11051060" cy="1325563"/>
          </a:xfrm>
        </p:spPr>
        <p:txBody>
          <a:bodyPr>
            <a:noAutofit/>
          </a:bodyPr>
          <a:lstStyle/>
          <a:p>
            <a:pPr algn="ctr"/>
            <a:r>
              <a:rPr lang="en-US" b="1" dirty="0" smtClean="0">
                <a:solidFill>
                  <a:srgbClr val="2A2B6C"/>
                </a:solidFill>
                <a:latin typeface="Arial" panose="020B0604020202020204" pitchFamily="34" charset="0"/>
                <a:cs typeface="Arial" panose="020B0604020202020204" pitchFamily="34" charset="0"/>
              </a:rPr>
              <a:t>Sharing Best Practices</a:t>
            </a:r>
            <a:endParaRPr lang="en-US" b="1"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996779" y="1489785"/>
            <a:ext cx="10198443" cy="2831544"/>
          </a:xfrm>
          <a:prstGeom prst="rect">
            <a:avLst/>
          </a:prstGeom>
          <a:noFill/>
        </p:spPr>
        <p:txBody>
          <a:bodyPr wrap="square" rtlCol="0">
            <a:spAutoFit/>
          </a:bodyPr>
          <a:lstStyle/>
          <a:p>
            <a:pPr marL="285750" indent="-285750">
              <a:buFont typeface="Wingdings" panose="05000000000000000000" pitchFamily="2" charset="2"/>
              <a:buChar char="Ø"/>
            </a:pPr>
            <a:endParaRPr lang="en-US" sz="2000" dirty="0" smtClean="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2200" dirty="0">
              <a:solidFill>
                <a:srgbClr val="2A2B6C"/>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2400" dirty="0" smtClean="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2400" dirty="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2400" dirty="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2400" dirty="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2000" dirty="0">
              <a:solidFill>
                <a:srgbClr val="2A2B6C"/>
              </a:solidFill>
              <a:latin typeface="Arial" panose="020B0604020202020204" pitchFamily="34" charset="0"/>
              <a:cs typeface="Arial" panose="020B0604020202020204" pitchFamily="34" charset="0"/>
            </a:endParaRPr>
          </a:p>
        </p:txBody>
      </p:sp>
      <p:sp>
        <p:nvSpPr>
          <p:cNvPr id="9" name="TextBox 8"/>
          <p:cNvSpPr txBox="1"/>
          <p:nvPr/>
        </p:nvSpPr>
        <p:spPr>
          <a:xfrm>
            <a:off x="1736436" y="1717367"/>
            <a:ext cx="8478982" cy="2677656"/>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Proliferate high standards</a:t>
            </a:r>
          </a:p>
          <a:p>
            <a:pPr marL="285750" indent="-285750">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Incorporate animal care and welfare / involve veterinarians</a:t>
            </a:r>
          </a:p>
          <a:p>
            <a:pPr marL="285750" indent="-285750">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Scale-up programs that work</a:t>
            </a:r>
          </a:p>
          <a:p>
            <a:pPr marL="285750" indent="-285750">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Monitoring/maximize </a:t>
            </a:r>
            <a:r>
              <a:rPr lang="en-US" sz="2400" dirty="0">
                <a:latin typeface="Arial" panose="020B0604020202020204" pitchFamily="34" charset="0"/>
                <a:cs typeface="Arial" panose="020B0604020202020204" pitchFamily="34" charset="0"/>
              </a:rPr>
              <a:t>efficacy</a:t>
            </a:r>
          </a:p>
        </p:txBody>
      </p:sp>
    </p:spTree>
    <p:extLst>
      <p:ext uri="{BB962C8B-B14F-4D97-AF65-F5344CB8AC3E}">
        <p14:creationId xmlns:p14="http://schemas.microsoft.com/office/powerpoint/2010/main" val="195991600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61318" y="284798"/>
            <a:ext cx="11051060" cy="1325563"/>
          </a:xfrm>
        </p:spPr>
        <p:txBody>
          <a:bodyPr>
            <a:noAutofit/>
          </a:bodyPr>
          <a:lstStyle/>
          <a:p>
            <a:pPr algn="ctr"/>
            <a:r>
              <a:rPr lang="en-US" b="1" dirty="0" smtClean="0">
                <a:solidFill>
                  <a:srgbClr val="2A2B6C"/>
                </a:solidFill>
                <a:latin typeface="Arial" panose="020B0604020202020204" pitchFamily="34" charset="0"/>
                <a:cs typeface="Arial" panose="020B0604020202020204" pitchFamily="34" charset="0"/>
              </a:rPr>
              <a:t>Addressing Barriers &amp; Solutions</a:t>
            </a:r>
            <a:endParaRPr lang="en-US" b="1"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996779" y="1489785"/>
            <a:ext cx="10198443" cy="2831544"/>
          </a:xfrm>
          <a:prstGeom prst="rect">
            <a:avLst/>
          </a:prstGeom>
          <a:noFill/>
        </p:spPr>
        <p:txBody>
          <a:bodyPr wrap="square" rtlCol="0">
            <a:spAutoFit/>
          </a:bodyPr>
          <a:lstStyle/>
          <a:p>
            <a:pPr marL="285750" indent="-285750">
              <a:buFont typeface="Wingdings" panose="05000000000000000000" pitchFamily="2" charset="2"/>
              <a:buChar char="Ø"/>
            </a:pPr>
            <a:endParaRPr lang="en-US" sz="2000" dirty="0" smtClean="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2000" dirty="0">
              <a:solidFill>
                <a:srgbClr val="2A2B6C"/>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2400" dirty="0" smtClean="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2400" dirty="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2400" dirty="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2400" dirty="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2000" dirty="0">
              <a:solidFill>
                <a:srgbClr val="2A2B6C"/>
              </a:solidFill>
              <a:latin typeface="Arial" panose="020B0604020202020204" pitchFamily="34" charset="0"/>
              <a:cs typeface="Arial" panose="020B0604020202020204" pitchFamily="34" charset="0"/>
            </a:endParaRPr>
          </a:p>
        </p:txBody>
      </p:sp>
      <p:sp>
        <p:nvSpPr>
          <p:cNvPr id="9" name="TextBox 8"/>
          <p:cNvSpPr txBox="1"/>
          <p:nvPr/>
        </p:nvSpPr>
        <p:spPr>
          <a:xfrm>
            <a:off x="1099128" y="1660181"/>
            <a:ext cx="10298546" cy="4154984"/>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Research funding and focus</a:t>
            </a:r>
          </a:p>
          <a:p>
            <a:pPr marL="285750" indent="-285750">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Giving pet owners tools to responsibly select and care for pets (re-homing)</a:t>
            </a:r>
          </a:p>
          <a:p>
            <a:pPr marL="285750" indent="-285750">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Policies for pet/AAI access</a:t>
            </a:r>
          </a:p>
          <a:p>
            <a:pPr marL="285750" indent="-285750">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Educating the ‘care team’</a:t>
            </a:r>
          </a:p>
          <a:p>
            <a:pPr marL="285750" indent="-285750">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Outreach and communication on the role of companion animals/AAI</a:t>
            </a:r>
          </a:p>
          <a:p>
            <a:pPr marL="285750" indent="-285750">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99412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318" y="284798"/>
            <a:ext cx="11051060" cy="1325563"/>
          </a:xfrm>
        </p:spPr>
        <p:txBody>
          <a:bodyPr>
            <a:noAutofit/>
          </a:bodyPr>
          <a:lstStyle/>
          <a:p>
            <a:pPr algn="ctr"/>
            <a:r>
              <a:rPr lang="en-US" b="1" dirty="0" smtClean="0">
                <a:solidFill>
                  <a:srgbClr val="2A2B6C"/>
                </a:solidFill>
                <a:latin typeface="Arial" panose="020B0604020202020204" pitchFamily="34" charset="0"/>
                <a:cs typeface="Arial" panose="020B0604020202020204" pitchFamily="34" charset="0"/>
              </a:rPr>
              <a:t>Conclusions</a:t>
            </a:r>
            <a:endParaRPr lang="en-US" b="1"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776877" y="1613147"/>
            <a:ext cx="9267568" cy="3108543"/>
          </a:xfrm>
          <a:prstGeom prst="rect">
            <a:avLst/>
          </a:prstGeom>
          <a:noFill/>
        </p:spPr>
        <p:txBody>
          <a:bodyPr wrap="square" rtlCol="0">
            <a:spAutoFit/>
          </a:bodyPr>
          <a:lstStyle/>
          <a:p>
            <a:pPr marL="285750" indent="-285750">
              <a:buFont typeface="Wingdings" panose="05000000000000000000" pitchFamily="2" charset="2"/>
              <a:buChar char="Ø"/>
            </a:pPr>
            <a:r>
              <a:rPr lang="en-US" sz="2800" dirty="0" smtClean="0">
                <a:solidFill>
                  <a:srgbClr val="2A2B6C"/>
                </a:solidFill>
                <a:latin typeface="Arial" panose="020B0604020202020204" pitchFamily="34" charset="0"/>
                <a:cs typeface="Arial" panose="020B0604020202020204" pitchFamily="34" charset="0"/>
              </a:rPr>
              <a:t>Loneliness is a root cause of many conditions</a:t>
            </a:r>
          </a:p>
          <a:p>
            <a:pPr marL="285750" indent="-285750">
              <a:buFont typeface="Wingdings" panose="05000000000000000000" pitchFamily="2" charset="2"/>
              <a:buChar char="Ø"/>
            </a:pPr>
            <a:endParaRPr lang="en-US" sz="2800" dirty="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800" dirty="0" smtClean="0">
                <a:solidFill>
                  <a:srgbClr val="2A2B6C"/>
                </a:solidFill>
                <a:latin typeface="Arial" panose="020B0604020202020204" pitchFamily="34" charset="0"/>
                <a:cs typeface="Arial" panose="020B0604020202020204" pitchFamily="34" charset="0"/>
              </a:rPr>
              <a:t>The stakes are high</a:t>
            </a:r>
          </a:p>
          <a:p>
            <a:pPr marL="285750" indent="-285750">
              <a:buFont typeface="Wingdings" panose="05000000000000000000" pitchFamily="2" charset="2"/>
              <a:buChar char="Ø"/>
            </a:pPr>
            <a:endParaRPr lang="en-US" sz="2800" dirty="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800" dirty="0" smtClean="0">
                <a:solidFill>
                  <a:srgbClr val="2A2B6C"/>
                </a:solidFill>
                <a:latin typeface="Arial" panose="020B0604020202020204" pitchFamily="34" charset="0"/>
                <a:cs typeface="Arial" panose="020B0604020202020204" pitchFamily="34" charset="0"/>
              </a:rPr>
              <a:t>We need to be optimistic and think big</a:t>
            </a:r>
          </a:p>
          <a:p>
            <a:pPr marL="285750" indent="-285750">
              <a:buFont typeface="Wingdings" panose="05000000000000000000" pitchFamily="2" charset="2"/>
              <a:buChar char="Ø"/>
            </a:pPr>
            <a:endParaRPr lang="en-US" sz="2000" dirty="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p:txBody>
      </p:sp>
    </p:spTree>
    <p:extLst>
      <p:ext uri="{BB962C8B-B14F-4D97-AF65-F5344CB8AC3E}">
        <p14:creationId xmlns:p14="http://schemas.microsoft.com/office/powerpoint/2010/main" val="142633426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318" y="284798"/>
            <a:ext cx="11051060" cy="1325563"/>
          </a:xfrm>
        </p:spPr>
        <p:txBody>
          <a:bodyPr>
            <a:noAutofit/>
          </a:bodyPr>
          <a:lstStyle/>
          <a:p>
            <a:pPr algn="ctr"/>
            <a:r>
              <a:rPr lang="en-US" b="1" dirty="0" smtClean="0">
                <a:solidFill>
                  <a:srgbClr val="2A2B6C"/>
                </a:solidFill>
                <a:latin typeface="Arial" panose="020B0604020202020204" pitchFamily="34" charset="0"/>
                <a:cs typeface="Arial" panose="020B0604020202020204" pitchFamily="34" charset="0"/>
              </a:rPr>
              <a:t>Next Steps</a:t>
            </a:r>
            <a:endParaRPr lang="en-US" b="1"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887627" y="179218"/>
            <a:ext cx="10198443" cy="129266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smtClean="0">
              <a:ln>
                <a:noFill/>
              </a:ln>
              <a:solidFill>
                <a:srgbClr val="2A2B6C"/>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1"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996779" y="1489785"/>
            <a:ext cx="10198443" cy="3570208"/>
          </a:xfrm>
          <a:prstGeom prst="rect">
            <a:avLst/>
          </a:prstGeom>
          <a:noFill/>
        </p:spPr>
        <p:txBody>
          <a:bodyPr wrap="square" rtlCol="0">
            <a:spAutoFit/>
          </a:bodyPr>
          <a:lstStyle/>
          <a:p>
            <a:pPr marL="285750" indent="-285750">
              <a:buFont typeface="Wingdings" panose="05000000000000000000" pitchFamily="2" charset="2"/>
              <a:buChar char="Ø"/>
            </a:pPr>
            <a:endParaRPr lang="en-US" sz="2000" dirty="0" smtClean="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dirty="0">
                <a:solidFill>
                  <a:srgbClr val="2A2B6C"/>
                </a:solidFill>
                <a:latin typeface="Arial" panose="020B0604020202020204" pitchFamily="34" charset="0"/>
                <a:cs typeface="Arial" panose="020B0604020202020204" pitchFamily="34" charset="0"/>
              </a:rPr>
              <a:t>Convene </a:t>
            </a:r>
            <a:r>
              <a:rPr lang="en-US" sz="2400" dirty="0" smtClean="0">
                <a:solidFill>
                  <a:srgbClr val="2A2B6C"/>
                </a:solidFill>
                <a:latin typeface="Arial" panose="020B0604020202020204" pitchFamily="34" charset="0"/>
                <a:cs typeface="Arial" panose="020B0604020202020204" pitchFamily="34" charset="0"/>
              </a:rPr>
              <a:t>Advisory Groups</a:t>
            </a:r>
          </a:p>
          <a:p>
            <a:pPr marL="285750" indent="-285750">
              <a:buFont typeface="Wingdings" panose="05000000000000000000" pitchFamily="2" charset="2"/>
              <a:buChar char="Ø"/>
            </a:pPr>
            <a:endParaRPr lang="en-US" sz="2400" dirty="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dirty="0" smtClean="0">
                <a:solidFill>
                  <a:srgbClr val="2A2B6C"/>
                </a:solidFill>
                <a:latin typeface="Arial" panose="020B0604020202020204" pitchFamily="34" charset="0"/>
                <a:cs typeface="Arial" panose="020B0604020202020204" pitchFamily="34" charset="0"/>
              </a:rPr>
              <a:t>Develop </a:t>
            </a:r>
            <a:r>
              <a:rPr lang="en-US" sz="2400" dirty="0">
                <a:solidFill>
                  <a:srgbClr val="2A2B6C"/>
                </a:solidFill>
                <a:latin typeface="Arial" panose="020B0604020202020204" pitchFamily="34" charset="0"/>
                <a:cs typeface="Arial" panose="020B0604020202020204" pitchFamily="34" charset="0"/>
              </a:rPr>
              <a:t>Report</a:t>
            </a:r>
          </a:p>
          <a:p>
            <a:pPr marL="285750" indent="-285750">
              <a:buFont typeface="Wingdings" panose="05000000000000000000" pitchFamily="2" charset="2"/>
              <a:buChar char="Ø"/>
            </a:pPr>
            <a:endParaRPr lang="en-US" sz="2400" dirty="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dirty="0" smtClean="0">
                <a:solidFill>
                  <a:srgbClr val="2A2B6C"/>
                </a:solidFill>
                <a:latin typeface="Arial" panose="020B0604020202020204" pitchFamily="34" charset="0"/>
                <a:cs typeface="Arial" panose="020B0604020202020204" pitchFamily="34" charset="0"/>
              </a:rPr>
              <a:t>Issue Report to the Public</a:t>
            </a:r>
          </a:p>
          <a:p>
            <a:pPr marL="285750" indent="-285750">
              <a:buFont typeface="Wingdings" panose="05000000000000000000" pitchFamily="2" charset="2"/>
              <a:buChar char="Ø"/>
            </a:pPr>
            <a:endParaRPr lang="en-US" sz="2400" dirty="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dirty="0" smtClean="0">
                <a:solidFill>
                  <a:srgbClr val="2A2B6C"/>
                </a:solidFill>
                <a:latin typeface="Arial" panose="020B0604020202020204" pitchFamily="34" charset="0"/>
                <a:cs typeface="Arial" panose="020B0604020202020204" pitchFamily="34" charset="0"/>
              </a:rPr>
              <a:t>Develop Plan for Future Events</a:t>
            </a:r>
            <a:endParaRPr lang="en-US" sz="2400" dirty="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2000" dirty="0">
              <a:solidFill>
                <a:srgbClr val="2A2B6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179099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2A2B6C"/>
                </a:solidFill>
                <a:latin typeface="Arial" panose="020B0604020202020204" pitchFamily="34" charset="0"/>
                <a:cs typeface="Arial" panose="020B0604020202020204" pitchFamily="34" charset="0"/>
              </a:rPr>
              <a:t>Thank you to our Sponsors</a:t>
            </a:r>
            <a:endParaRPr lang="en-US" sz="4000" b="1"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96779" y="1489785"/>
            <a:ext cx="10198443" cy="1292662"/>
          </a:xfrm>
          <a:prstGeom prst="rect">
            <a:avLst/>
          </a:prstGeom>
          <a:noFill/>
        </p:spPr>
        <p:txBody>
          <a:bodyPr wrap="square" rtlCol="0">
            <a:spAutoFit/>
          </a:bodyPr>
          <a:lstStyle/>
          <a:p>
            <a:pPr marL="285750" indent="-285750">
              <a:buFont typeface="Wingdings" panose="05000000000000000000" pitchFamily="2" charset="2"/>
              <a:buChar char="Ø"/>
            </a:pPr>
            <a:endParaRPr lang="en-US" sz="2000" dirty="0" smtClean="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2000" dirty="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2000" dirty="0">
              <a:solidFill>
                <a:srgbClr val="2A2B6C"/>
              </a:solidFill>
              <a:latin typeface="Arial" panose="020B0604020202020204" pitchFamily="34" charset="0"/>
              <a:cs typeface="Arial" panose="020B0604020202020204" pitchFamily="34" charset="0"/>
            </a:endParaRPr>
          </a:p>
        </p:txBody>
      </p:sp>
      <p:pic>
        <p:nvPicPr>
          <p:cNvPr id="1026" name="Picture 2" descr="Image result for american pet products associ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1053" y="1758878"/>
            <a:ext cx="4086797" cy="14957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3855" y="1652069"/>
            <a:ext cx="4680656" cy="1702057"/>
          </a:xfrm>
          <a:prstGeom prst="rect">
            <a:avLst/>
          </a:prstGeom>
        </p:spPr>
      </p:pic>
      <p:pic>
        <p:nvPicPr>
          <p:cNvPr id="1028" name="Picture 4" descr="Image result for petco foundation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4452" y="3549198"/>
            <a:ext cx="5716987" cy="175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241728"/>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318" y="284798"/>
            <a:ext cx="11051060" cy="1325563"/>
          </a:xfrm>
        </p:spPr>
        <p:txBody>
          <a:bodyPr>
            <a:noAutofit/>
          </a:bodyPr>
          <a:lstStyle/>
          <a:p>
            <a:pPr algn="ctr"/>
            <a:r>
              <a:rPr lang="en-US" b="1" dirty="0" smtClean="0">
                <a:solidFill>
                  <a:srgbClr val="2A2B6C"/>
                </a:solidFill>
                <a:latin typeface="Arial" panose="020B0604020202020204" pitchFamily="34" charset="0"/>
                <a:cs typeface="Arial" panose="020B0604020202020204" pitchFamily="34" charset="0"/>
              </a:rPr>
              <a:t>Reception</a:t>
            </a:r>
            <a:endParaRPr lang="en-US" b="1"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4" descr="Image result for petco foundation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1533" y="1717367"/>
            <a:ext cx="6679705" cy="20540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573161" y="4142974"/>
            <a:ext cx="4827373" cy="1200329"/>
          </a:xfrm>
          <a:prstGeom prst="rect">
            <a:avLst/>
          </a:prstGeom>
          <a:noFill/>
        </p:spPr>
        <p:txBody>
          <a:bodyPr wrap="square" rtlCol="0">
            <a:spAutoFit/>
          </a:bodyPr>
          <a:lstStyle/>
          <a:p>
            <a:pPr algn="ctr"/>
            <a:r>
              <a:rPr lang="en-US" sz="3600" b="1" dirty="0">
                <a:solidFill>
                  <a:srgbClr val="2A2B6C"/>
                </a:solidFill>
                <a:latin typeface="Arial" panose="020B0604020202020204" pitchFamily="34" charset="0"/>
                <a:ea typeface="+mj-ea"/>
                <a:cs typeface="Arial" panose="020B0604020202020204" pitchFamily="34" charset="0"/>
              </a:rPr>
              <a:t>North Gate </a:t>
            </a:r>
            <a:r>
              <a:rPr lang="en-US" sz="3600" b="1" dirty="0" smtClean="0">
                <a:solidFill>
                  <a:srgbClr val="2A2B6C"/>
                </a:solidFill>
                <a:latin typeface="Arial" panose="020B0604020202020204" pitchFamily="34" charset="0"/>
                <a:ea typeface="+mj-ea"/>
                <a:cs typeface="Arial" panose="020B0604020202020204" pitchFamily="34" charset="0"/>
              </a:rPr>
              <a:t>Grill </a:t>
            </a:r>
            <a:r>
              <a:rPr lang="en-US" sz="3600" dirty="0" smtClean="0">
                <a:solidFill>
                  <a:srgbClr val="2A2B6C"/>
                </a:solidFill>
                <a:latin typeface="Arial" panose="020B0604020202020204" pitchFamily="34" charset="0"/>
                <a:ea typeface="+mj-ea"/>
                <a:cs typeface="Arial" panose="020B0604020202020204" pitchFamily="34" charset="0"/>
              </a:rPr>
              <a:t>Lobby Level</a:t>
            </a:r>
            <a:endParaRPr lang="en-US" sz="3600" dirty="0">
              <a:solidFill>
                <a:srgbClr val="2A2B6C"/>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32482486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p:cNvSpPr txBox="1">
            <a:spLocks/>
          </p:cNvSpPr>
          <p:nvPr/>
        </p:nvSpPr>
        <p:spPr>
          <a:xfrm>
            <a:off x="2114382" y="6228209"/>
            <a:ext cx="7963237" cy="7605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1" dirty="0" smtClean="0">
                <a:solidFill>
                  <a:srgbClr val="2A2B6C"/>
                </a:solidFill>
                <a:latin typeface="Arial" panose="020B0604020202020204" pitchFamily="34" charset="0"/>
                <a:cs typeface="Arial" panose="020B0604020202020204" pitchFamily="34" charset="0"/>
              </a:rPr>
              <a:t>Thank you!</a:t>
            </a:r>
            <a:endParaRPr lang="en-US" sz="4000" b="1" i="1" dirty="0">
              <a:solidFill>
                <a:srgbClr val="002060"/>
              </a:solidFill>
              <a:latin typeface="Arial" panose="020B0604020202020204" pitchFamily="34" charset="0"/>
              <a:cs typeface="Arial" panose="020B0604020202020204" pitchFamily="34" charset="0"/>
            </a:endParaRPr>
          </a:p>
        </p:txBody>
      </p:sp>
      <p:grpSp>
        <p:nvGrpSpPr>
          <p:cNvPr id="3" name="Group 2"/>
          <p:cNvGrpSpPr/>
          <p:nvPr/>
        </p:nvGrpSpPr>
        <p:grpSpPr>
          <a:xfrm>
            <a:off x="651570" y="210066"/>
            <a:ext cx="10888861" cy="5820031"/>
            <a:chOff x="1401372" y="0"/>
            <a:chExt cx="10174118" cy="5381693"/>
          </a:xfrm>
          <a:solidFill>
            <a:srgbClr val="FFFF00">
              <a:alpha val="53725"/>
            </a:srgbClr>
          </a:solidFill>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74665" y="0"/>
              <a:ext cx="8852821" cy="5381693"/>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1372" y="2428765"/>
              <a:ext cx="1748482" cy="1126097"/>
            </a:xfrm>
            <a:prstGeom prst="rect">
              <a:avLst/>
            </a:prstGeom>
            <a:noFill/>
            <a:ln>
              <a:no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480" y="2092580"/>
              <a:ext cx="1896010" cy="1462282"/>
            </a:xfrm>
            <a:prstGeom prst="rect">
              <a:avLst/>
            </a:prstGeom>
            <a:noFill/>
            <a:ln>
              <a:noFill/>
            </a:ln>
          </p:spPr>
        </p:pic>
      </p:grpSp>
    </p:spTree>
    <p:extLst>
      <p:ext uri="{BB962C8B-B14F-4D97-AF65-F5344CB8AC3E}">
        <p14:creationId xmlns:p14="http://schemas.microsoft.com/office/powerpoint/2010/main" val="3721448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0719"/>
            <a:ext cx="10515600" cy="1325563"/>
          </a:xfrm>
        </p:spPr>
        <p:txBody>
          <a:bodyPr>
            <a:normAutofit/>
          </a:bodyPr>
          <a:lstStyle/>
          <a:p>
            <a:pPr algn="ctr"/>
            <a:r>
              <a:rPr lang="en-US" sz="4000" b="1" dirty="0" smtClean="0">
                <a:solidFill>
                  <a:srgbClr val="2A2B6C"/>
                </a:solidFill>
                <a:latin typeface="Arial" panose="020B0604020202020204" pitchFamily="34" charset="0"/>
                <a:cs typeface="Arial" panose="020B0604020202020204" pitchFamily="34" charset="0"/>
              </a:rPr>
              <a:t>Summit Format</a:t>
            </a:r>
            <a:endParaRPr lang="en-US" sz="4000" b="1"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96778" y="1142869"/>
            <a:ext cx="10198443" cy="4093428"/>
          </a:xfrm>
          <a:prstGeom prst="rect">
            <a:avLst/>
          </a:prstGeom>
          <a:noFill/>
        </p:spPr>
        <p:txBody>
          <a:bodyPr wrap="square" rtlCol="0">
            <a:spAutoFit/>
          </a:bodyPr>
          <a:lstStyle/>
          <a:p>
            <a:pPr marL="285750" indent="-285750">
              <a:buFont typeface="Wingdings" panose="05000000000000000000" pitchFamily="2" charset="2"/>
              <a:buChar char="Ø"/>
            </a:pPr>
            <a:r>
              <a:rPr lang="en-US" sz="2800" dirty="0" smtClean="0">
                <a:solidFill>
                  <a:srgbClr val="2A2B6C"/>
                </a:solidFill>
                <a:latin typeface="Arial" panose="020B0604020202020204" pitchFamily="34" charset="0"/>
                <a:cs typeface="Arial" panose="020B0604020202020204" pitchFamily="34" charset="0"/>
              </a:rPr>
              <a:t>Share Information</a:t>
            </a:r>
          </a:p>
          <a:p>
            <a:endParaRPr lang="en-US" sz="1600" dirty="0" smtClean="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800" dirty="0" smtClean="0">
                <a:solidFill>
                  <a:srgbClr val="2A2B6C"/>
                </a:solidFill>
                <a:latin typeface="Arial" panose="020B0604020202020204" pitchFamily="34" charset="0"/>
                <a:cs typeface="Arial" panose="020B0604020202020204" pitchFamily="34" charset="0"/>
              </a:rPr>
              <a:t>Experts Panels:</a:t>
            </a:r>
          </a:p>
          <a:p>
            <a:pPr marL="285750" indent="-285750">
              <a:buFont typeface="Wingdings" panose="05000000000000000000" pitchFamily="2" charset="2"/>
              <a:buChar char="Ø"/>
            </a:pPr>
            <a:endParaRPr lang="en-US" sz="1600" dirty="0">
              <a:solidFill>
                <a:srgbClr val="2A2B6C"/>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r>
              <a:rPr lang="en-US" sz="2800" i="1" dirty="0" smtClean="0">
                <a:solidFill>
                  <a:srgbClr val="2A2B6C"/>
                </a:solidFill>
                <a:latin typeface="Arial" panose="020B0604020202020204" pitchFamily="34" charset="0"/>
                <a:cs typeface="Arial" panose="020B0604020202020204" pitchFamily="34" charset="0"/>
              </a:rPr>
              <a:t>Older Adults, Social isolation, Loneliness and the Role of Companion Animals</a:t>
            </a:r>
          </a:p>
          <a:p>
            <a:pPr marL="742950" lvl="1" indent="-285750">
              <a:buFont typeface="Wingdings" panose="05000000000000000000" pitchFamily="2" charset="2"/>
              <a:buChar char="Ø"/>
            </a:pPr>
            <a:endParaRPr lang="en-US" sz="1600" i="1" dirty="0">
              <a:solidFill>
                <a:srgbClr val="2A2B6C"/>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r>
              <a:rPr lang="en-US" sz="2800" i="1" dirty="0" smtClean="0">
                <a:solidFill>
                  <a:srgbClr val="2A2B6C"/>
                </a:solidFill>
                <a:latin typeface="Arial" panose="020B0604020202020204" pitchFamily="34" charset="0"/>
                <a:cs typeface="Arial" panose="020B0604020202020204" pitchFamily="34" charset="0"/>
              </a:rPr>
              <a:t>People with Mental Health Challenges, Social isolation, Loneliness and the Role of Companion Animals</a:t>
            </a:r>
          </a:p>
          <a:p>
            <a:pPr lvl="1"/>
            <a:endParaRPr lang="en-US" sz="1600" dirty="0" smtClean="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800" dirty="0" smtClean="0">
                <a:solidFill>
                  <a:srgbClr val="2A2B6C"/>
                </a:solidFill>
                <a:latin typeface="Arial" panose="020B0604020202020204" pitchFamily="34" charset="0"/>
                <a:cs typeface="Arial" panose="020B0604020202020204" pitchFamily="34" charset="0"/>
              </a:rPr>
              <a:t>Stakeholder Questions/Discussion</a:t>
            </a:r>
            <a:endParaRPr lang="en-US" sz="2800" dirty="0">
              <a:solidFill>
                <a:srgbClr val="2A2B6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50185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2A2B6C"/>
                </a:solidFill>
                <a:latin typeface="Arial" panose="020B0604020202020204" pitchFamily="34" charset="0"/>
                <a:cs typeface="Arial" panose="020B0604020202020204" pitchFamily="34" charset="0"/>
              </a:rPr>
              <a:t>Thank you to our Sponsors</a:t>
            </a:r>
            <a:endParaRPr lang="en-US" sz="4000" b="1"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96779" y="1489785"/>
            <a:ext cx="10198443" cy="1292662"/>
          </a:xfrm>
          <a:prstGeom prst="rect">
            <a:avLst/>
          </a:prstGeom>
          <a:noFill/>
        </p:spPr>
        <p:txBody>
          <a:bodyPr wrap="square" rtlCol="0">
            <a:spAutoFit/>
          </a:bodyPr>
          <a:lstStyle/>
          <a:p>
            <a:pPr marL="285750" indent="-285750">
              <a:buFont typeface="Wingdings" panose="05000000000000000000" pitchFamily="2" charset="2"/>
              <a:buChar char="Ø"/>
            </a:pPr>
            <a:endParaRPr lang="en-US" sz="2000" dirty="0" smtClean="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2000" dirty="0">
              <a:solidFill>
                <a:srgbClr val="2A2B6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2000" dirty="0">
              <a:solidFill>
                <a:srgbClr val="2A2B6C"/>
              </a:solidFill>
              <a:latin typeface="Arial" panose="020B0604020202020204" pitchFamily="34" charset="0"/>
              <a:cs typeface="Arial" panose="020B0604020202020204" pitchFamily="34" charset="0"/>
            </a:endParaRPr>
          </a:p>
        </p:txBody>
      </p:sp>
      <p:pic>
        <p:nvPicPr>
          <p:cNvPr id="1026" name="Picture 2" descr="Image result for american pet products associ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7432" y="1857436"/>
            <a:ext cx="3541284" cy="12961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6359" y="1857436"/>
            <a:ext cx="3801429" cy="1382338"/>
          </a:xfrm>
          <a:prstGeom prst="rect">
            <a:avLst/>
          </a:prstGeom>
        </p:spPr>
      </p:pic>
      <p:pic>
        <p:nvPicPr>
          <p:cNvPr id="1028" name="Picture 4" descr="Image result for petco foundation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2287" y="3657399"/>
            <a:ext cx="5048145" cy="1552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9950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p:cNvSpPr txBox="1">
            <a:spLocks/>
          </p:cNvSpPr>
          <p:nvPr/>
        </p:nvSpPr>
        <p:spPr>
          <a:xfrm>
            <a:off x="2114382" y="6228209"/>
            <a:ext cx="7963237" cy="7605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2A2B6C"/>
                </a:solidFill>
                <a:effectLst/>
                <a:uLnTx/>
                <a:uFillTx/>
                <a:latin typeface="Arial" panose="020B0604020202020204" pitchFamily="34" charset="0"/>
                <a:ea typeface="+mj-ea"/>
                <a:cs typeface="Arial" panose="020B0604020202020204" pitchFamily="34" charset="0"/>
              </a:rPr>
              <a:t>May 7, 2019 </a:t>
            </a:r>
            <a:r>
              <a:rPr kumimoji="0" lang="en-US" sz="2800" b="1" i="0" u="none" strike="noStrike" kern="1200" cap="none" spc="0" normalizeH="0" baseline="0" noProof="0" dirty="0" smtClean="0">
                <a:ln>
                  <a:noFill/>
                </a:ln>
                <a:solidFill>
                  <a:srgbClr val="0000A0"/>
                </a:solidFill>
                <a:effectLst/>
                <a:uLnTx/>
                <a:uFillTx/>
                <a:latin typeface="Arial" panose="020B0604020202020204" pitchFamily="34" charset="0"/>
                <a:ea typeface="+mj-ea"/>
                <a:cs typeface="Arial" panose="020B0604020202020204" pitchFamily="34" charset="0"/>
              </a:rPr>
              <a:t>|</a:t>
            </a:r>
            <a:r>
              <a:rPr kumimoji="0" lang="en-US" sz="2800" b="1" i="0" u="none" strike="noStrike" kern="1200" cap="none" spc="0" normalizeH="0" baseline="0" noProof="0" dirty="0" smtClean="0">
                <a:ln>
                  <a:noFill/>
                </a:ln>
                <a:solidFill>
                  <a:srgbClr val="2A2B6C"/>
                </a:solidFill>
                <a:effectLst/>
                <a:uLnTx/>
                <a:uFillTx/>
                <a:latin typeface="Arial" panose="020B0604020202020204" pitchFamily="34" charset="0"/>
                <a:ea typeface="+mj-ea"/>
                <a:cs typeface="Arial" panose="020B0604020202020204" pitchFamily="34" charset="0"/>
              </a:rPr>
              <a:t> Washington, DC</a:t>
            </a:r>
            <a:r>
              <a:rPr kumimoji="0" lang="en-US" sz="2800" b="1" i="0" u="none" strike="noStrike" kern="1200" cap="none" spc="0" normalizeH="0" baseline="0" noProof="0" dirty="0" smtClean="0">
                <a:ln>
                  <a:noFill/>
                </a:ln>
                <a:solidFill>
                  <a:srgbClr val="002060"/>
                </a:solidFill>
                <a:effectLst/>
                <a:uLnTx/>
                <a:uFillTx/>
                <a:latin typeface="Arial" panose="020B0604020202020204" pitchFamily="34" charset="0"/>
                <a:ea typeface="+mj-ea"/>
                <a:cs typeface="Arial" panose="020B0604020202020204" pitchFamily="34" charset="0"/>
              </a:rPr>
              <a:t/>
            </a:r>
            <a:br>
              <a:rPr kumimoji="0" lang="en-US" sz="2800" b="1" i="0" u="none" strike="noStrike" kern="1200" cap="none" spc="0" normalizeH="0" baseline="0" noProof="0" dirty="0" smtClean="0">
                <a:ln>
                  <a:noFill/>
                </a:ln>
                <a:solidFill>
                  <a:srgbClr val="002060"/>
                </a:solidFill>
                <a:effectLst/>
                <a:uLnTx/>
                <a:uFillTx/>
                <a:latin typeface="Arial" panose="020B0604020202020204" pitchFamily="34" charset="0"/>
                <a:ea typeface="+mj-ea"/>
                <a:cs typeface="Arial" panose="020B0604020202020204" pitchFamily="34" charset="0"/>
              </a:rPr>
            </a:b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grpSp>
        <p:nvGrpSpPr>
          <p:cNvPr id="3" name="Group 2"/>
          <p:cNvGrpSpPr/>
          <p:nvPr/>
        </p:nvGrpSpPr>
        <p:grpSpPr>
          <a:xfrm>
            <a:off x="651570" y="210066"/>
            <a:ext cx="10888861" cy="5820031"/>
            <a:chOff x="1401372" y="0"/>
            <a:chExt cx="10174118" cy="5381693"/>
          </a:xfrm>
          <a:solidFill>
            <a:srgbClr val="FFFF00">
              <a:alpha val="53725"/>
            </a:srgbClr>
          </a:solidFill>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74665" y="0"/>
              <a:ext cx="8852821" cy="5381693"/>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1372" y="2428765"/>
              <a:ext cx="1748482" cy="1126097"/>
            </a:xfrm>
            <a:prstGeom prst="rect">
              <a:avLst/>
            </a:prstGeom>
            <a:noFill/>
            <a:ln>
              <a:no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480" y="2092580"/>
              <a:ext cx="1896010" cy="1462282"/>
            </a:xfrm>
            <a:prstGeom prst="rect">
              <a:avLst/>
            </a:prstGeom>
            <a:noFill/>
            <a:ln>
              <a:noFill/>
            </a:ln>
          </p:spPr>
        </p:pic>
      </p:grpSp>
    </p:spTree>
    <p:extLst>
      <p:ext uri="{BB962C8B-B14F-4D97-AF65-F5344CB8AC3E}">
        <p14:creationId xmlns:p14="http://schemas.microsoft.com/office/powerpoint/2010/main" val="25562818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p:cNvSpPr txBox="1">
            <a:spLocks/>
          </p:cNvSpPr>
          <p:nvPr/>
        </p:nvSpPr>
        <p:spPr>
          <a:xfrm>
            <a:off x="2114382" y="6228209"/>
            <a:ext cx="7963237" cy="7605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1" dirty="0" smtClean="0">
                <a:solidFill>
                  <a:srgbClr val="2A2B6C"/>
                </a:solidFill>
                <a:latin typeface="Arial" panose="020B0604020202020204" pitchFamily="34" charset="0"/>
                <a:cs typeface="Arial" panose="020B0604020202020204" pitchFamily="34" charset="0"/>
              </a:rPr>
              <a:t>Welcome</a:t>
            </a:r>
            <a:endParaRPr lang="en-US" sz="4000" b="1" i="1" dirty="0">
              <a:solidFill>
                <a:srgbClr val="002060"/>
              </a:solidFill>
              <a:latin typeface="Arial" panose="020B0604020202020204" pitchFamily="34" charset="0"/>
              <a:cs typeface="Arial" panose="020B0604020202020204" pitchFamily="34" charset="0"/>
            </a:endParaRPr>
          </a:p>
        </p:txBody>
      </p:sp>
      <p:grpSp>
        <p:nvGrpSpPr>
          <p:cNvPr id="3" name="Group 2"/>
          <p:cNvGrpSpPr/>
          <p:nvPr/>
        </p:nvGrpSpPr>
        <p:grpSpPr>
          <a:xfrm>
            <a:off x="651570" y="210066"/>
            <a:ext cx="10888861" cy="5820031"/>
            <a:chOff x="1401372" y="0"/>
            <a:chExt cx="10174118" cy="5381693"/>
          </a:xfrm>
          <a:solidFill>
            <a:srgbClr val="FFFF00">
              <a:alpha val="53725"/>
            </a:srgbClr>
          </a:solidFill>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74665" y="0"/>
              <a:ext cx="8852821" cy="5381693"/>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1372" y="2428765"/>
              <a:ext cx="1748482" cy="1126097"/>
            </a:xfrm>
            <a:prstGeom prst="rect">
              <a:avLst/>
            </a:prstGeom>
            <a:noFill/>
            <a:ln>
              <a:no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480" y="2092580"/>
              <a:ext cx="1896010" cy="1462282"/>
            </a:xfrm>
            <a:prstGeom prst="rect">
              <a:avLst/>
            </a:prstGeom>
            <a:noFill/>
            <a:ln>
              <a:noFill/>
            </a:ln>
          </p:spPr>
        </p:pic>
      </p:grpSp>
    </p:spTree>
    <p:extLst>
      <p:ext uri="{BB962C8B-B14F-4D97-AF65-F5344CB8AC3E}">
        <p14:creationId xmlns:p14="http://schemas.microsoft.com/office/powerpoint/2010/main" val="38133604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448" y="4013323"/>
            <a:ext cx="10515600" cy="1325563"/>
          </a:xfrm>
        </p:spPr>
        <p:txBody>
          <a:bodyPr>
            <a:normAutofit/>
          </a:bodyPr>
          <a:lstStyle/>
          <a:p>
            <a:pPr algn="ctr"/>
            <a:r>
              <a:rPr lang="en-US" b="1" dirty="0" smtClean="0">
                <a:solidFill>
                  <a:srgbClr val="2A2B6C"/>
                </a:solidFill>
                <a:latin typeface="Arial" panose="020B0604020202020204" pitchFamily="34" charset="0"/>
                <a:cs typeface="Arial" panose="020B0604020202020204" pitchFamily="34" charset="0"/>
              </a:rPr>
              <a:t>Dr. Vivek H. Murthy, MD, MBA</a:t>
            </a:r>
            <a:br>
              <a:rPr lang="en-US" b="1" dirty="0" smtClean="0">
                <a:solidFill>
                  <a:srgbClr val="2A2B6C"/>
                </a:solidFill>
                <a:latin typeface="Arial" panose="020B0604020202020204" pitchFamily="34" charset="0"/>
                <a:cs typeface="Arial" panose="020B0604020202020204" pitchFamily="34" charset="0"/>
              </a:rPr>
            </a:br>
            <a:r>
              <a:rPr lang="en-US" sz="4000" dirty="0" smtClean="0">
                <a:solidFill>
                  <a:srgbClr val="2A2B6C"/>
                </a:solidFill>
                <a:latin typeface="Arial" panose="020B0604020202020204" pitchFamily="34" charset="0"/>
                <a:cs typeface="Arial" panose="020B0604020202020204" pitchFamily="34" charset="0"/>
              </a:rPr>
              <a:t>19</a:t>
            </a:r>
            <a:r>
              <a:rPr lang="en-US" sz="4000" baseline="30000" dirty="0" smtClean="0">
                <a:solidFill>
                  <a:srgbClr val="2A2B6C"/>
                </a:solidFill>
                <a:latin typeface="Arial" panose="020B0604020202020204" pitchFamily="34" charset="0"/>
                <a:cs typeface="Arial" panose="020B0604020202020204" pitchFamily="34" charset="0"/>
              </a:rPr>
              <a:t>th</a:t>
            </a:r>
            <a:r>
              <a:rPr lang="en-US" sz="4000" dirty="0" smtClean="0">
                <a:solidFill>
                  <a:srgbClr val="2A2B6C"/>
                </a:solidFill>
                <a:latin typeface="Arial" panose="020B0604020202020204" pitchFamily="34" charset="0"/>
                <a:cs typeface="Arial" panose="020B0604020202020204" pitchFamily="34" charset="0"/>
              </a:rPr>
              <a:t> Surgeon General of the United States </a:t>
            </a:r>
            <a:endParaRPr lang="en-US" sz="4000"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9060" y="442219"/>
            <a:ext cx="2778376" cy="3571103"/>
          </a:xfrm>
          <a:prstGeom prst="rect">
            <a:avLst/>
          </a:prstGeom>
        </p:spPr>
      </p:pic>
    </p:spTree>
    <p:extLst>
      <p:ext uri="{BB962C8B-B14F-4D97-AF65-F5344CB8AC3E}">
        <p14:creationId xmlns:p14="http://schemas.microsoft.com/office/powerpoint/2010/main" val="22162227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58681"/>
            <a:ext cx="10515600" cy="1325563"/>
          </a:xfrm>
        </p:spPr>
        <p:txBody>
          <a:bodyPr>
            <a:normAutofit/>
          </a:bodyPr>
          <a:lstStyle/>
          <a:p>
            <a:pPr algn="ctr"/>
            <a:r>
              <a:rPr lang="en-US" sz="4000" b="1" dirty="0" smtClean="0">
                <a:solidFill>
                  <a:srgbClr val="2A2B6C"/>
                </a:solidFill>
                <a:latin typeface="Arial" panose="020B0604020202020204" pitchFamily="34" charset="0"/>
                <a:cs typeface="Arial" panose="020B0604020202020204" pitchFamily="34" charset="0"/>
              </a:rPr>
              <a:t>Social Isolation, Loneliness </a:t>
            </a:r>
            <a:br>
              <a:rPr lang="en-US" sz="4000" b="1" dirty="0" smtClean="0">
                <a:solidFill>
                  <a:srgbClr val="2A2B6C"/>
                </a:solidFill>
                <a:latin typeface="Arial" panose="020B0604020202020204" pitchFamily="34" charset="0"/>
                <a:cs typeface="Arial" panose="020B0604020202020204" pitchFamily="34" charset="0"/>
              </a:rPr>
            </a:br>
            <a:r>
              <a:rPr lang="en-US" sz="4000" b="1" dirty="0" smtClean="0">
                <a:solidFill>
                  <a:srgbClr val="2A2B6C"/>
                </a:solidFill>
                <a:latin typeface="Arial" panose="020B0604020202020204" pitchFamily="34" charset="0"/>
                <a:cs typeface="Arial" panose="020B0604020202020204" pitchFamily="34" charset="0"/>
              </a:rPr>
              <a:t>and Public Health </a:t>
            </a:r>
            <a:endParaRPr lang="en-US" sz="4000" b="1"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19998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846827" y="212810"/>
            <a:ext cx="4498347" cy="830997"/>
          </a:xfrm>
          <a:prstGeom prst="rect">
            <a:avLst/>
          </a:prstGeom>
        </p:spPr>
        <p:txBody>
          <a:bodyPr wrap="none">
            <a:spAutoFit/>
          </a:bodyPr>
          <a:lstStyle/>
          <a:p>
            <a:pPr algn="ctr"/>
            <a:r>
              <a:rPr lang="en-US" sz="4800" b="1" dirty="0">
                <a:solidFill>
                  <a:srgbClr val="2A2B6C"/>
                </a:solidFill>
                <a:latin typeface="Arial" panose="020B0604020202020204" pitchFamily="34" charset="0"/>
                <a:cs typeface="Arial" panose="020B0604020202020204" pitchFamily="34" charset="0"/>
              </a:rPr>
              <a:t>Morning Break</a:t>
            </a:r>
            <a:endParaRPr lang="en-US" sz="4800" b="1" dirty="0">
              <a:solidFill>
                <a:srgbClr val="002060"/>
              </a:solidFill>
              <a:latin typeface="Arial" panose="020B0604020202020204" pitchFamily="34" charset="0"/>
              <a:cs typeface="Arial" panose="020B0604020202020204" pitchFamily="34" charset="0"/>
            </a:endParaRPr>
          </a:p>
        </p:txBody>
      </p:sp>
      <p:grpSp>
        <p:nvGrpSpPr>
          <p:cNvPr id="3" name="Group 2"/>
          <p:cNvGrpSpPr/>
          <p:nvPr/>
        </p:nvGrpSpPr>
        <p:grpSpPr>
          <a:xfrm>
            <a:off x="626859" y="1940012"/>
            <a:ext cx="10888860" cy="5820031"/>
            <a:chOff x="4641854" y="-3252631"/>
            <a:chExt cx="10174117" cy="5381693"/>
          </a:xfrm>
          <a:solidFill>
            <a:srgbClr val="FFFF00">
              <a:alpha val="53725"/>
            </a:srgbClr>
          </a:solidFill>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15146" y="-3252631"/>
              <a:ext cx="8852821" cy="5381693"/>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1854" y="-823865"/>
              <a:ext cx="1748482" cy="1126097"/>
            </a:xfrm>
            <a:prstGeom prst="rect">
              <a:avLst/>
            </a:prstGeom>
            <a:noFill/>
            <a:ln>
              <a:no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19961" y="-1160051"/>
              <a:ext cx="1896010" cy="1462282"/>
            </a:xfrm>
            <a:prstGeom prst="rect">
              <a:avLst/>
            </a:prstGeom>
            <a:noFill/>
            <a:ln>
              <a:noFill/>
            </a:ln>
          </p:spPr>
        </p:pic>
      </p:grpSp>
    </p:spTree>
    <p:extLst>
      <p:ext uri="{BB962C8B-B14F-4D97-AF65-F5344CB8AC3E}">
        <p14:creationId xmlns:p14="http://schemas.microsoft.com/office/powerpoint/2010/main" val="1815108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p:cNvSpPr txBox="1">
            <a:spLocks/>
          </p:cNvSpPr>
          <p:nvPr/>
        </p:nvSpPr>
        <p:spPr>
          <a:xfrm>
            <a:off x="2114382" y="6228209"/>
            <a:ext cx="7963237" cy="7605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solidFill>
                  <a:srgbClr val="2A2B6C"/>
                </a:solidFill>
                <a:latin typeface="Arial" panose="020B0604020202020204" pitchFamily="34" charset="0"/>
                <a:cs typeface="Arial" panose="020B0604020202020204" pitchFamily="34" charset="0"/>
              </a:rPr>
              <a:t>May 7, 2019 </a:t>
            </a:r>
            <a:r>
              <a:rPr lang="en-US" sz="2800" b="1" dirty="0" smtClean="0">
                <a:solidFill>
                  <a:srgbClr val="0000A0"/>
                </a:solidFill>
                <a:latin typeface="Arial" panose="020B0604020202020204" pitchFamily="34" charset="0"/>
                <a:cs typeface="Arial" panose="020B0604020202020204" pitchFamily="34" charset="0"/>
              </a:rPr>
              <a:t>|</a:t>
            </a:r>
            <a:r>
              <a:rPr lang="en-US" sz="2800" b="1" dirty="0" smtClean="0">
                <a:solidFill>
                  <a:srgbClr val="2A2B6C"/>
                </a:solidFill>
                <a:latin typeface="Arial" panose="020B0604020202020204" pitchFamily="34" charset="0"/>
                <a:cs typeface="Arial" panose="020B0604020202020204" pitchFamily="34" charset="0"/>
              </a:rPr>
              <a:t> Washington, DC</a:t>
            </a:r>
            <a:r>
              <a:rPr lang="en-US" sz="2800" b="1" dirty="0" smtClean="0">
                <a:solidFill>
                  <a:srgbClr val="002060"/>
                </a:solidFill>
                <a:latin typeface="Arial" panose="020B0604020202020204" pitchFamily="34" charset="0"/>
                <a:cs typeface="Arial" panose="020B0604020202020204" pitchFamily="34" charset="0"/>
              </a:rPr>
              <a:t/>
            </a:r>
            <a:br>
              <a:rPr lang="en-US" sz="2800" b="1" dirty="0" smtClean="0">
                <a:solidFill>
                  <a:srgbClr val="002060"/>
                </a:solidFill>
                <a:latin typeface="Arial" panose="020B0604020202020204" pitchFamily="34" charset="0"/>
                <a:cs typeface="Arial" panose="020B0604020202020204" pitchFamily="34" charset="0"/>
              </a:rPr>
            </a:br>
            <a:endParaRPr lang="en-US" sz="2800" b="1" dirty="0">
              <a:solidFill>
                <a:srgbClr val="002060"/>
              </a:solidFill>
              <a:latin typeface="Arial" panose="020B0604020202020204" pitchFamily="34" charset="0"/>
              <a:cs typeface="Arial" panose="020B0604020202020204" pitchFamily="34" charset="0"/>
            </a:endParaRPr>
          </a:p>
        </p:txBody>
      </p:sp>
      <p:grpSp>
        <p:nvGrpSpPr>
          <p:cNvPr id="3" name="Group 2"/>
          <p:cNvGrpSpPr/>
          <p:nvPr/>
        </p:nvGrpSpPr>
        <p:grpSpPr>
          <a:xfrm>
            <a:off x="651570" y="210066"/>
            <a:ext cx="10888861" cy="5820031"/>
            <a:chOff x="1401372" y="0"/>
            <a:chExt cx="10174118" cy="5381693"/>
          </a:xfrm>
          <a:solidFill>
            <a:srgbClr val="FFFF00">
              <a:alpha val="53725"/>
            </a:srgbClr>
          </a:solidFill>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74665" y="0"/>
              <a:ext cx="8852821" cy="5381693"/>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1372" y="2428765"/>
              <a:ext cx="1748482" cy="1126097"/>
            </a:xfrm>
            <a:prstGeom prst="rect">
              <a:avLst/>
            </a:prstGeom>
            <a:noFill/>
            <a:ln>
              <a:no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480" y="2092580"/>
              <a:ext cx="1896010" cy="1462282"/>
            </a:xfrm>
            <a:prstGeom prst="rect">
              <a:avLst/>
            </a:prstGeom>
            <a:noFill/>
            <a:ln>
              <a:noFill/>
            </a:ln>
          </p:spPr>
        </p:pic>
      </p:grpSp>
    </p:spTree>
    <p:extLst>
      <p:ext uri="{BB962C8B-B14F-4D97-AF65-F5344CB8AC3E}">
        <p14:creationId xmlns:p14="http://schemas.microsoft.com/office/powerpoint/2010/main" val="20558426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505933" y="634013"/>
            <a:ext cx="11162270" cy="28007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rPr>
              <a:t>Section </a:t>
            </a:r>
            <a:r>
              <a:rPr lang="en-US" sz="4400" b="1" dirty="0">
                <a:solidFill>
                  <a:srgbClr val="2A2B6C"/>
                </a:solidFill>
                <a:latin typeface="Arial" panose="020B0604020202020204" pitchFamily="34" charset="0"/>
                <a:cs typeface="Arial" panose="020B0604020202020204" pitchFamily="34" charset="0"/>
              </a:rPr>
              <a:t>1</a:t>
            </a:r>
            <a:r>
              <a:rPr kumimoji="0" lang="en-US" sz="4400" b="1" i="0" u="none" strike="noStrike" kern="1200" cap="none" spc="0" normalizeH="0" baseline="0" noProof="0" dirty="0" smtClean="0">
                <a:ln>
                  <a:noFill/>
                </a:ln>
                <a:solidFill>
                  <a:srgbClr val="2A2B6C"/>
                </a:solidFill>
                <a:effectLst/>
                <a:uLnTx/>
                <a:uFillTx/>
                <a:latin typeface="Arial" panose="020B0604020202020204" pitchFamily="34" charset="0"/>
                <a:ea typeface="+mn-ea"/>
                <a:cs typeface="Arial" panose="020B0604020202020204" pitchFamily="34" charset="0"/>
              </a:rPr>
              <a:t>:</a:t>
            </a:r>
            <a:r>
              <a:rPr kumimoji="0" lang="en-US" sz="4400" b="1"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rPr>
              <a:t/>
            </a:r>
            <a:br>
              <a:rPr kumimoji="0" lang="en-US" sz="4400" b="1"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rPr>
            </a:br>
            <a:r>
              <a:rPr kumimoji="0" lang="en-US" sz="4400" b="1"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rPr>
              <a:t/>
            </a:r>
            <a:br>
              <a:rPr kumimoji="0" lang="en-US" sz="4400" b="1"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rPr>
            </a:br>
            <a:r>
              <a:rPr kumimoji="0" lang="en-US" sz="4400" b="1" i="0" u="none" strike="noStrike" kern="1200" cap="none" spc="0" normalizeH="0" baseline="0" noProof="0" dirty="0" smtClean="0">
                <a:ln>
                  <a:noFill/>
                </a:ln>
                <a:solidFill>
                  <a:srgbClr val="2A2B6C"/>
                </a:solidFill>
                <a:effectLst/>
                <a:uLnTx/>
                <a:uFillTx/>
                <a:latin typeface="Arial" panose="020B0604020202020204" pitchFamily="34" charset="0"/>
                <a:ea typeface="+mn-ea"/>
                <a:cs typeface="Arial" panose="020B0604020202020204" pitchFamily="34" charset="0"/>
              </a:rPr>
              <a:t>Overview of Social </a:t>
            </a:r>
            <a:r>
              <a:rPr kumimoji="0" lang="en-US" sz="4400" b="1"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rPr>
              <a:t>Isolation, Loneliness &amp; </a:t>
            </a:r>
            <a:r>
              <a:rPr lang="en-US" sz="4400" b="1" dirty="0" smtClean="0">
                <a:solidFill>
                  <a:srgbClr val="2A2B6C"/>
                </a:solidFill>
                <a:latin typeface="Arial" panose="020B0604020202020204" pitchFamily="34" charset="0"/>
                <a:cs typeface="Arial" panose="020B0604020202020204" pitchFamily="34" charset="0"/>
              </a:rPr>
              <a:t>Human-Animal Interaction (HAI)</a:t>
            </a:r>
            <a:endParaRPr kumimoji="0" lang="en-US" sz="1800" b="0" i="0" u="none" strike="noStrike" kern="0" cap="none" spc="0" normalizeH="0" baseline="0" noProof="0" dirty="0" smtClean="0">
              <a:ln>
                <a:noFill/>
              </a:ln>
              <a:solidFill>
                <a:sysClr val="windowText" lastClr="000000"/>
              </a:solidFill>
              <a:effectLst/>
              <a:uLnTx/>
              <a:uFillTx/>
              <a:latin typeface="Calibri" panose="020F0502020204030204"/>
              <a:ea typeface="+mn-ea"/>
              <a:cs typeface="+mn-cs"/>
            </a:endParaRPr>
          </a:p>
        </p:txBody>
      </p:sp>
      <p:grpSp>
        <p:nvGrpSpPr>
          <p:cNvPr id="4" name="Group 3"/>
          <p:cNvGrpSpPr/>
          <p:nvPr/>
        </p:nvGrpSpPr>
        <p:grpSpPr>
          <a:xfrm>
            <a:off x="4195553" y="4256770"/>
            <a:ext cx="3825610" cy="1514699"/>
            <a:chOff x="1036732" y="0"/>
            <a:chExt cx="10442819" cy="3936886"/>
          </a:xfrm>
        </p:grpSpPr>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Tree>
    <p:extLst>
      <p:ext uri="{BB962C8B-B14F-4D97-AF65-F5344CB8AC3E}">
        <p14:creationId xmlns:p14="http://schemas.microsoft.com/office/powerpoint/2010/main" val="8699782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448" y="4013323"/>
            <a:ext cx="10515600" cy="1325563"/>
          </a:xfrm>
        </p:spPr>
        <p:txBody>
          <a:bodyPr>
            <a:normAutofit fontScale="90000"/>
          </a:bodyPr>
          <a:lstStyle/>
          <a:p>
            <a:pPr algn="ctr"/>
            <a:r>
              <a:rPr lang="en-US" sz="4900" b="1" dirty="0" smtClean="0">
                <a:solidFill>
                  <a:srgbClr val="2A2B6C"/>
                </a:solidFill>
                <a:latin typeface="Arial" panose="020B0604020202020204" pitchFamily="34" charset="0"/>
                <a:cs typeface="Arial" panose="020B0604020202020204" pitchFamily="34" charset="0"/>
              </a:rPr>
              <a:t>Layla Esposito, PhD</a:t>
            </a:r>
            <a:br>
              <a:rPr lang="en-US" sz="4900" b="1" dirty="0" smtClean="0">
                <a:solidFill>
                  <a:srgbClr val="2A2B6C"/>
                </a:solidFill>
                <a:latin typeface="Arial" panose="020B0604020202020204" pitchFamily="34" charset="0"/>
                <a:cs typeface="Arial" panose="020B0604020202020204" pitchFamily="34" charset="0"/>
              </a:rPr>
            </a:br>
            <a:r>
              <a:rPr lang="en-US" sz="3600" i="1" dirty="0" smtClean="0">
                <a:solidFill>
                  <a:srgbClr val="2A2B6C"/>
                </a:solidFill>
                <a:latin typeface="Arial" panose="020B0604020202020204" pitchFamily="34" charset="0"/>
                <a:cs typeface="Arial" panose="020B0604020202020204" pitchFamily="34" charset="0"/>
              </a:rPr>
              <a:t>Eunice Kennedy Shriver </a:t>
            </a:r>
            <a:r>
              <a:rPr lang="en-US" sz="3600" dirty="0" smtClean="0">
                <a:solidFill>
                  <a:srgbClr val="2A2B6C"/>
                </a:solidFill>
                <a:latin typeface="Arial" panose="020B0604020202020204" pitchFamily="34" charset="0"/>
                <a:cs typeface="Arial" panose="020B0604020202020204" pitchFamily="34" charset="0"/>
              </a:rPr>
              <a:t>National Institute of Child Health &amp; Development, National Institutes of Health</a:t>
            </a:r>
            <a:endParaRPr lang="en-US" sz="3600"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5605" y="1298260"/>
            <a:ext cx="3125285" cy="2343963"/>
          </a:xfrm>
          <a:prstGeom prst="rect">
            <a:avLst/>
          </a:prstGeom>
        </p:spPr>
      </p:pic>
    </p:spTree>
    <p:extLst>
      <p:ext uri="{BB962C8B-B14F-4D97-AF65-F5344CB8AC3E}">
        <p14:creationId xmlns:p14="http://schemas.microsoft.com/office/powerpoint/2010/main" val="15179077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HAI Research and the NICHD-Mars/Waltham</a:t>
            </a:r>
            <a:br>
              <a:rPr lang="en-US" dirty="0"/>
            </a:br>
            <a:r>
              <a:rPr lang="en-US" dirty="0"/>
              <a:t>Public-Private Partnership</a:t>
            </a:r>
          </a:p>
        </p:txBody>
      </p:sp>
      <p:sp>
        <p:nvSpPr>
          <p:cNvPr id="5" name="Subtitle 4"/>
          <p:cNvSpPr>
            <a:spLocks noGrp="1"/>
          </p:cNvSpPr>
          <p:nvPr>
            <p:ph type="subTitle" idx="1"/>
          </p:nvPr>
        </p:nvSpPr>
        <p:spPr>
          <a:xfrm>
            <a:off x="640597" y="3429000"/>
            <a:ext cx="10786820" cy="1332647"/>
          </a:xfrm>
        </p:spPr>
        <p:txBody>
          <a:bodyPr>
            <a:normAutofit/>
          </a:bodyPr>
          <a:lstStyle/>
          <a:p>
            <a:r>
              <a:rPr lang="en-US" dirty="0"/>
              <a:t>May 7, 2019</a:t>
            </a:r>
          </a:p>
          <a:p>
            <a:r>
              <a:rPr lang="en-US" dirty="0"/>
              <a:t>Layla Esposito, Ph.D.</a:t>
            </a:r>
          </a:p>
          <a:p>
            <a:endParaRPr lang="en-US" dirty="0"/>
          </a:p>
        </p:txBody>
      </p:sp>
    </p:spTree>
    <p:extLst>
      <p:ext uri="{BB962C8B-B14F-4D97-AF65-F5344CB8AC3E}">
        <p14:creationId xmlns:p14="http://schemas.microsoft.com/office/powerpoint/2010/main" val="1111258276"/>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2852" y="707666"/>
            <a:ext cx="9610477" cy="962108"/>
          </a:xfrm>
        </p:spPr>
        <p:txBody>
          <a:bodyPr>
            <a:normAutofit fontScale="90000"/>
          </a:bodyPr>
          <a:lstStyle/>
          <a:p>
            <a:r>
              <a:rPr lang="en-US" dirty="0"/>
              <a:t/>
            </a:r>
            <a:br>
              <a:rPr lang="en-US" dirty="0"/>
            </a:br>
            <a:r>
              <a:rPr lang="en-US" dirty="0"/>
              <a:t/>
            </a:r>
            <a:br>
              <a:rPr lang="en-US" dirty="0"/>
            </a:br>
            <a:r>
              <a:rPr lang="en-US" dirty="0"/>
              <a:t>NIH/Mars-Waltham Public Private Partnership (PPP)</a:t>
            </a:r>
            <a:br>
              <a:rPr lang="en-US" dirty="0"/>
            </a:br>
            <a:r>
              <a:rPr lang="en-US" dirty="0"/>
              <a:t/>
            </a:r>
            <a:br>
              <a:rPr lang="en-US" dirty="0"/>
            </a:br>
            <a:endParaRPr lang="en-US" dirty="0"/>
          </a:p>
        </p:txBody>
      </p:sp>
      <p:sp>
        <p:nvSpPr>
          <p:cNvPr id="5" name="Content Placeholder 4"/>
          <p:cNvSpPr>
            <a:spLocks noGrp="1"/>
          </p:cNvSpPr>
          <p:nvPr>
            <p:ph idx="1"/>
          </p:nvPr>
        </p:nvSpPr>
        <p:spPr>
          <a:xfrm>
            <a:off x="771277" y="1733384"/>
            <a:ext cx="9891423" cy="4289729"/>
          </a:xfrm>
        </p:spPr>
        <p:txBody>
          <a:bodyPr>
            <a:normAutofit/>
          </a:bodyPr>
          <a:lstStyle/>
          <a:p>
            <a:pPr marL="0" indent="0">
              <a:buNone/>
            </a:pPr>
            <a:endParaRPr lang="en-US" sz="2400" dirty="0"/>
          </a:p>
          <a:p>
            <a:r>
              <a:rPr lang="en-US" sz="2400" dirty="0">
                <a:solidFill>
                  <a:schemeClr val="accent5">
                    <a:lumMod val="50000"/>
                  </a:schemeClr>
                </a:solidFill>
              </a:rPr>
              <a:t>Formal partnership began in 2008 to explore the scientific evidence base and promote research in Human-Animal Interaction (HAI) research </a:t>
            </a:r>
          </a:p>
          <a:p>
            <a:endParaRPr lang="en-US" sz="2400" dirty="0">
              <a:solidFill>
                <a:schemeClr val="accent5">
                  <a:lumMod val="50000"/>
                </a:schemeClr>
              </a:solidFill>
            </a:endParaRPr>
          </a:p>
          <a:p>
            <a:r>
              <a:rPr lang="en-US" sz="2400" dirty="0">
                <a:solidFill>
                  <a:schemeClr val="accent5">
                    <a:lumMod val="50000"/>
                  </a:schemeClr>
                </a:solidFill>
              </a:rPr>
              <a:t>Specific areas of interest  include</a:t>
            </a:r>
          </a:p>
          <a:p>
            <a:pPr lvl="1"/>
            <a:r>
              <a:rPr lang="en-US" sz="2000" dirty="0">
                <a:solidFill>
                  <a:schemeClr val="accent5">
                    <a:lumMod val="50000"/>
                  </a:schemeClr>
                </a:solidFill>
              </a:rPr>
              <a:t>Impact of HAI on typical and atypical child development and health</a:t>
            </a:r>
          </a:p>
          <a:p>
            <a:pPr lvl="1"/>
            <a:r>
              <a:rPr lang="en-US" sz="2000" dirty="0">
                <a:solidFill>
                  <a:schemeClr val="accent5">
                    <a:lumMod val="50000"/>
                  </a:schemeClr>
                </a:solidFill>
              </a:rPr>
              <a:t>The evaluation of animal-assisted intervention for children and adults with disabilities or in need of rehabilitative services</a:t>
            </a:r>
          </a:p>
          <a:p>
            <a:pPr lvl="1"/>
            <a:r>
              <a:rPr lang="en-US" sz="2000" dirty="0">
                <a:solidFill>
                  <a:schemeClr val="accent5">
                    <a:lumMod val="50000"/>
                  </a:schemeClr>
                </a:solidFill>
              </a:rPr>
              <a:t>The effects of animals on public health, including cost effectiveness of involving animals in reducing and preventing disease</a:t>
            </a:r>
          </a:p>
          <a:p>
            <a:pPr lvl="1"/>
            <a:endParaRPr lang="en-US" sz="2000" dirty="0"/>
          </a:p>
        </p:txBody>
      </p:sp>
    </p:spTree>
    <p:extLst>
      <p:ext uri="{BB962C8B-B14F-4D97-AF65-F5344CB8AC3E}">
        <p14:creationId xmlns:p14="http://schemas.microsoft.com/office/powerpoint/2010/main" val="4245235417"/>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17248197-B332-47EA-A4AF-D4FA08ADD693}"/>
              </a:ext>
            </a:extLst>
          </p:cNvPr>
          <p:cNvSpPr>
            <a:spLocks noGrp="1"/>
          </p:cNvSpPr>
          <p:nvPr>
            <p:ph type="title"/>
          </p:nvPr>
        </p:nvSpPr>
        <p:spPr>
          <a:xfrm>
            <a:off x="629265" y="685218"/>
            <a:ext cx="11120283" cy="1325563"/>
          </a:xfrm>
        </p:spPr>
        <p:txBody>
          <a:bodyPr/>
          <a:lstStyle/>
          <a:p>
            <a:pPr eaLnBrk="1" hangingPunct="1"/>
            <a:r>
              <a:rPr altLang="en-US" sz="4000" dirty="0"/>
              <a:t>NIH/Mars-WALTHAM</a:t>
            </a:r>
            <a:r>
              <a:rPr lang="en-US" altLang="en-US" sz="4000" dirty="0"/>
              <a:t> </a:t>
            </a:r>
            <a:r>
              <a:rPr altLang="en-US" sz="4000" dirty="0"/>
              <a:t>Public-Private Partnership</a:t>
            </a:r>
          </a:p>
        </p:txBody>
      </p:sp>
      <p:sp>
        <p:nvSpPr>
          <p:cNvPr id="55299" name="Rectangle 3">
            <a:extLst>
              <a:ext uri="{FF2B5EF4-FFF2-40B4-BE49-F238E27FC236}">
                <a16:creationId xmlns:a16="http://schemas.microsoft.com/office/drawing/2014/main" id="{67A4C7CE-C56E-4C36-8B46-786ED3BEB830}"/>
              </a:ext>
            </a:extLst>
          </p:cNvPr>
          <p:cNvSpPr>
            <a:spLocks noGrp="1"/>
          </p:cNvSpPr>
          <p:nvPr>
            <p:ph idx="1"/>
          </p:nvPr>
        </p:nvSpPr>
        <p:spPr/>
        <p:txBody>
          <a:bodyPr>
            <a:normAutofit/>
          </a:bodyPr>
          <a:lstStyle/>
          <a:p>
            <a:pPr>
              <a:spcBef>
                <a:spcPts val="1200"/>
              </a:spcBef>
              <a:spcAft>
                <a:spcPct val="0"/>
              </a:spcAft>
              <a:defRPr/>
            </a:pPr>
            <a:r>
              <a:rPr lang="en-US" altLang="en-US" sz="3600" dirty="0">
                <a:solidFill>
                  <a:schemeClr val="tx2"/>
                </a:solidFill>
                <a:ea typeface="Batang" pitchFamily="18" charset="-127"/>
              </a:rPr>
              <a:t>Joint activities include: </a:t>
            </a:r>
          </a:p>
          <a:p>
            <a:pPr marL="548640" lvl="1" indent="-91440">
              <a:spcBef>
                <a:spcPts val="1200"/>
              </a:spcBef>
              <a:spcAft>
                <a:spcPct val="0"/>
              </a:spcAft>
              <a:defRPr/>
            </a:pPr>
            <a:r>
              <a:rPr lang="en-US" altLang="en-US" dirty="0">
                <a:solidFill>
                  <a:schemeClr val="tx2"/>
                </a:solidFill>
                <a:ea typeface="Batang" pitchFamily="18" charset="-127"/>
              </a:rPr>
              <a:t>Co-funding grants</a:t>
            </a:r>
          </a:p>
          <a:p>
            <a:pPr marL="548640" lvl="1" indent="-91440">
              <a:spcBef>
                <a:spcPts val="1200"/>
              </a:spcBef>
              <a:spcAft>
                <a:spcPct val="0"/>
              </a:spcAft>
              <a:defRPr/>
            </a:pPr>
            <a:r>
              <a:rPr lang="en-US" altLang="en-US" dirty="0">
                <a:solidFill>
                  <a:schemeClr val="tx2"/>
                </a:solidFill>
                <a:ea typeface="Batang" pitchFamily="18" charset="-127"/>
              </a:rPr>
              <a:t>Publishing books &amp; journal special issues </a:t>
            </a:r>
          </a:p>
          <a:p>
            <a:pPr marL="548640" lvl="1" indent="-91440">
              <a:spcBef>
                <a:spcPts val="1200"/>
              </a:spcBef>
              <a:spcAft>
                <a:spcPct val="0"/>
              </a:spcAft>
              <a:defRPr/>
            </a:pPr>
            <a:r>
              <a:rPr lang="en-US" altLang="en-US" dirty="0">
                <a:solidFill>
                  <a:schemeClr val="tx2"/>
                </a:solidFill>
                <a:ea typeface="Batang" pitchFamily="18" charset="-127"/>
              </a:rPr>
              <a:t>Hosting workshops, conference panels &amp; </a:t>
            </a:r>
            <a:br>
              <a:rPr lang="en-US" altLang="en-US" dirty="0">
                <a:solidFill>
                  <a:schemeClr val="tx2"/>
                </a:solidFill>
                <a:ea typeface="Batang" pitchFamily="18" charset="-127"/>
              </a:rPr>
            </a:br>
            <a:r>
              <a:rPr lang="en-US" altLang="en-US" dirty="0">
                <a:solidFill>
                  <a:schemeClr val="tx2"/>
                </a:solidFill>
                <a:ea typeface="Batang" pitchFamily="18" charset="-127"/>
              </a:rPr>
              <a:t>consortium meetings for funded researchers</a:t>
            </a:r>
          </a:p>
          <a:p>
            <a:pPr marL="548640" lvl="1" indent="-91440">
              <a:spcBef>
                <a:spcPts val="1200"/>
              </a:spcBef>
              <a:spcAft>
                <a:spcPct val="0"/>
              </a:spcAft>
              <a:defRPr/>
            </a:pPr>
            <a:r>
              <a:rPr lang="en-US" altLang="en-US" dirty="0">
                <a:solidFill>
                  <a:schemeClr val="tx2"/>
                </a:solidFill>
                <a:ea typeface="Batang" pitchFamily="18" charset="-127"/>
              </a:rPr>
              <a:t>Developing HAI resources</a:t>
            </a:r>
          </a:p>
        </p:txBody>
      </p:sp>
      <p:pic>
        <p:nvPicPr>
          <p:cNvPr id="56324" name="Picture 8">
            <a:extLst>
              <a:ext uri="{FF2B5EF4-FFF2-40B4-BE49-F238E27FC236}">
                <a16:creationId xmlns:a16="http://schemas.microsoft.com/office/drawing/2014/main" id="{EA6E6BA5-191E-4A61-98D6-F2B407BB5D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39940" y="4160042"/>
            <a:ext cx="133032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C:\Users\espositl\Desktop\51itY-ypmTL__SY300_.jpg">
            <a:extLst>
              <a:ext uri="{FF2B5EF4-FFF2-40B4-BE49-F238E27FC236}">
                <a16:creationId xmlns:a16="http://schemas.microsoft.com/office/drawing/2014/main" id="{89EAF784-FCFE-4B3C-B081-6431DA12A1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3365" y="4918522"/>
            <a:ext cx="11525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8">
            <a:extLst>
              <a:ext uri="{FF2B5EF4-FFF2-40B4-BE49-F238E27FC236}">
                <a16:creationId xmlns:a16="http://schemas.microsoft.com/office/drawing/2014/main" id="{E9C3E843-5FF1-44A2-8866-1279F24518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59946" y="3856887"/>
            <a:ext cx="1165225" cy="172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7" name="Picture 2" descr="A close up of a piece of paper&#10;&#10;Description generated with high confidence">
            <a:extLst>
              <a:ext uri="{FF2B5EF4-FFF2-40B4-BE49-F238E27FC236}">
                <a16:creationId xmlns:a16="http://schemas.microsoft.com/office/drawing/2014/main" id="{5959F060-F694-47DC-9D20-DEAE2F38B2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0964" y="2176358"/>
            <a:ext cx="1176338"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3">
            <a:extLst>
              <a:ext uri="{FF2B5EF4-FFF2-40B4-BE49-F238E27FC236}">
                <a16:creationId xmlns:a16="http://schemas.microsoft.com/office/drawing/2014/main" id="{62389C2E-BBA7-4DAC-B7A4-4B4DB0AC52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49468" y="2789822"/>
            <a:ext cx="250507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4180871"/>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AA051-74FA-4318-9C44-1460A10CCD06}"/>
              </a:ext>
            </a:extLst>
          </p:cNvPr>
          <p:cNvSpPr>
            <a:spLocks noGrp="1"/>
          </p:cNvSpPr>
          <p:nvPr>
            <p:ph type="title"/>
          </p:nvPr>
        </p:nvSpPr>
        <p:spPr>
          <a:xfrm>
            <a:off x="838200" y="708800"/>
            <a:ext cx="10515600" cy="1325563"/>
          </a:xfrm>
        </p:spPr>
        <p:txBody>
          <a:bodyPr/>
          <a:lstStyle/>
          <a:p>
            <a:r>
              <a:rPr lang="en-US" dirty="0"/>
              <a:t>Partnership workshops</a:t>
            </a:r>
          </a:p>
        </p:txBody>
      </p:sp>
      <p:sp>
        <p:nvSpPr>
          <p:cNvPr id="3" name="Content Placeholder 2">
            <a:extLst>
              <a:ext uri="{FF2B5EF4-FFF2-40B4-BE49-F238E27FC236}">
                <a16:creationId xmlns:a16="http://schemas.microsoft.com/office/drawing/2014/main" id="{11222198-D7AB-4A7D-AA86-2640577D1EFF}"/>
              </a:ext>
            </a:extLst>
          </p:cNvPr>
          <p:cNvSpPr>
            <a:spLocks noGrp="1"/>
          </p:cNvSpPr>
          <p:nvPr>
            <p:ph idx="1"/>
          </p:nvPr>
        </p:nvSpPr>
        <p:spPr>
          <a:xfrm>
            <a:off x="715617" y="2034363"/>
            <a:ext cx="10638183" cy="4462691"/>
          </a:xfrm>
        </p:spPr>
        <p:txBody>
          <a:bodyPr/>
          <a:lstStyle/>
          <a:p>
            <a:r>
              <a:rPr lang="en-US" dirty="0">
                <a:solidFill>
                  <a:schemeClr val="accent1">
                    <a:lumMod val="50000"/>
                  </a:schemeClr>
                </a:solidFill>
              </a:rPr>
              <a:t>Directions in HAI Research: Child Development, Health, and ​Therapeutic Interventions workshop  (2008)</a:t>
            </a:r>
          </a:p>
          <a:p>
            <a:endParaRPr lang="en-US" sz="500" dirty="0">
              <a:solidFill>
                <a:schemeClr val="accent1">
                  <a:lumMod val="50000"/>
                </a:schemeClr>
              </a:solidFill>
            </a:endParaRPr>
          </a:p>
          <a:p>
            <a:r>
              <a:rPr lang="en-US" dirty="0">
                <a:solidFill>
                  <a:schemeClr val="accent1">
                    <a:lumMod val="50000"/>
                  </a:schemeClr>
                </a:solidFill>
              </a:rPr>
              <a:t>Role of Pets in the Socio-emotional and Bio-behavioral Development of Children (2009)</a:t>
            </a:r>
          </a:p>
          <a:p>
            <a:endParaRPr lang="en-US" sz="500" dirty="0">
              <a:solidFill>
                <a:schemeClr val="accent1">
                  <a:lumMod val="50000"/>
                </a:schemeClr>
              </a:solidFill>
            </a:endParaRPr>
          </a:p>
          <a:p>
            <a:r>
              <a:rPr lang="en-US" dirty="0">
                <a:solidFill>
                  <a:schemeClr val="accent1">
                    <a:lumMod val="50000"/>
                  </a:schemeClr>
                </a:solidFill>
              </a:rPr>
              <a:t>Social Neuroscience of Human-Animal Interactions (2011)</a:t>
            </a:r>
          </a:p>
          <a:p>
            <a:endParaRPr lang="en-US" sz="500" dirty="0">
              <a:solidFill>
                <a:schemeClr val="accent1">
                  <a:lumMod val="50000"/>
                </a:schemeClr>
              </a:solidFill>
            </a:endParaRPr>
          </a:p>
          <a:p>
            <a:r>
              <a:rPr lang="en-US" dirty="0">
                <a:solidFill>
                  <a:schemeClr val="accent1">
                    <a:lumMod val="50000"/>
                  </a:schemeClr>
                </a:solidFill>
              </a:rPr>
              <a:t>Animal-assisted Interventions in Special Populations (2015)</a:t>
            </a:r>
          </a:p>
          <a:p>
            <a:endParaRPr lang="en-US" dirty="0">
              <a:solidFill>
                <a:schemeClr val="accent1">
                  <a:lumMod val="50000"/>
                </a:schemeClr>
              </a:solidFill>
            </a:endParaRPr>
          </a:p>
        </p:txBody>
      </p:sp>
    </p:spTree>
    <p:extLst>
      <p:ext uri="{BB962C8B-B14F-4D97-AF65-F5344CB8AC3E}">
        <p14:creationId xmlns:p14="http://schemas.microsoft.com/office/powerpoint/2010/main" val="2258831475"/>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448" y="4013323"/>
            <a:ext cx="10515600" cy="1325563"/>
          </a:xfrm>
        </p:spPr>
        <p:txBody>
          <a:bodyPr>
            <a:normAutofit/>
          </a:bodyPr>
          <a:lstStyle/>
          <a:p>
            <a:pPr algn="ctr"/>
            <a:r>
              <a:rPr lang="en-US" sz="4000" b="1" dirty="0" smtClean="0">
                <a:solidFill>
                  <a:srgbClr val="2A2B6C"/>
                </a:solidFill>
                <a:latin typeface="Arial" panose="020B0604020202020204" pitchFamily="34" charset="0"/>
                <a:cs typeface="Arial" panose="020B0604020202020204" pitchFamily="34" charset="0"/>
              </a:rPr>
              <a:t>Rena </a:t>
            </a:r>
            <a:r>
              <a:rPr lang="en-US" sz="4000" b="1" dirty="0" err="1" smtClean="0">
                <a:solidFill>
                  <a:srgbClr val="2A2B6C"/>
                </a:solidFill>
                <a:latin typeface="Arial" panose="020B0604020202020204" pitchFamily="34" charset="0"/>
                <a:cs typeface="Arial" panose="020B0604020202020204" pitchFamily="34" charset="0"/>
              </a:rPr>
              <a:t>Crumplen</a:t>
            </a:r>
            <a:r>
              <a:rPr lang="en-US" sz="4000" b="1" dirty="0" smtClean="0">
                <a:solidFill>
                  <a:srgbClr val="2A2B6C"/>
                </a:solidFill>
                <a:latin typeface="Arial" panose="020B0604020202020204" pitchFamily="34" charset="0"/>
                <a:cs typeface="Arial" panose="020B0604020202020204" pitchFamily="34" charset="0"/>
              </a:rPr>
              <a:t>, </a:t>
            </a:r>
            <a:r>
              <a:rPr lang="en-US" sz="4000" dirty="0" smtClean="0">
                <a:solidFill>
                  <a:srgbClr val="2A2B6C"/>
                </a:solidFill>
                <a:latin typeface="Arial" panose="020B0604020202020204" pitchFamily="34" charset="0"/>
                <a:cs typeface="Arial" panose="020B0604020202020204" pitchFamily="34" charset="0"/>
              </a:rPr>
              <a:t>Mars </a:t>
            </a:r>
            <a:r>
              <a:rPr lang="en-US" sz="4000" dirty="0" err="1" smtClean="0">
                <a:solidFill>
                  <a:srgbClr val="2A2B6C"/>
                </a:solidFill>
                <a:latin typeface="Arial" panose="020B0604020202020204" pitchFamily="34" charset="0"/>
                <a:cs typeface="Arial" panose="020B0604020202020204" pitchFamily="34" charset="0"/>
              </a:rPr>
              <a:t>Petcare</a:t>
            </a:r>
            <a:endParaRPr lang="en-US" sz="4000"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3975" y="764477"/>
            <a:ext cx="2588546" cy="3427774"/>
          </a:xfrm>
          <a:prstGeom prst="rect">
            <a:avLst/>
          </a:prstGeom>
        </p:spPr>
      </p:pic>
    </p:spTree>
    <p:extLst>
      <p:ext uri="{BB962C8B-B14F-4D97-AF65-F5344CB8AC3E}">
        <p14:creationId xmlns:p14="http://schemas.microsoft.com/office/powerpoint/2010/main" val="17812885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2EE89-7305-44D2-B814-85D5D03B72CD}"/>
              </a:ext>
            </a:extLst>
          </p:cNvPr>
          <p:cNvSpPr>
            <a:spLocks noGrp="1"/>
          </p:cNvSpPr>
          <p:nvPr>
            <p:ph type="title"/>
          </p:nvPr>
        </p:nvSpPr>
        <p:spPr>
          <a:xfrm>
            <a:off x="901810" y="433154"/>
            <a:ext cx="10515600" cy="1325563"/>
          </a:xfrm>
        </p:spPr>
        <p:txBody>
          <a:bodyPr/>
          <a:lstStyle/>
          <a:p>
            <a:r>
              <a:rPr lang="en-US" dirty="0"/>
              <a:t>HAI grants </a:t>
            </a:r>
          </a:p>
        </p:txBody>
      </p:sp>
      <p:sp>
        <p:nvSpPr>
          <p:cNvPr id="3" name="Content Placeholder 2">
            <a:extLst>
              <a:ext uri="{FF2B5EF4-FFF2-40B4-BE49-F238E27FC236}">
                <a16:creationId xmlns:a16="http://schemas.microsoft.com/office/drawing/2014/main" id="{AD03EB88-FFFD-446B-9EA2-8AE3FF8B4E7B}"/>
              </a:ext>
            </a:extLst>
          </p:cNvPr>
          <p:cNvSpPr>
            <a:spLocks noGrp="1"/>
          </p:cNvSpPr>
          <p:nvPr>
            <p:ph idx="1"/>
          </p:nvPr>
        </p:nvSpPr>
        <p:spPr>
          <a:xfrm>
            <a:off x="838200" y="1758717"/>
            <a:ext cx="10515600" cy="4738337"/>
          </a:xfrm>
        </p:spPr>
        <p:txBody>
          <a:bodyPr>
            <a:normAutofit fontScale="92500" lnSpcReduction="10000"/>
          </a:bodyPr>
          <a:lstStyle/>
          <a:p>
            <a:r>
              <a:rPr lang="en-US" altLang="en-US" dirty="0">
                <a:solidFill>
                  <a:schemeClr val="tx2"/>
                </a:solidFill>
                <a:ea typeface="Batang" pitchFamily="18" charset="-127"/>
              </a:rPr>
              <a:t>Efforts from the partnership have resulted in nearly 40 NIH grants in HAI research (R03s, R21s, R01s)</a:t>
            </a:r>
          </a:p>
          <a:p>
            <a:endParaRPr lang="en-US" altLang="en-US" sz="1400" dirty="0">
              <a:solidFill>
                <a:schemeClr val="tx2"/>
              </a:solidFill>
              <a:ea typeface="Batang" pitchFamily="18" charset="-127"/>
            </a:endParaRPr>
          </a:p>
          <a:p>
            <a:r>
              <a:rPr lang="en-US" altLang="en-US" dirty="0">
                <a:solidFill>
                  <a:schemeClr val="tx2"/>
                </a:solidFill>
                <a:ea typeface="Batang" pitchFamily="18" charset="-127"/>
              </a:rPr>
              <a:t>Examples of currently funded studies:</a:t>
            </a:r>
          </a:p>
          <a:p>
            <a:pPr marL="0" indent="0">
              <a:buNone/>
            </a:pPr>
            <a:endParaRPr lang="en-US" altLang="en-US" sz="700" dirty="0">
              <a:solidFill>
                <a:schemeClr val="tx2"/>
              </a:solidFill>
              <a:ea typeface="Batang" pitchFamily="18" charset="-127"/>
            </a:endParaRPr>
          </a:p>
          <a:p>
            <a:pPr lvl="1"/>
            <a:r>
              <a:rPr lang="en-US" altLang="en-US" dirty="0">
                <a:solidFill>
                  <a:schemeClr val="tx2"/>
                </a:solidFill>
                <a:ea typeface="Batang" pitchFamily="18" charset="-127"/>
              </a:rPr>
              <a:t>Longitudinal cognitive and emotional development in working dogs </a:t>
            </a:r>
          </a:p>
          <a:p>
            <a:pPr marL="457200" lvl="1" indent="0">
              <a:buNone/>
            </a:pPr>
            <a:r>
              <a:rPr lang="en-US" altLang="en-US" dirty="0">
                <a:solidFill>
                  <a:schemeClr val="tx2"/>
                </a:solidFill>
                <a:ea typeface="Batang" pitchFamily="18" charset="-127"/>
              </a:rPr>
              <a:t>   (PI: Brain Hare)</a:t>
            </a:r>
          </a:p>
          <a:p>
            <a:pPr marL="457200" lvl="1" indent="0">
              <a:buNone/>
            </a:pPr>
            <a:endParaRPr lang="en-US" altLang="en-US" sz="900" dirty="0">
              <a:solidFill>
                <a:schemeClr val="tx2"/>
              </a:solidFill>
              <a:ea typeface="Batang" pitchFamily="18" charset="-127"/>
            </a:endParaRPr>
          </a:p>
          <a:p>
            <a:pPr lvl="1"/>
            <a:r>
              <a:rPr lang="en-US" altLang="en-US" dirty="0">
                <a:solidFill>
                  <a:schemeClr val="tx2"/>
                </a:solidFill>
                <a:ea typeface="Batang" pitchFamily="18" charset="-127"/>
              </a:rPr>
              <a:t>Oxytocin pathways and the health effects of human-animal interaction </a:t>
            </a:r>
          </a:p>
          <a:p>
            <a:pPr marL="457200" lvl="1" indent="0">
              <a:buNone/>
            </a:pPr>
            <a:r>
              <a:rPr lang="en-US" altLang="en-US" dirty="0">
                <a:solidFill>
                  <a:schemeClr val="tx2"/>
                </a:solidFill>
                <a:ea typeface="Batang" pitchFamily="18" charset="-127"/>
              </a:rPr>
              <a:t>   (PI: MacLean)</a:t>
            </a:r>
          </a:p>
          <a:p>
            <a:pPr lvl="1"/>
            <a:endParaRPr lang="en-US" altLang="en-US" sz="800" dirty="0">
              <a:solidFill>
                <a:schemeClr val="tx2"/>
              </a:solidFill>
              <a:ea typeface="Batang" pitchFamily="18" charset="-127"/>
            </a:endParaRPr>
          </a:p>
          <a:p>
            <a:pPr lvl="1"/>
            <a:r>
              <a:rPr lang="en-US" altLang="en-US" dirty="0">
                <a:solidFill>
                  <a:schemeClr val="tx2"/>
                </a:solidFill>
                <a:ea typeface="Batang" pitchFamily="18" charset="-127"/>
              </a:rPr>
              <a:t>Effects of therapy dogs on social behavior in group skills instruction with children with autism (PI: Protopopova)</a:t>
            </a:r>
          </a:p>
          <a:p>
            <a:pPr lvl="1"/>
            <a:endParaRPr lang="en-US" altLang="en-US" sz="600" dirty="0">
              <a:solidFill>
                <a:schemeClr val="tx2"/>
              </a:solidFill>
              <a:ea typeface="Batang" pitchFamily="18" charset="-127"/>
            </a:endParaRPr>
          </a:p>
          <a:p>
            <a:pPr lvl="1"/>
            <a:r>
              <a:rPr lang="en-US" altLang="en-US" dirty="0">
                <a:solidFill>
                  <a:schemeClr val="tx2"/>
                </a:solidFill>
                <a:ea typeface="Batang" pitchFamily="18" charset="-127"/>
              </a:rPr>
              <a:t>Quantifying the efficacy and role of service dogs for military veterans with PTSD and their spouses (PI: O’Haire)</a:t>
            </a:r>
          </a:p>
          <a:p>
            <a:pPr lvl="1"/>
            <a:endParaRPr lang="en-US" altLang="en-US" dirty="0">
              <a:solidFill>
                <a:schemeClr val="tx2"/>
              </a:solidFill>
              <a:ea typeface="Batang" pitchFamily="18" charset="-127"/>
            </a:endParaRPr>
          </a:p>
        </p:txBody>
      </p:sp>
    </p:spTree>
    <p:extLst>
      <p:ext uri="{BB962C8B-B14F-4D97-AF65-F5344CB8AC3E}">
        <p14:creationId xmlns:p14="http://schemas.microsoft.com/office/powerpoint/2010/main" val="2556841816"/>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06AF4-D5E4-4D7E-92A5-070BD876B840}"/>
              </a:ext>
            </a:extLst>
          </p:cNvPr>
          <p:cNvSpPr>
            <a:spLocks noGrp="1"/>
          </p:cNvSpPr>
          <p:nvPr>
            <p:ph type="title"/>
          </p:nvPr>
        </p:nvSpPr>
        <p:spPr>
          <a:xfrm>
            <a:off x="636104" y="529741"/>
            <a:ext cx="10515600" cy="1325563"/>
          </a:xfrm>
        </p:spPr>
        <p:txBody>
          <a:bodyPr>
            <a:normAutofit/>
          </a:bodyPr>
          <a:lstStyle/>
          <a:p>
            <a:r>
              <a:rPr lang="en-US" sz="4000" dirty="0"/>
              <a:t>Growth and progress in the field</a:t>
            </a:r>
          </a:p>
        </p:txBody>
      </p:sp>
      <p:sp>
        <p:nvSpPr>
          <p:cNvPr id="3" name="Content Placeholder 2">
            <a:extLst>
              <a:ext uri="{FF2B5EF4-FFF2-40B4-BE49-F238E27FC236}">
                <a16:creationId xmlns:a16="http://schemas.microsoft.com/office/drawing/2014/main" id="{16830158-967A-48EB-B8A4-24C369FD0DC6}"/>
              </a:ext>
            </a:extLst>
          </p:cNvPr>
          <p:cNvSpPr>
            <a:spLocks noGrp="1"/>
          </p:cNvSpPr>
          <p:nvPr>
            <p:ph idx="1"/>
          </p:nvPr>
        </p:nvSpPr>
        <p:spPr>
          <a:xfrm>
            <a:off x="636104" y="1855304"/>
            <a:ext cx="10717696" cy="4814028"/>
          </a:xfrm>
        </p:spPr>
        <p:txBody>
          <a:bodyPr/>
          <a:lstStyle/>
          <a:p>
            <a:r>
              <a:rPr lang="en-US" dirty="0">
                <a:solidFill>
                  <a:schemeClr val="tx2"/>
                </a:solidFill>
                <a:ea typeface="Batang" pitchFamily="18" charset="-127"/>
              </a:rPr>
              <a:t>Significantly improved rigor in methodology and design in research studies</a:t>
            </a:r>
          </a:p>
          <a:p>
            <a:endParaRPr lang="en-US" sz="1200" dirty="0">
              <a:solidFill>
                <a:schemeClr val="tx2"/>
              </a:solidFill>
              <a:ea typeface="Batang" pitchFamily="18" charset="-127"/>
            </a:endParaRPr>
          </a:p>
          <a:p>
            <a:r>
              <a:rPr lang="en-US" dirty="0">
                <a:solidFill>
                  <a:schemeClr val="tx2"/>
                </a:solidFill>
                <a:ea typeface="Batang" pitchFamily="18" charset="-127"/>
              </a:rPr>
              <a:t>Expansion in breadth of topics under investigation; moving beyond correlation to mechanism</a:t>
            </a:r>
          </a:p>
          <a:p>
            <a:endParaRPr lang="en-US" sz="1200" dirty="0">
              <a:solidFill>
                <a:schemeClr val="tx2"/>
              </a:solidFill>
              <a:ea typeface="Batang" pitchFamily="18" charset="-127"/>
            </a:endParaRPr>
          </a:p>
          <a:p>
            <a:r>
              <a:rPr lang="en-US" dirty="0">
                <a:solidFill>
                  <a:schemeClr val="tx2"/>
                </a:solidFill>
                <a:ea typeface="Batang" pitchFamily="18" charset="-127"/>
              </a:rPr>
              <a:t>Increase in quality, peer-reviewed publications in a diverse range of journals </a:t>
            </a:r>
          </a:p>
          <a:p>
            <a:endParaRPr lang="en-US" sz="1200" dirty="0">
              <a:solidFill>
                <a:schemeClr val="tx2"/>
              </a:solidFill>
              <a:ea typeface="Batang" pitchFamily="18" charset="-127"/>
            </a:endParaRPr>
          </a:p>
          <a:p>
            <a:r>
              <a:rPr lang="en-US" dirty="0">
                <a:solidFill>
                  <a:schemeClr val="tx2"/>
                </a:solidFill>
                <a:ea typeface="Batang" pitchFamily="18" charset="-127"/>
              </a:rPr>
              <a:t>New HAI journals: e.g., Human-Animal Interaction Bulletin, Applied Developmental Science- HAI focal area</a:t>
            </a:r>
          </a:p>
        </p:txBody>
      </p:sp>
    </p:spTree>
    <p:extLst>
      <p:ext uri="{BB962C8B-B14F-4D97-AF65-F5344CB8AC3E}">
        <p14:creationId xmlns:p14="http://schemas.microsoft.com/office/powerpoint/2010/main" val="386970182"/>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44B3-625B-4CB4-AE29-ACF52B455C13}"/>
              </a:ext>
            </a:extLst>
          </p:cNvPr>
          <p:cNvSpPr>
            <a:spLocks noGrp="1"/>
          </p:cNvSpPr>
          <p:nvPr>
            <p:ph type="title"/>
          </p:nvPr>
        </p:nvSpPr>
        <p:spPr>
          <a:xfrm>
            <a:off x="454880" y="559728"/>
            <a:ext cx="10515600" cy="1325563"/>
          </a:xfrm>
        </p:spPr>
        <p:txBody>
          <a:bodyPr>
            <a:normAutofit/>
          </a:bodyPr>
          <a:lstStyle/>
          <a:p>
            <a:r>
              <a:rPr lang="en-US" sz="4000" dirty="0"/>
              <a:t>Growth and progress in the field</a:t>
            </a:r>
          </a:p>
        </p:txBody>
      </p:sp>
      <p:sp>
        <p:nvSpPr>
          <p:cNvPr id="5" name="Content Placeholder 4">
            <a:extLst>
              <a:ext uri="{FF2B5EF4-FFF2-40B4-BE49-F238E27FC236}">
                <a16:creationId xmlns:a16="http://schemas.microsoft.com/office/drawing/2014/main" id="{78D4F58A-4C46-4533-9993-8FA669560AC8}"/>
              </a:ext>
            </a:extLst>
          </p:cNvPr>
          <p:cNvSpPr>
            <a:spLocks noGrp="1"/>
          </p:cNvSpPr>
          <p:nvPr>
            <p:ph idx="1"/>
          </p:nvPr>
        </p:nvSpPr>
        <p:spPr>
          <a:xfrm>
            <a:off x="373711" y="1396780"/>
            <a:ext cx="10677939" cy="4901492"/>
          </a:xfrm>
        </p:spPr>
        <p:txBody>
          <a:bodyPr>
            <a:normAutofit/>
          </a:bodyPr>
          <a:lstStyle/>
          <a:p>
            <a:endParaRPr lang="en-US" sz="2400" dirty="0">
              <a:solidFill>
                <a:schemeClr val="tx2"/>
              </a:solidFill>
              <a:ea typeface="Batang" pitchFamily="18" charset="-127"/>
            </a:endParaRPr>
          </a:p>
          <a:p>
            <a:r>
              <a:rPr lang="en-US" sz="2400" dirty="0">
                <a:solidFill>
                  <a:schemeClr val="tx2"/>
                </a:solidFill>
                <a:ea typeface="Batang" pitchFamily="18" charset="-127"/>
              </a:rPr>
              <a:t>Increased HAI funding streams for research </a:t>
            </a:r>
          </a:p>
          <a:p>
            <a:pPr lvl="1"/>
            <a:r>
              <a:rPr lang="en-US" sz="2000" dirty="0">
                <a:solidFill>
                  <a:schemeClr val="tx2"/>
                </a:solidFill>
                <a:ea typeface="Batang" pitchFamily="18" charset="-127"/>
              </a:rPr>
              <a:t>NIH, Mars/Waltham, HABRI, Horses &amp; Humans Foundation, etc.</a:t>
            </a:r>
          </a:p>
          <a:p>
            <a:pPr lvl="1"/>
            <a:endParaRPr lang="en-US" sz="600" dirty="0">
              <a:solidFill>
                <a:schemeClr val="tx2"/>
              </a:solidFill>
              <a:ea typeface="Batang" pitchFamily="18" charset="-127"/>
            </a:endParaRPr>
          </a:p>
          <a:p>
            <a:r>
              <a:rPr lang="en-US" sz="2400" dirty="0">
                <a:solidFill>
                  <a:schemeClr val="tx2"/>
                </a:solidFill>
                <a:ea typeface="Batang" pitchFamily="18" charset="-127"/>
              </a:rPr>
              <a:t>Increased recognition of HAI at scientific conferences (e.g., APA, SRCD) </a:t>
            </a:r>
          </a:p>
          <a:p>
            <a:endParaRPr lang="en-US" sz="100" dirty="0">
              <a:solidFill>
                <a:schemeClr val="tx2"/>
              </a:solidFill>
              <a:ea typeface="Batang" pitchFamily="18" charset="-127"/>
            </a:endParaRPr>
          </a:p>
          <a:p>
            <a:r>
              <a:rPr lang="en-US" sz="2400" dirty="0">
                <a:solidFill>
                  <a:schemeClr val="tx2"/>
                </a:solidFill>
                <a:ea typeface="Batang" pitchFamily="18" charset="-127"/>
              </a:rPr>
              <a:t>Creation of new HAI centers or programs at academic institutions</a:t>
            </a:r>
          </a:p>
          <a:p>
            <a:pPr lvl="1"/>
            <a:r>
              <a:rPr lang="en-US" sz="2000" dirty="0">
                <a:solidFill>
                  <a:schemeClr val="tx2"/>
                </a:solidFill>
                <a:ea typeface="Batang" pitchFamily="18" charset="-127"/>
              </a:rPr>
              <a:t>At least 7 new centers in the past decade, such as:</a:t>
            </a:r>
          </a:p>
          <a:p>
            <a:pPr lvl="2"/>
            <a:r>
              <a:rPr lang="en-US" dirty="0">
                <a:solidFill>
                  <a:schemeClr val="tx2"/>
                </a:solidFill>
                <a:ea typeface="Batang" pitchFamily="18" charset="-127"/>
              </a:rPr>
              <a:t>Tufts Institute for Human-Animal Interaction</a:t>
            </a:r>
          </a:p>
          <a:p>
            <a:pPr lvl="2"/>
            <a:r>
              <a:rPr lang="en-US" dirty="0">
                <a:solidFill>
                  <a:schemeClr val="tx2"/>
                </a:solidFill>
                <a:ea typeface="Batang" pitchFamily="18" charset="-127"/>
              </a:rPr>
              <a:t>Human-Animal Interaction Research Initiative (University of Arizona)</a:t>
            </a:r>
          </a:p>
          <a:p>
            <a:pPr lvl="2"/>
            <a:r>
              <a:rPr lang="en-US" dirty="0">
                <a:solidFill>
                  <a:schemeClr val="tx2"/>
                </a:solidFill>
                <a:ea typeface="Batang" pitchFamily="18" charset="-127"/>
              </a:rPr>
              <a:t>Center for Animal and Human Relationships  (Virginia Tech)</a:t>
            </a:r>
          </a:p>
          <a:p>
            <a:r>
              <a:rPr lang="en-US" dirty="0">
                <a:solidFill>
                  <a:schemeClr val="tx2"/>
                </a:solidFill>
                <a:ea typeface="Batang" pitchFamily="18" charset="-127"/>
              </a:rPr>
              <a:t> </a:t>
            </a:r>
            <a:r>
              <a:rPr lang="en-US" sz="2400" dirty="0">
                <a:solidFill>
                  <a:schemeClr val="tx2"/>
                </a:solidFill>
                <a:ea typeface="Batang" pitchFamily="18" charset="-127"/>
              </a:rPr>
              <a:t>Establishment of HABRI</a:t>
            </a:r>
          </a:p>
          <a:p>
            <a:pPr lvl="1"/>
            <a:r>
              <a:rPr lang="en-US" sz="2000" dirty="0">
                <a:solidFill>
                  <a:schemeClr val="tx2"/>
                </a:solidFill>
                <a:ea typeface="Batang" pitchFamily="18" charset="-127"/>
              </a:rPr>
              <a:t>Furthering science, education and advocacy around the role of companion animals</a:t>
            </a:r>
          </a:p>
          <a:p>
            <a:pPr lvl="1"/>
            <a:endParaRPr lang="en-US" sz="2800" dirty="0">
              <a:solidFill>
                <a:schemeClr val="tx2"/>
              </a:solidFill>
              <a:ea typeface="Batang" pitchFamily="18" charset="-127"/>
            </a:endParaRPr>
          </a:p>
          <a:p>
            <a:pPr lvl="2"/>
            <a:endParaRPr lang="en-US" dirty="0">
              <a:solidFill>
                <a:schemeClr val="tx2"/>
              </a:solidFill>
              <a:ea typeface="Batang" pitchFamily="18" charset="-127"/>
            </a:endParaRPr>
          </a:p>
          <a:p>
            <a:pPr lvl="2"/>
            <a:endParaRPr lang="en-US" dirty="0">
              <a:solidFill>
                <a:schemeClr val="tx2"/>
              </a:solidFill>
              <a:ea typeface="Batang" pitchFamily="18" charset="-127"/>
            </a:endParaRPr>
          </a:p>
          <a:p>
            <a:pPr lvl="2"/>
            <a:endParaRPr lang="en-US" dirty="0">
              <a:solidFill>
                <a:schemeClr val="tx2"/>
              </a:solidFill>
              <a:ea typeface="Batang" pitchFamily="18" charset="-127"/>
            </a:endParaRPr>
          </a:p>
          <a:p>
            <a:endParaRPr lang="en-US" dirty="0">
              <a:solidFill>
                <a:schemeClr val="tx2"/>
              </a:solidFill>
              <a:ea typeface="Batang" pitchFamily="18" charset="-127"/>
            </a:endParaRPr>
          </a:p>
          <a:p>
            <a:endParaRPr lang="en-US" dirty="0"/>
          </a:p>
        </p:txBody>
      </p:sp>
    </p:spTree>
    <p:extLst>
      <p:ext uri="{BB962C8B-B14F-4D97-AF65-F5344CB8AC3E}">
        <p14:creationId xmlns:p14="http://schemas.microsoft.com/office/powerpoint/2010/main" val="2627595347"/>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7963279C-D497-41DD-99FD-58FF2D4E76E4}"/>
              </a:ext>
            </a:extLst>
          </p:cNvPr>
          <p:cNvGraphicFramePr>
            <a:graphicFrameLocks noGrp="1"/>
          </p:cNvGraphicFramePr>
          <p:nvPr>
            <p:ph idx="1"/>
            <p:extLst/>
          </p:nvPr>
        </p:nvGraphicFramePr>
        <p:xfrm>
          <a:off x="678425" y="963562"/>
          <a:ext cx="11041625" cy="55045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48133375"/>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257E5-E112-46C3-82CA-DEB361D28C6C}"/>
              </a:ext>
            </a:extLst>
          </p:cNvPr>
          <p:cNvSpPr>
            <a:spLocks noGrp="1"/>
          </p:cNvSpPr>
          <p:nvPr>
            <p:ph type="title"/>
          </p:nvPr>
        </p:nvSpPr>
        <p:spPr>
          <a:xfrm>
            <a:off x="271436" y="425203"/>
            <a:ext cx="11194774" cy="1325563"/>
          </a:xfrm>
        </p:spPr>
        <p:txBody>
          <a:bodyPr>
            <a:noAutofit/>
          </a:bodyPr>
          <a:lstStyle/>
          <a:p>
            <a:pPr algn="ctr"/>
            <a:r>
              <a:rPr lang="en-US" sz="2800"/>
              <a:t>Frontiers Research Topic: </a:t>
            </a:r>
            <a:br>
              <a:rPr lang="en-US" sz="2800"/>
            </a:br>
            <a:r>
              <a:rPr lang="en-US" sz="2800"/>
              <a:t>Human-Animal Interaction (HAI) Research:  A Decade of Progress</a:t>
            </a:r>
            <a:endParaRPr lang="en-US" sz="2800" dirty="0"/>
          </a:p>
        </p:txBody>
      </p:sp>
      <p:sp>
        <p:nvSpPr>
          <p:cNvPr id="5" name="TextBox 4">
            <a:extLst>
              <a:ext uri="{FF2B5EF4-FFF2-40B4-BE49-F238E27FC236}">
                <a16:creationId xmlns:a16="http://schemas.microsoft.com/office/drawing/2014/main" id="{78CA3304-DAFE-4C9D-A307-D234BD188C0B}"/>
              </a:ext>
            </a:extLst>
          </p:cNvPr>
          <p:cNvSpPr txBox="1"/>
          <p:nvPr/>
        </p:nvSpPr>
        <p:spPr>
          <a:xfrm>
            <a:off x="271436" y="1750766"/>
            <a:ext cx="10018644" cy="535531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546A"/>
                </a:solidFill>
                <a:effectLst/>
                <a:uLnTx/>
                <a:uFillTx/>
                <a:latin typeface="Arial"/>
                <a:ea typeface="Batang" pitchFamily="18" charset="-127"/>
                <a:cs typeface="+mn-cs"/>
              </a:rPr>
              <a:t>Series of articles that highlights the NIH-Mars PPP and provides an overview of research supported by the partnership over the past decade (edited by members of the PPP)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A"/>
              </a:solidFill>
              <a:effectLst/>
              <a:uLnTx/>
              <a:uFillTx/>
              <a:latin typeface="Arial"/>
              <a:ea typeface="Batang" pitchFamily="18" charset="-127"/>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546A"/>
                </a:solidFill>
                <a:effectLst/>
                <a:uLnTx/>
                <a:uFillTx/>
                <a:latin typeface="Arial"/>
                <a:ea typeface="Batang" pitchFamily="18" charset="-127"/>
                <a:cs typeface="+mn-cs"/>
              </a:rPr>
              <a:t>Highlights a wide range of topics in HAI from social-emotional, behavior and biological effects of HAI to cohort data to ideas for future directions and new methodologies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A"/>
              </a:solidFill>
              <a:effectLst/>
              <a:uLnTx/>
              <a:uFillTx/>
              <a:latin typeface="Arial"/>
              <a:ea typeface="Batang" pitchFamily="18" charset="-127"/>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546A"/>
                </a:solidFill>
                <a:effectLst/>
                <a:uLnTx/>
                <a:uFillTx/>
                <a:latin typeface="Arial"/>
                <a:ea typeface="Batang" pitchFamily="18" charset="-127"/>
                <a:cs typeface="+mn-cs"/>
              </a:rPr>
              <a:t>Articles published between Oct 2018 – April 2019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Arial"/>
                <a:ea typeface="Batang" pitchFamily="18" charset="-127"/>
                <a:cs typeface="+mn-cs"/>
              </a:rPr>
              <a:t>     but already a large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A"/>
              </a:solidFill>
              <a:effectLst/>
              <a:uLnTx/>
              <a:uFillTx/>
              <a:latin typeface="Arial"/>
              <a:ea typeface="Batang" pitchFamily="18" charset="-127"/>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546A"/>
                </a:solidFill>
                <a:effectLst/>
                <a:uLnTx/>
                <a:uFillTx/>
                <a:latin typeface="Arial"/>
                <a:ea typeface="Batang" pitchFamily="18" charset="-127"/>
                <a:cs typeface="+mn-cs"/>
              </a:rPr>
              <a:t>39,352 total views to-date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546A"/>
                </a:solidFill>
                <a:effectLst/>
                <a:uLnTx/>
                <a:uFillTx/>
                <a:latin typeface="Arial"/>
                <a:ea typeface="Batang" pitchFamily="18" charset="-127"/>
                <a:cs typeface="+mn-cs"/>
              </a:rPr>
              <a:t>Over 2,500 downloads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546A"/>
                </a:solidFill>
                <a:effectLst/>
                <a:uLnTx/>
                <a:uFillTx/>
                <a:latin typeface="Arial"/>
                <a:ea typeface="Batang" pitchFamily="18" charset="-127"/>
                <a:cs typeface="+mn-cs"/>
              </a:rPr>
              <a:t>Global interest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4546A"/>
              </a:solidFill>
              <a:effectLst/>
              <a:uLnTx/>
              <a:uFillTx/>
              <a:latin typeface="Arial"/>
              <a:ea typeface="Batang" pitchFamily="18" charset="-12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A"/>
              </a:solidFill>
              <a:effectLst/>
              <a:uLnTx/>
              <a:uFillTx/>
              <a:latin typeface="Arial"/>
              <a:ea typeface="Batang" pitchFamily="18" charset="-12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A"/>
              </a:solidFill>
              <a:effectLst/>
              <a:uLnTx/>
              <a:uFillTx/>
              <a:latin typeface="Arial"/>
              <a:ea typeface="Batang" pitchFamily="18" charset="-12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A"/>
              </a:solidFill>
              <a:effectLst/>
              <a:uLnTx/>
              <a:uFillTx/>
              <a:latin typeface="Arial"/>
              <a:ea typeface="Batang" pitchFamily="18" charset="-12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A"/>
              </a:solidFill>
              <a:effectLst/>
              <a:uLnTx/>
              <a:uFillTx/>
              <a:latin typeface="Arial"/>
              <a:ea typeface="Batang" pitchFamily="18" charset="-12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a:extLst>
              <a:ext uri="{FF2B5EF4-FFF2-40B4-BE49-F238E27FC236}">
                <a16:creationId xmlns:a16="http://schemas.microsoft.com/office/drawing/2014/main" id="{52B8C066-B628-4B4B-8E5D-7C136F54103B}"/>
              </a:ext>
            </a:extLst>
          </p:cNvPr>
          <p:cNvPicPr>
            <a:picLocks noChangeAspect="1"/>
          </p:cNvPicPr>
          <p:nvPr/>
        </p:nvPicPr>
        <p:blipFill>
          <a:blip r:embed="rId2"/>
          <a:stretch>
            <a:fillRect/>
          </a:stretch>
        </p:blipFill>
        <p:spPr>
          <a:xfrm>
            <a:off x="6096000" y="3577907"/>
            <a:ext cx="5426103" cy="2962771"/>
          </a:xfrm>
          <a:prstGeom prst="rect">
            <a:avLst/>
          </a:prstGeom>
        </p:spPr>
      </p:pic>
      <p:pic>
        <p:nvPicPr>
          <p:cNvPr id="8" name="Picture 7">
            <a:extLst>
              <a:ext uri="{FF2B5EF4-FFF2-40B4-BE49-F238E27FC236}">
                <a16:creationId xmlns:a16="http://schemas.microsoft.com/office/drawing/2014/main" id="{EBE2D5E1-B403-424D-87D7-A3ED405D1249}"/>
              </a:ext>
            </a:extLst>
          </p:cNvPr>
          <p:cNvPicPr>
            <a:picLocks noChangeAspect="1"/>
          </p:cNvPicPr>
          <p:nvPr/>
        </p:nvPicPr>
        <p:blipFill>
          <a:blip r:embed="rId3"/>
          <a:stretch>
            <a:fillRect/>
          </a:stretch>
        </p:blipFill>
        <p:spPr>
          <a:xfrm>
            <a:off x="10766122" y="1556068"/>
            <a:ext cx="1400175" cy="1724025"/>
          </a:xfrm>
          <a:prstGeom prst="rect">
            <a:avLst/>
          </a:prstGeom>
        </p:spPr>
      </p:pic>
    </p:spTree>
    <p:extLst>
      <p:ext uri="{BB962C8B-B14F-4D97-AF65-F5344CB8AC3E}">
        <p14:creationId xmlns:p14="http://schemas.microsoft.com/office/powerpoint/2010/main" val="582024259"/>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D4FF15-AC13-4988-B177-A74B7A50A3E6}"/>
              </a:ext>
            </a:extLst>
          </p:cNvPr>
          <p:cNvSpPr>
            <a:spLocks noGrp="1"/>
          </p:cNvSpPr>
          <p:nvPr>
            <p:ph type="ctrTitle"/>
          </p:nvPr>
        </p:nvSpPr>
        <p:spPr/>
        <p:txBody>
          <a:bodyPr/>
          <a:lstStyle/>
          <a:p>
            <a:r>
              <a:rPr lang="en-US" dirty="0"/>
              <a:t>Thank you for your attention!</a:t>
            </a:r>
          </a:p>
        </p:txBody>
      </p:sp>
      <p:sp>
        <p:nvSpPr>
          <p:cNvPr id="5" name="Subtitle 4">
            <a:extLst>
              <a:ext uri="{FF2B5EF4-FFF2-40B4-BE49-F238E27FC236}">
                <a16:creationId xmlns:a16="http://schemas.microsoft.com/office/drawing/2014/main" id="{DA56F9A1-F5D8-4116-9B36-D8A7D695DCF8}"/>
              </a:ext>
            </a:extLst>
          </p:cNvPr>
          <p:cNvSpPr>
            <a:spLocks noGrp="1"/>
          </p:cNvSpPr>
          <p:nvPr>
            <p:ph type="subTitle" idx="1"/>
          </p:nvPr>
        </p:nvSpPr>
        <p:spPr/>
        <p:txBody>
          <a:bodyPr/>
          <a:lstStyle/>
          <a:p>
            <a:r>
              <a:rPr lang="en-US" dirty="0"/>
              <a:t>Layla.Esposito@nih.gov</a:t>
            </a:r>
          </a:p>
        </p:txBody>
      </p:sp>
    </p:spTree>
    <p:extLst>
      <p:ext uri="{BB962C8B-B14F-4D97-AF65-F5344CB8AC3E}">
        <p14:creationId xmlns:p14="http://schemas.microsoft.com/office/powerpoint/2010/main" val="3475352263"/>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p:cNvSpPr txBox="1">
            <a:spLocks/>
          </p:cNvSpPr>
          <p:nvPr/>
        </p:nvSpPr>
        <p:spPr>
          <a:xfrm>
            <a:off x="2114382" y="6228209"/>
            <a:ext cx="7963237" cy="7605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2A2B6C"/>
                </a:solidFill>
                <a:effectLst/>
                <a:uLnTx/>
                <a:uFillTx/>
                <a:latin typeface="Arial" panose="020B0604020202020204" pitchFamily="34" charset="0"/>
                <a:ea typeface="+mj-ea"/>
                <a:cs typeface="Arial" panose="020B0604020202020204" pitchFamily="34" charset="0"/>
              </a:rPr>
              <a:t>May 7, 2019 </a:t>
            </a:r>
            <a:r>
              <a:rPr kumimoji="0" lang="en-US" sz="2800" b="1" i="0" u="none" strike="noStrike" kern="1200" cap="none" spc="0" normalizeH="0" baseline="0" noProof="0" dirty="0" smtClean="0">
                <a:ln>
                  <a:noFill/>
                </a:ln>
                <a:solidFill>
                  <a:srgbClr val="0000A0"/>
                </a:solidFill>
                <a:effectLst/>
                <a:uLnTx/>
                <a:uFillTx/>
                <a:latin typeface="Arial" panose="020B0604020202020204" pitchFamily="34" charset="0"/>
                <a:ea typeface="+mj-ea"/>
                <a:cs typeface="Arial" panose="020B0604020202020204" pitchFamily="34" charset="0"/>
              </a:rPr>
              <a:t>|</a:t>
            </a:r>
            <a:r>
              <a:rPr kumimoji="0" lang="en-US" sz="2800" b="1" i="0" u="none" strike="noStrike" kern="1200" cap="none" spc="0" normalizeH="0" baseline="0" noProof="0" dirty="0" smtClean="0">
                <a:ln>
                  <a:noFill/>
                </a:ln>
                <a:solidFill>
                  <a:srgbClr val="2A2B6C"/>
                </a:solidFill>
                <a:effectLst/>
                <a:uLnTx/>
                <a:uFillTx/>
                <a:latin typeface="Arial" panose="020B0604020202020204" pitchFamily="34" charset="0"/>
                <a:ea typeface="+mj-ea"/>
                <a:cs typeface="Arial" panose="020B0604020202020204" pitchFamily="34" charset="0"/>
              </a:rPr>
              <a:t> Washington, DC</a:t>
            </a:r>
            <a:r>
              <a:rPr kumimoji="0" lang="en-US" sz="2800" b="1" i="0" u="none" strike="noStrike" kern="1200" cap="none" spc="0" normalizeH="0" baseline="0" noProof="0" dirty="0" smtClean="0">
                <a:ln>
                  <a:noFill/>
                </a:ln>
                <a:solidFill>
                  <a:srgbClr val="002060"/>
                </a:solidFill>
                <a:effectLst/>
                <a:uLnTx/>
                <a:uFillTx/>
                <a:latin typeface="Arial" panose="020B0604020202020204" pitchFamily="34" charset="0"/>
                <a:ea typeface="+mj-ea"/>
                <a:cs typeface="Arial" panose="020B0604020202020204" pitchFamily="34" charset="0"/>
              </a:rPr>
              <a:t/>
            </a:r>
            <a:br>
              <a:rPr kumimoji="0" lang="en-US" sz="2800" b="1" i="0" u="none" strike="noStrike" kern="1200" cap="none" spc="0" normalizeH="0" baseline="0" noProof="0" dirty="0" smtClean="0">
                <a:ln>
                  <a:noFill/>
                </a:ln>
                <a:solidFill>
                  <a:srgbClr val="002060"/>
                </a:solidFill>
                <a:effectLst/>
                <a:uLnTx/>
                <a:uFillTx/>
                <a:latin typeface="Arial" panose="020B0604020202020204" pitchFamily="34" charset="0"/>
                <a:ea typeface="+mj-ea"/>
                <a:cs typeface="Arial" panose="020B0604020202020204" pitchFamily="34" charset="0"/>
              </a:rPr>
            </a:b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grpSp>
        <p:nvGrpSpPr>
          <p:cNvPr id="3" name="Group 2"/>
          <p:cNvGrpSpPr/>
          <p:nvPr/>
        </p:nvGrpSpPr>
        <p:grpSpPr>
          <a:xfrm>
            <a:off x="651570" y="210066"/>
            <a:ext cx="10888861" cy="5820031"/>
            <a:chOff x="1401372" y="0"/>
            <a:chExt cx="10174118" cy="5381693"/>
          </a:xfrm>
          <a:solidFill>
            <a:srgbClr val="FFFF00">
              <a:alpha val="53725"/>
            </a:srgbClr>
          </a:solidFill>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74665" y="0"/>
              <a:ext cx="8852821" cy="5381693"/>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1372" y="2428765"/>
              <a:ext cx="1748482" cy="1126097"/>
            </a:xfrm>
            <a:prstGeom prst="rect">
              <a:avLst/>
            </a:prstGeom>
            <a:noFill/>
            <a:ln>
              <a:no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480" y="2092580"/>
              <a:ext cx="1896010" cy="1462282"/>
            </a:xfrm>
            <a:prstGeom prst="rect">
              <a:avLst/>
            </a:prstGeom>
            <a:noFill/>
            <a:ln>
              <a:noFill/>
            </a:ln>
          </p:spPr>
        </p:pic>
      </p:grpSp>
    </p:spTree>
    <p:extLst>
      <p:ext uri="{BB962C8B-B14F-4D97-AF65-F5344CB8AC3E}">
        <p14:creationId xmlns:p14="http://schemas.microsoft.com/office/powerpoint/2010/main" val="42550194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448" y="4013323"/>
            <a:ext cx="10515600" cy="1325563"/>
          </a:xfrm>
        </p:spPr>
        <p:txBody>
          <a:bodyPr>
            <a:normAutofit fontScale="90000"/>
          </a:bodyPr>
          <a:lstStyle/>
          <a:p>
            <a:pPr algn="ctr"/>
            <a:r>
              <a:rPr lang="en-US" sz="4900" b="1" dirty="0" smtClean="0">
                <a:solidFill>
                  <a:srgbClr val="2A2B6C"/>
                </a:solidFill>
                <a:latin typeface="Arial" panose="020B0604020202020204" pitchFamily="34" charset="0"/>
                <a:cs typeface="Arial" panose="020B0604020202020204" pitchFamily="34" charset="0"/>
              </a:rPr>
              <a:t>Nancy Gee, PhD</a:t>
            </a:r>
            <a:br>
              <a:rPr lang="en-US" sz="4900" b="1" dirty="0" smtClean="0">
                <a:solidFill>
                  <a:srgbClr val="2A2B6C"/>
                </a:solidFill>
                <a:latin typeface="Arial" panose="020B0604020202020204" pitchFamily="34" charset="0"/>
                <a:cs typeface="Arial" panose="020B0604020202020204" pitchFamily="34" charset="0"/>
              </a:rPr>
            </a:br>
            <a:r>
              <a:rPr lang="en-US" sz="3600" dirty="0">
                <a:solidFill>
                  <a:srgbClr val="2A2B6C"/>
                </a:solidFill>
                <a:latin typeface="Arial" panose="020B0604020202020204" pitchFamily="34" charset="0"/>
                <a:cs typeface="Arial" panose="020B0604020202020204" pitchFamily="34" charset="0"/>
              </a:rPr>
              <a:t>State University of New York at Fredonia</a:t>
            </a:r>
            <a:br>
              <a:rPr lang="en-US" sz="3600" dirty="0">
                <a:solidFill>
                  <a:srgbClr val="2A2B6C"/>
                </a:solidFill>
                <a:latin typeface="Arial" panose="020B0604020202020204" pitchFamily="34" charset="0"/>
                <a:cs typeface="Arial" panose="020B0604020202020204" pitchFamily="34" charset="0"/>
              </a:rPr>
            </a:br>
            <a:r>
              <a:rPr lang="en-US" sz="3600" dirty="0">
                <a:solidFill>
                  <a:srgbClr val="2A2B6C"/>
                </a:solidFill>
                <a:latin typeface="Arial" panose="020B0604020202020204" pitchFamily="34" charset="0"/>
                <a:cs typeface="Arial" panose="020B0604020202020204" pitchFamily="34" charset="0"/>
              </a:rPr>
              <a:t>HAI Research Manager, Mars – WALTHAM Centre for Pet Nutrition</a:t>
            </a:r>
            <a:br>
              <a:rPr lang="en-US" sz="3600" dirty="0">
                <a:solidFill>
                  <a:srgbClr val="2A2B6C"/>
                </a:solidFill>
                <a:latin typeface="Arial" panose="020B0604020202020204" pitchFamily="34" charset="0"/>
                <a:cs typeface="Arial" panose="020B0604020202020204" pitchFamily="34" charset="0"/>
              </a:rPr>
            </a:br>
            <a:endParaRPr lang="en-US" sz="3600"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8254" y="469557"/>
            <a:ext cx="1867710" cy="2801566"/>
          </a:xfrm>
          <a:prstGeom prst="rect">
            <a:avLst/>
          </a:prstGeom>
        </p:spPr>
      </p:pic>
    </p:spTree>
    <p:extLst>
      <p:ext uri="{BB962C8B-B14F-4D97-AF65-F5344CB8AC3E}">
        <p14:creationId xmlns:p14="http://schemas.microsoft.com/office/powerpoint/2010/main" val="3302426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2593-0C0E-4B49-B88E-923CD0EC16D9}"/>
              </a:ext>
            </a:extLst>
          </p:cNvPr>
          <p:cNvSpPr>
            <a:spLocks noGrp="1"/>
          </p:cNvSpPr>
          <p:nvPr>
            <p:ph type="ctrTitle"/>
          </p:nvPr>
        </p:nvSpPr>
        <p:spPr>
          <a:xfrm>
            <a:off x="1467845" y="740702"/>
            <a:ext cx="9533792" cy="1470025"/>
          </a:xfrm>
        </p:spPr>
        <p:txBody>
          <a:bodyPr/>
          <a:lstStyle/>
          <a:p>
            <a:r>
              <a:rPr lang="en-US" sz="3733" dirty="0"/>
              <a:t>Loneliness – The Potential for Pets</a:t>
            </a:r>
          </a:p>
        </p:txBody>
      </p:sp>
      <p:sp>
        <p:nvSpPr>
          <p:cNvPr id="3" name="Subtitle 2">
            <a:extLst>
              <a:ext uri="{FF2B5EF4-FFF2-40B4-BE49-F238E27FC236}">
                <a16:creationId xmlns:a16="http://schemas.microsoft.com/office/drawing/2014/main" id="{549B9E2C-3233-4801-9ED9-AFB654C5D901}"/>
              </a:ext>
            </a:extLst>
          </p:cNvPr>
          <p:cNvSpPr>
            <a:spLocks noGrp="1"/>
          </p:cNvSpPr>
          <p:nvPr>
            <p:ph type="subTitle" idx="1"/>
          </p:nvPr>
        </p:nvSpPr>
        <p:spPr>
          <a:xfrm>
            <a:off x="1967541" y="2852936"/>
            <a:ext cx="8534400" cy="1752600"/>
          </a:xfrm>
        </p:spPr>
        <p:txBody>
          <a:bodyPr/>
          <a:lstStyle/>
          <a:p>
            <a:pPr>
              <a:spcBef>
                <a:spcPts val="0"/>
              </a:spcBef>
              <a:spcAft>
                <a:spcPts val="0"/>
              </a:spcAft>
            </a:pPr>
            <a:r>
              <a:rPr lang="en-US" sz="3200" dirty="0"/>
              <a:t>Nancy R. Gee, PhD</a:t>
            </a:r>
          </a:p>
          <a:p>
            <a:pPr>
              <a:spcBef>
                <a:spcPts val="0"/>
              </a:spcBef>
              <a:spcAft>
                <a:spcPts val="0"/>
              </a:spcAft>
            </a:pPr>
            <a:r>
              <a:rPr lang="en-US" sz="2667" dirty="0"/>
              <a:t>Professor of Psychology</a:t>
            </a:r>
          </a:p>
          <a:p>
            <a:pPr>
              <a:spcBef>
                <a:spcPts val="0"/>
              </a:spcBef>
              <a:spcAft>
                <a:spcPts val="0"/>
              </a:spcAft>
            </a:pPr>
            <a:r>
              <a:rPr lang="en-US" sz="2667" dirty="0"/>
              <a:t>State University of New York, Fredonia</a:t>
            </a:r>
          </a:p>
          <a:p>
            <a:pPr>
              <a:spcBef>
                <a:spcPts val="0"/>
              </a:spcBef>
              <a:spcAft>
                <a:spcPts val="0"/>
              </a:spcAft>
            </a:pPr>
            <a:r>
              <a:rPr lang="en-US" sz="2667" dirty="0"/>
              <a:t>WALTHAM Human-Animal Interaction Research Manager</a:t>
            </a:r>
          </a:p>
        </p:txBody>
      </p:sp>
      <p:sp>
        <p:nvSpPr>
          <p:cNvPr id="4" name="Footer Placeholder 3">
            <a:extLst>
              <a:ext uri="{FF2B5EF4-FFF2-40B4-BE49-F238E27FC236}">
                <a16:creationId xmlns:a16="http://schemas.microsoft.com/office/drawing/2014/main" id="{A016A6F1-C420-4C53-9073-4055FB968898}"/>
              </a:ext>
            </a:extLst>
          </p:cNvPr>
          <p:cNvSpPr>
            <a:spLocks noGrp="1"/>
          </p:cNvSpPr>
          <p:nvPr>
            <p:ph type="ftr" sz="quarter" idx="11"/>
          </p:nvPr>
        </p:nvSpPr>
        <p:spPr/>
        <p:txBody>
          <a:bodyPr/>
          <a:lstStyle/>
          <a:p>
            <a:pPr defTabSz="1219170"/>
            <a:r>
              <a:rPr lang="en-GB" dirty="0">
                <a:solidFill>
                  <a:srgbClr val="696969"/>
                </a:solidFill>
                <a:latin typeface="Calibri"/>
              </a:rPr>
              <a:t>Proprietary information: Not to be reproduced or distributed without the express consent of Mars, Inc.© Mars 2015</a:t>
            </a:r>
          </a:p>
        </p:txBody>
      </p:sp>
      <p:grpSp>
        <p:nvGrpSpPr>
          <p:cNvPr id="7" name="Group 6">
            <a:extLst>
              <a:ext uri="{FF2B5EF4-FFF2-40B4-BE49-F238E27FC236}">
                <a16:creationId xmlns:a16="http://schemas.microsoft.com/office/drawing/2014/main" id="{ECF9FD06-20FF-4BD3-8102-E990CBBFEF30}"/>
              </a:ext>
            </a:extLst>
          </p:cNvPr>
          <p:cNvGrpSpPr/>
          <p:nvPr/>
        </p:nvGrpSpPr>
        <p:grpSpPr>
          <a:xfrm>
            <a:off x="9585293" y="5061182"/>
            <a:ext cx="1833296" cy="794740"/>
            <a:chOff x="3408218" y="3355552"/>
            <a:chExt cx="1616828" cy="827409"/>
          </a:xfrm>
        </p:grpSpPr>
        <p:sp>
          <p:nvSpPr>
            <p:cNvPr id="8" name="Rectangle 7">
              <a:extLst>
                <a:ext uri="{FF2B5EF4-FFF2-40B4-BE49-F238E27FC236}">
                  <a16:creationId xmlns:a16="http://schemas.microsoft.com/office/drawing/2014/main" id="{B25B0C57-2787-4AF5-B36F-D38F3B5F1505}"/>
                </a:ext>
              </a:extLst>
            </p:cNvPr>
            <p:cNvSpPr/>
            <p:nvPr/>
          </p:nvSpPr>
          <p:spPr>
            <a:xfrm>
              <a:off x="3408218" y="3355552"/>
              <a:ext cx="1616828" cy="8225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pic>
          <p:nvPicPr>
            <p:cNvPr id="9" name="Picture 2" descr="http://home.fredonia.edu/sites/default/files/section/marketing/_files/logos/2014_logos/for_web/Logo_Stacked_2-C.png">
              <a:extLst>
                <a:ext uri="{FF2B5EF4-FFF2-40B4-BE49-F238E27FC236}">
                  <a16:creationId xmlns:a16="http://schemas.microsoft.com/office/drawing/2014/main" id="{002FF0D9-B13C-4C74-91E3-23347A67A7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08218" y="3360364"/>
              <a:ext cx="1616828" cy="822597"/>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grpSp>
      <p:pic>
        <p:nvPicPr>
          <p:cNvPr id="3076" name="Picture 4" descr="Wildlife Photography of Silver Tabby Cat">
            <a:extLst>
              <a:ext uri="{FF2B5EF4-FFF2-40B4-BE49-F238E27FC236}">
                <a16:creationId xmlns:a16="http://schemas.microsoft.com/office/drawing/2014/main" id="{39A07AB0-40C4-485A-8AA6-37DD4C4A05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1291" y="0"/>
            <a:ext cx="2120708" cy="17008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hort-coated Black and White Dog on Ground">
            <a:extLst>
              <a:ext uri="{FF2B5EF4-FFF2-40B4-BE49-F238E27FC236}">
                <a16:creationId xmlns:a16="http://schemas.microsoft.com/office/drawing/2014/main" id="{2D6B0B95-0CF6-4528-9506-7A42F8D8CA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195" t="27899" r="22968" b="6376"/>
          <a:stretch/>
        </p:blipFill>
        <p:spPr bwMode="auto">
          <a:xfrm>
            <a:off x="407491" y="5688"/>
            <a:ext cx="2120708" cy="169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1529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WALTHAM: fundamental research for Mars Petcare </a:t>
            </a:r>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31637" y="1412777"/>
            <a:ext cx="6512136" cy="4360711"/>
          </a:xfrm>
        </p:spPr>
      </p:pic>
      <p:sp>
        <p:nvSpPr>
          <p:cNvPr id="26" name="Footer Placeholder 25"/>
          <p:cNvSpPr>
            <a:spLocks noGrp="1"/>
          </p:cNvSpPr>
          <p:nvPr>
            <p:ph type="ftr" sz="quarter" idx="11"/>
          </p:nvPr>
        </p:nvSpPr>
        <p:spPr/>
        <p:txBody>
          <a:bodyPr/>
          <a:lstStyle/>
          <a:p>
            <a:pPr defTabSz="1219170"/>
            <a:r>
              <a:rPr lang="en-GB">
                <a:solidFill>
                  <a:srgbClr val="696969"/>
                </a:solidFill>
                <a:latin typeface="Calibri"/>
              </a:rPr>
              <a:t>Proprietary information: Not to be reproduced or distributed without the express consent of Mars, Inc.© Mars 2015</a:t>
            </a:r>
            <a:endParaRPr lang="en-GB" dirty="0">
              <a:solidFill>
                <a:srgbClr val="696969"/>
              </a:solidFill>
              <a:latin typeface="Calibri"/>
            </a:endParaRPr>
          </a:p>
        </p:txBody>
      </p:sp>
      <p:sp>
        <p:nvSpPr>
          <p:cNvPr id="9" name="Content Placeholder 8"/>
          <p:cNvSpPr>
            <a:spLocks noGrp="1"/>
          </p:cNvSpPr>
          <p:nvPr>
            <p:ph type="body" sz="quarter" idx="13"/>
          </p:nvPr>
        </p:nvSpPr>
        <p:spPr>
          <a:xfrm>
            <a:off x="9264352" y="5733256"/>
            <a:ext cx="2304256" cy="384000"/>
          </a:xfrm>
        </p:spPr>
        <p:txBody>
          <a:bodyPr/>
          <a:lstStyle/>
          <a:p>
            <a:pPr lvl="1"/>
            <a:endParaRPr lang="en-GB" dirty="0"/>
          </a:p>
          <a:p>
            <a:r>
              <a:rPr lang="en-GB" dirty="0"/>
              <a:t/>
            </a:r>
            <a:br>
              <a:rPr lang="en-GB" dirty="0"/>
            </a:br>
            <a:r>
              <a:rPr lang="en-GB" sz="2133" i="1" dirty="0"/>
              <a:t>www.waltham.com</a:t>
            </a:r>
            <a:endParaRPr lang="en-GB" i="1" dirty="0"/>
          </a:p>
        </p:txBody>
      </p:sp>
      <p:graphicFrame>
        <p:nvGraphicFramePr>
          <p:cNvPr id="19" name="Diagram 18"/>
          <p:cNvGraphicFramePr/>
          <p:nvPr>
            <p:extLst/>
          </p:nvPr>
        </p:nvGraphicFramePr>
        <p:xfrm>
          <a:off x="1027379" y="3550135"/>
          <a:ext cx="2640000" cy="264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5" name="Diagram 14"/>
          <p:cNvGraphicFramePr/>
          <p:nvPr>
            <p:extLst/>
          </p:nvPr>
        </p:nvGraphicFramePr>
        <p:xfrm>
          <a:off x="671691" y="789373"/>
          <a:ext cx="2640000" cy="2640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3" name="Diagram 22"/>
          <p:cNvGraphicFramePr/>
          <p:nvPr>
            <p:extLst/>
          </p:nvPr>
        </p:nvGraphicFramePr>
        <p:xfrm>
          <a:off x="8308731" y="1367333"/>
          <a:ext cx="2640000" cy="26400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97117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p:cNvSpPr txBox="1">
            <a:spLocks/>
          </p:cNvSpPr>
          <p:nvPr/>
        </p:nvSpPr>
        <p:spPr>
          <a:xfrm>
            <a:off x="2114382" y="6228209"/>
            <a:ext cx="7963237" cy="7605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1" dirty="0" smtClean="0">
                <a:solidFill>
                  <a:srgbClr val="2A2B6C"/>
                </a:solidFill>
                <a:latin typeface="Arial" panose="020B0604020202020204" pitchFamily="34" charset="0"/>
                <a:cs typeface="Arial" panose="020B0604020202020204" pitchFamily="34" charset="0"/>
              </a:rPr>
              <a:t>Welcome</a:t>
            </a:r>
            <a:endParaRPr lang="en-US" sz="4000" b="1" i="1" dirty="0">
              <a:solidFill>
                <a:srgbClr val="002060"/>
              </a:solidFill>
              <a:latin typeface="Arial" panose="020B0604020202020204" pitchFamily="34" charset="0"/>
              <a:cs typeface="Arial" panose="020B0604020202020204" pitchFamily="34" charset="0"/>
            </a:endParaRPr>
          </a:p>
        </p:txBody>
      </p:sp>
      <p:grpSp>
        <p:nvGrpSpPr>
          <p:cNvPr id="3" name="Group 2"/>
          <p:cNvGrpSpPr/>
          <p:nvPr/>
        </p:nvGrpSpPr>
        <p:grpSpPr>
          <a:xfrm>
            <a:off x="651570" y="210066"/>
            <a:ext cx="10888861" cy="5820031"/>
            <a:chOff x="1401372" y="0"/>
            <a:chExt cx="10174118" cy="5381693"/>
          </a:xfrm>
          <a:solidFill>
            <a:srgbClr val="FFFF00">
              <a:alpha val="53725"/>
            </a:srgbClr>
          </a:solidFill>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74665" y="0"/>
              <a:ext cx="8852821" cy="5381693"/>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1372" y="2428765"/>
              <a:ext cx="1748482" cy="1126097"/>
            </a:xfrm>
            <a:prstGeom prst="rect">
              <a:avLst/>
            </a:prstGeom>
            <a:noFill/>
            <a:ln>
              <a:no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480" y="2092580"/>
              <a:ext cx="1896010" cy="1462282"/>
            </a:xfrm>
            <a:prstGeom prst="rect">
              <a:avLst/>
            </a:prstGeom>
            <a:noFill/>
            <a:ln>
              <a:noFill/>
            </a:ln>
          </p:spPr>
        </p:pic>
      </p:grpSp>
    </p:spTree>
    <p:extLst>
      <p:ext uri="{BB962C8B-B14F-4D97-AF65-F5344CB8AC3E}">
        <p14:creationId xmlns:p14="http://schemas.microsoft.com/office/powerpoint/2010/main" val="17704664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D9685F9-33E3-4800-AE00-108F72B688F4}"/>
              </a:ext>
            </a:extLst>
          </p:cNvPr>
          <p:cNvSpPr>
            <a:spLocks noGrp="1"/>
          </p:cNvSpPr>
          <p:nvPr>
            <p:ph idx="1"/>
          </p:nvPr>
        </p:nvSpPr>
        <p:spPr/>
        <p:txBody>
          <a:bodyPr/>
          <a:lstStyle/>
          <a:p>
            <a:pPr marL="0" indent="0" algn="ctr">
              <a:buNone/>
            </a:pPr>
            <a:r>
              <a:rPr lang="en-US" dirty="0"/>
              <a:t>Based on HAI research,</a:t>
            </a:r>
          </a:p>
          <a:p>
            <a:pPr marL="0" indent="0" algn="ctr">
              <a:buNone/>
            </a:pPr>
            <a:r>
              <a:rPr lang="en-US" dirty="0"/>
              <a:t>why do we think pets might ameliorate loneliness?</a:t>
            </a:r>
          </a:p>
        </p:txBody>
      </p:sp>
      <p:sp>
        <p:nvSpPr>
          <p:cNvPr id="4" name="Footer Placeholder 3">
            <a:extLst>
              <a:ext uri="{FF2B5EF4-FFF2-40B4-BE49-F238E27FC236}">
                <a16:creationId xmlns:a16="http://schemas.microsoft.com/office/drawing/2014/main" id="{364A2AFC-0DC2-4591-94C7-A9DA5F3B6206}"/>
              </a:ext>
            </a:extLst>
          </p:cNvPr>
          <p:cNvSpPr>
            <a:spLocks noGrp="1"/>
          </p:cNvSpPr>
          <p:nvPr>
            <p:ph type="ftr" sz="quarter" idx="11"/>
          </p:nvPr>
        </p:nvSpPr>
        <p:spPr/>
        <p:txBody>
          <a:bodyPr/>
          <a:lstStyle/>
          <a:p>
            <a:pPr defTabSz="1219170"/>
            <a:r>
              <a:rPr lang="en-GB">
                <a:solidFill>
                  <a:srgbClr val="696969"/>
                </a:solidFill>
                <a:latin typeface="Calibri"/>
              </a:rPr>
              <a:t>Proprietary information: Not to be reproduced or distributed without the express consent of Mars, Inc.© Mars 2015</a:t>
            </a:r>
            <a:endParaRPr lang="en-GB" dirty="0">
              <a:solidFill>
                <a:srgbClr val="696969"/>
              </a:solidFill>
              <a:latin typeface="Calibri"/>
            </a:endParaRPr>
          </a:p>
        </p:txBody>
      </p:sp>
      <p:pic>
        <p:nvPicPr>
          <p:cNvPr id="14" name="Picture 13">
            <a:extLst>
              <a:ext uri="{FF2B5EF4-FFF2-40B4-BE49-F238E27FC236}">
                <a16:creationId xmlns:a16="http://schemas.microsoft.com/office/drawing/2014/main" id="{A0FFC5CC-8D01-4624-AC29-F90D610492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9200" y="3092415"/>
            <a:ext cx="4064000" cy="2783840"/>
          </a:xfrm>
          <a:prstGeom prst="rect">
            <a:avLst/>
          </a:prstGeom>
        </p:spPr>
      </p:pic>
    </p:spTree>
    <p:extLst>
      <p:ext uri="{BB962C8B-B14F-4D97-AF65-F5344CB8AC3E}">
        <p14:creationId xmlns:p14="http://schemas.microsoft.com/office/powerpoint/2010/main" val="29686500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883B1-2F38-4C1F-B807-EDE6DB52305C}"/>
              </a:ext>
            </a:extLst>
          </p:cNvPr>
          <p:cNvSpPr>
            <a:spLocks noGrp="1"/>
          </p:cNvSpPr>
          <p:nvPr>
            <p:ph type="title"/>
          </p:nvPr>
        </p:nvSpPr>
        <p:spPr/>
        <p:txBody>
          <a:bodyPr/>
          <a:lstStyle/>
          <a:p>
            <a:r>
              <a:rPr lang="en-US" dirty="0"/>
              <a:t>We are social creatures</a:t>
            </a:r>
          </a:p>
        </p:txBody>
      </p:sp>
      <p:sp>
        <p:nvSpPr>
          <p:cNvPr id="3" name="Content Placeholder 2">
            <a:extLst>
              <a:ext uri="{FF2B5EF4-FFF2-40B4-BE49-F238E27FC236}">
                <a16:creationId xmlns:a16="http://schemas.microsoft.com/office/drawing/2014/main" id="{D4F46A5F-3232-45BC-A01D-2E01BAA6C222}"/>
              </a:ext>
            </a:extLst>
          </p:cNvPr>
          <p:cNvSpPr>
            <a:spLocks noGrp="1"/>
          </p:cNvSpPr>
          <p:nvPr>
            <p:ph idx="1"/>
          </p:nvPr>
        </p:nvSpPr>
        <p:spPr>
          <a:xfrm>
            <a:off x="143339" y="2084851"/>
            <a:ext cx="6700949" cy="4032000"/>
          </a:xfrm>
        </p:spPr>
        <p:txBody>
          <a:bodyPr/>
          <a:lstStyle/>
          <a:p>
            <a:pPr lvl="1"/>
            <a:r>
              <a:rPr lang="en-US" dirty="0"/>
              <a:t>Dogs emerged from wolves by adapting to human social demands over a period of at least 35,000 years </a:t>
            </a:r>
            <a:r>
              <a:rPr lang="en-US" sz="1600" dirty="0"/>
              <a:t>(Frantz et al., 2016)</a:t>
            </a:r>
          </a:p>
          <a:p>
            <a:pPr lvl="2"/>
            <a:r>
              <a:rPr lang="en-US" dirty="0"/>
              <a:t>There is probably no other species on the planet as well matched to human social needs as dogs </a:t>
            </a:r>
            <a:r>
              <a:rPr lang="en-US" sz="1600" dirty="0"/>
              <a:t>(</a:t>
            </a:r>
            <a:r>
              <a:rPr lang="en-US" sz="1600" dirty="0" err="1"/>
              <a:t>Miklosi</a:t>
            </a:r>
            <a:r>
              <a:rPr lang="en-US" sz="1600" dirty="0"/>
              <a:t>, et al., 2004)</a:t>
            </a:r>
            <a:r>
              <a:rPr lang="en-US" dirty="0"/>
              <a:t>.</a:t>
            </a:r>
          </a:p>
          <a:p>
            <a:pPr marL="623984" lvl="1" indent="0">
              <a:buNone/>
            </a:pPr>
            <a:endParaRPr lang="en-US" dirty="0"/>
          </a:p>
        </p:txBody>
      </p:sp>
      <p:sp>
        <p:nvSpPr>
          <p:cNvPr id="4" name="Footer Placeholder 3">
            <a:extLst>
              <a:ext uri="{FF2B5EF4-FFF2-40B4-BE49-F238E27FC236}">
                <a16:creationId xmlns:a16="http://schemas.microsoft.com/office/drawing/2014/main" id="{909D40D4-EB96-45FC-B22E-95DAFB06185F}"/>
              </a:ext>
            </a:extLst>
          </p:cNvPr>
          <p:cNvSpPr>
            <a:spLocks noGrp="1"/>
          </p:cNvSpPr>
          <p:nvPr>
            <p:ph type="ftr" sz="quarter" idx="11"/>
          </p:nvPr>
        </p:nvSpPr>
        <p:spPr/>
        <p:txBody>
          <a:bodyPr/>
          <a:lstStyle/>
          <a:p>
            <a:pPr defTabSz="1219170"/>
            <a:r>
              <a:rPr lang="en-GB">
                <a:solidFill>
                  <a:srgbClr val="696969"/>
                </a:solidFill>
                <a:latin typeface="Calibri"/>
              </a:rPr>
              <a:t>Proprietary information: Not to be reproduced or distributed without the express consent of Mars, Inc.© Mars 2015</a:t>
            </a:r>
            <a:endParaRPr lang="en-GB" dirty="0">
              <a:solidFill>
                <a:srgbClr val="696969"/>
              </a:solidFill>
              <a:latin typeface="Calibri"/>
            </a:endParaRPr>
          </a:p>
        </p:txBody>
      </p:sp>
      <p:pic>
        <p:nvPicPr>
          <p:cNvPr id="1026" name="Picture 2" descr="https://freerangestock.com/thumbnail/61331/tundra-wolf.jpg">
            <a:extLst>
              <a:ext uri="{FF2B5EF4-FFF2-40B4-BE49-F238E27FC236}">
                <a16:creationId xmlns:a16="http://schemas.microsoft.com/office/drawing/2014/main" id="{3D8B7665-B57C-40C3-9C2A-32730874D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3177" y="1595290"/>
            <a:ext cx="3222399" cy="21340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freerangestock.com/thumbnail/25079/smiling-dog-on-easter-island.jpg">
            <a:extLst>
              <a:ext uri="{FF2B5EF4-FFF2-40B4-BE49-F238E27FC236}">
                <a16:creationId xmlns:a16="http://schemas.microsoft.com/office/drawing/2014/main" id="{A4100F13-33DF-40E0-9735-735323804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4246" y="3965960"/>
            <a:ext cx="3222399" cy="1810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1381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B9A7C-E814-47C4-B762-7DE4CE758CE2}"/>
              </a:ext>
            </a:extLst>
          </p:cNvPr>
          <p:cNvSpPr>
            <a:spLocks noGrp="1"/>
          </p:cNvSpPr>
          <p:nvPr>
            <p:ph type="title"/>
          </p:nvPr>
        </p:nvSpPr>
        <p:spPr/>
        <p:txBody>
          <a:bodyPr/>
          <a:lstStyle/>
          <a:p>
            <a:r>
              <a:rPr lang="en-US" dirty="0"/>
              <a:t>We need to connect with attachment figures…</a:t>
            </a:r>
          </a:p>
        </p:txBody>
      </p:sp>
      <p:sp>
        <p:nvSpPr>
          <p:cNvPr id="3" name="Content Placeholder 2">
            <a:extLst>
              <a:ext uri="{FF2B5EF4-FFF2-40B4-BE49-F238E27FC236}">
                <a16:creationId xmlns:a16="http://schemas.microsoft.com/office/drawing/2014/main" id="{43A9BFBD-754A-4E96-89A9-8D7E485A1697}"/>
              </a:ext>
            </a:extLst>
          </p:cNvPr>
          <p:cNvSpPr>
            <a:spLocks noGrp="1"/>
          </p:cNvSpPr>
          <p:nvPr>
            <p:ph idx="1"/>
          </p:nvPr>
        </p:nvSpPr>
        <p:spPr>
          <a:xfrm>
            <a:off x="739200" y="1507200"/>
            <a:ext cx="8717173" cy="4418077"/>
          </a:xfrm>
        </p:spPr>
        <p:txBody>
          <a:bodyPr/>
          <a:lstStyle/>
          <a:p>
            <a:r>
              <a:rPr lang="en-US" sz="2667" dirty="0"/>
              <a:t>Pets fulfill the four roles of an attachment figure </a:t>
            </a:r>
            <a:r>
              <a:rPr lang="en-US" sz="1600" dirty="0"/>
              <a:t>(Ainsworth, 1989)</a:t>
            </a:r>
            <a:r>
              <a:rPr lang="en-US" sz="2667" dirty="0"/>
              <a:t>:</a:t>
            </a:r>
          </a:p>
          <a:p>
            <a:pPr marL="1233569" lvl="1" indent="-609585">
              <a:buFont typeface="+mj-lt"/>
              <a:buAutoNum type="arabicPeriod"/>
            </a:pPr>
            <a:r>
              <a:rPr lang="en-US" sz="2667" dirty="0"/>
              <a:t>Enjoyable </a:t>
            </a:r>
          </a:p>
          <a:p>
            <a:pPr marL="1233569" lvl="1" indent="-609585">
              <a:buFont typeface="+mj-lt"/>
              <a:buAutoNum type="arabicPeriod"/>
            </a:pPr>
            <a:r>
              <a:rPr lang="en-US" sz="2667" dirty="0"/>
              <a:t>Comforting </a:t>
            </a:r>
            <a:r>
              <a:rPr lang="en-US" sz="1600" dirty="0"/>
              <a:t>(Bonas et al., 2000)</a:t>
            </a:r>
          </a:p>
          <a:p>
            <a:pPr marL="1233569" lvl="1" indent="-609585">
              <a:buFont typeface="+mj-lt"/>
              <a:buAutoNum type="arabicPeriod"/>
            </a:pPr>
            <a:r>
              <a:rPr lang="en-US" sz="2667" dirty="0"/>
              <a:t>Missed when absent </a:t>
            </a:r>
            <a:r>
              <a:rPr lang="en-US" sz="1600" dirty="0"/>
              <a:t>(Archer &amp; Winchester, 1994)</a:t>
            </a:r>
          </a:p>
          <a:p>
            <a:pPr marL="1233569" lvl="1" indent="-609585">
              <a:buFont typeface="+mj-lt"/>
              <a:buAutoNum type="arabicPeriod"/>
            </a:pPr>
            <a:r>
              <a:rPr lang="en-US" sz="2667" dirty="0"/>
              <a:t>Sought in times of distress </a:t>
            </a:r>
            <a:r>
              <a:rPr lang="en-US" sz="1600" dirty="0"/>
              <a:t>(</a:t>
            </a:r>
            <a:r>
              <a:rPr lang="en-US" sz="1600" dirty="0" err="1"/>
              <a:t>Kurdek</a:t>
            </a:r>
            <a:r>
              <a:rPr lang="en-US" sz="1600" dirty="0"/>
              <a:t>, 2009)</a:t>
            </a:r>
          </a:p>
          <a:p>
            <a:pPr marL="585585" indent="-609585"/>
            <a:r>
              <a:rPr lang="en-US" sz="2667" dirty="0"/>
              <a:t>People report turning to their pets for love and support </a:t>
            </a:r>
            <a:r>
              <a:rPr lang="en-US" sz="1600" dirty="0"/>
              <a:t>(Rynearson, 1978)</a:t>
            </a:r>
          </a:p>
          <a:p>
            <a:pPr marL="585585" indent="-609585"/>
            <a:r>
              <a:rPr lang="en-US" sz="2667" dirty="0"/>
              <a:t>Adolescents derive more satisfaction from, and engage in less conflict with, their pets than their siblings </a:t>
            </a:r>
            <a:r>
              <a:rPr lang="en-US" sz="1600" dirty="0"/>
              <a:t>(Cassels et al., 2017)</a:t>
            </a:r>
          </a:p>
        </p:txBody>
      </p:sp>
      <p:sp>
        <p:nvSpPr>
          <p:cNvPr id="4" name="Footer Placeholder 3">
            <a:extLst>
              <a:ext uri="{FF2B5EF4-FFF2-40B4-BE49-F238E27FC236}">
                <a16:creationId xmlns:a16="http://schemas.microsoft.com/office/drawing/2014/main" id="{4E7F7C89-C7DA-4171-BF51-9A92211796F1}"/>
              </a:ext>
            </a:extLst>
          </p:cNvPr>
          <p:cNvSpPr>
            <a:spLocks noGrp="1"/>
          </p:cNvSpPr>
          <p:nvPr>
            <p:ph type="ftr" sz="quarter" idx="11"/>
          </p:nvPr>
        </p:nvSpPr>
        <p:spPr/>
        <p:txBody>
          <a:bodyPr/>
          <a:lstStyle/>
          <a:p>
            <a:pPr defTabSz="1219170"/>
            <a:r>
              <a:rPr lang="en-GB">
                <a:solidFill>
                  <a:srgbClr val="696969"/>
                </a:solidFill>
                <a:latin typeface="Calibri"/>
              </a:rPr>
              <a:t>Proprietary information: Not to be reproduced or distributed without the express consent of Mars, Inc.© Mars 2015</a:t>
            </a:r>
            <a:endParaRPr lang="en-GB" dirty="0">
              <a:solidFill>
                <a:srgbClr val="696969"/>
              </a:solidFill>
              <a:latin typeface="Calibri"/>
            </a:endParaRPr>
          </a:p>
        </p:txBody>
      </p:sp>
      <p:sp>
        <p:nvSpPr>
          <p:cNvPr id="5" name="Text Placeholder 4">
            <a:extLst>
              <a:ext uri="{FF2B5EF4-FFF2-40B4-BE49-F238E27FC236}">
                <a16:creationId xmlns:a16="http://schemas.microsoft.com/office/drawing/2014/main" id="{CF80511C-0DDC-4924-ABD6-785BE2FACF91}"/>
              </a:ext>
            </a:extLst>
          </p:cNvPr>
          <p:cNvSpPr>
            <a:spLocks noGrp="1"/>
          </p:cNvSpPr>
          <p:nvPr>
            <p:ph type="body" sz="quarter" idx="13"/>
          </p:nvPr>
        </p:nvSpPr>
        <p:spPr/>
        <p:txBody>
          <a:bodyPr/>
          <a:lstStyle/>
          <a:p>
            <a:endParaRPr lang="en-US" dirty="0"/>
          </a:p>
        </p:txBody>
      </p:sp>
      <p:pic>
        <p:nvPicPr>
          <p:cNvPr id="6" name="Content Placeholder 6" descr="A picture containing water, outdoor, sky, ground&#10;&#10;Description generated with very high confidence">
            <a:extLst>
              <a:ext uri="{FF2B5EF4-FFF2-40B4-BE49-F238E27FC236}">
                <a16:creationId xmlns:a16="http://schemas.microsoft.com/office/drawing/2014/main" id="{7C91F5D2-4128-445B-8027-7E96BAAD63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4766" y="1988840"/>
            <a:ext cx="2496277" cy="2496277"/>
          </a:xfrm>
          <a:prstGeom prst="rect">
            <a:avLst/>
          </a:prstGeom>
        </p:spPr>
      </p:pic>
    </p:spTree>
    <p:extLst>
      <p:ext uri="{BB962C8B-B14F-4D97-AF65-F5344CB8AC3E}">
        <p14:creationId xmlns:p14="http://schemas.microsoft.com/office/powerpoint/2010/main" val="35240403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E1932-72C4-473B-ACC0-79B69357A0F8}"/>
              </a:ext>
            </a:extLst>
          </p:cNvPr>
          <p:cNvSpPr>
            <a:spLocks noGrp="1"/>
          </p:cNvSpPr>
          <p:nvPr>
            <p:ph type="title"/>
          </p:nvPr>
        </p:nvSpPr>
        <p:spPr/>
        <p:txBody>
          <a:bodyPr/>
          <a:lstStyle/>
          <a:p>
            <a:r>
              <a:rPr lang="en-US" dirty="0"/>
              <a:t>We need someone to talk to…</a:t>
            </a:r>
          </a:p>
        </p:txBody>
      </p:sp>
      <p:sp>
        <p:nvSpPr>
          <p:cNvPr id="3" name="Content Placeholder 2">
            <a:extLst>
              <a:ext uri="{FF2B5EF4-FFF2-40B4-BE49-F238E27FC236}">
                <a16:creationId xmlns:a16="http://schemas.microsoft.com/office/drawing/2014/main" id="{FAF323AE-30EB-4CC3-9664-65B97DE18C84}"/>
              </a:ext>
            </a:extLst>
          </p:cNvPr>
          <p:cNvSpPr>
            <a:spLocks noGrp="1"/>
          </p:cNvSpPr>
          <p:nvPr>
            <p:ph idx="1"/>
          </p:nvPr>
        </p:nvSpPr>
        <p:spPr>
          <a:xfrm>
            <a:off x="431371" y="1748255"/>
            <a:ext cx="7392821" cy="4032000"/>
          </a:xfrm>
        </p:spPr>
        <p:txBody>
          <a:bodyPr/>
          <a:lstStyle/>
          <a:p>
            <a:pPr lvl="1"/>
            <a:r>
              <a:rPr lang="en-US" sz="2667" dirty="0"/>
              <a:t>50% of adults and 70% of children report confiding in their pets </a:t>
            </a:r>
            <a:r>
              <a:rPr lang="en-US" sz="1600" dirty="0"/>
              <a:t>(</a:t>
            </a:r>
            <a:r>
              <a:rPr lang="en-US" sz="1600" dirty="0" err="1"/>
              <a:t>Katcher</a:t>
            </a:r>
            <a:r>
              <a:rPr lang="en-US" sz="1600" dirty="0"/>
              <a:t> &amp; Beck, 1987)</a:t>
            </a:r>
          </a:p>
          <a:p>
            <a:pPr lvl="1"/>
            <a:r>
              <a:rPr lang="en-US" sz="2667" dirty="0"/>
              <a:t>No need to worry about:</a:t>
            </a:r>
          </a:p>
          <a:p>
            <a:pPr lvl="2"/>
            <a:r>
              <a:rPr lang="en-US" sz="2133" dirty="0"/>
              <a:t>Confidentiality, reprisals, judgments or meeting expectations </a:t>
            </a:r>
            <a:r>
              <a:rPr lang="en-US" sz="1600" dirty="0"/>
              <a:t>(</a:t>
            </a:r>
            <a:r>
              <a:rPr lang="en-US" sz="1600" dirty="0" err="1"/>
              <a:t>Melson</a:t>
            </a:r>
            <a:r>
              <a:rPr lang="en-US" sz="1600" dirty="0"/>
              <a:t>, 2001)</a:t>
            </a:r>
          </a:p>
          <a:p>
            <a:pPr lvl="1"/>
            <a:r>
              <a:rPr lang="en-US" sz="2667" dirty="0"/>
              <a:t>Talking to pets, compared with talking to people, is associated with lower cardiac responses </a:t>
            </a:r>
            <a:r>
              <a:rPr lang="en-US" sz="1600" dirty="0"/>
              <a:t>(Lynch, 1985)</a:t>
            </a:r>
          </a:p>
        </p:txBody>
      </p:sp>
      <p:sp>
        <p:nvSpPr>
          <p:cNvPr id="4" name="Footer Placeholder 3">
            <a:extLst>
              <a:ext uri="{FF2B5EF4-FFF2-40B4-BE49-F238E27FC236}">
                <a16:creationId xmlns:a16="http://schemas.microsoft.com/office/drawing/2014/main" id="{847496DA-9302-436E-AD73-C7D185E9C861}"/>
              </a:ext>
            </a:extLst>
          </p:cNvPr>
          <p:cNvSpPr>
            <a:spLocks noGrp="1"/>
          </p:cNvSpPr>
          <p:nvPr>
            <p:ph type="ftr" sz="quarter" idx="11"/>
          </p:nvPr>
        </p:nvSpPr>
        <p:spPr/>
        <p:txBody>
          <a:bodyPr/>
          <a:lstStyle/>
          <a:p>
            <a:pPr defTabSz="1219170"/>
            <a:r>
              <a:rPr lang="en-GB">
                <a:solidFill>
                  <a:srgbClr val="696969"/>
                </a:solidFill>
                <a:latin typeface="Calibri"/>
              </a:rPr>
              <a:t>Proprietary information: Not to be reproduced or distributed without the express consent of Mars, Inc.© Mars 2015</a:t>
            </a:r>
            <a:endParaRPr lang="en-GB" dirty="0">
              <a:solidFill>
                <a:srgbClr val="696969"/>
              </a:solidFill>
              <a:latin typeface="Calibri"/>
            </a:endParaRPr>
          </a:p>
        </p:txBody>
      </p:sp>
      <p:pic>
        <p:nvPicPr>
          <p:cNvPr id="7" name="Picture 6">
            <a:extLst>
              <a:ext uri="{FF2B5EF4-FFF2-40B4-BE49-F238E27FC236}">
                <a16:creationId xmlns:a16="http://schemas.microsoft.com/office/drawing/2014/main" id="{53B478F2-5921-4BA5-9EE8-02C3E52F9A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6214" y="2118074"/>
            <a:ext cx="3672061" cy="2621852"/>
          </a:xfrm>
          <a:prstGeom prst="rect">
            <a:avLst/>
          </a:prstGeom>
        </p:spPr>
      </p:pic>
    </p:spTree>
    <p:extLst>
      <p:ext uri="{BB962C8B-B14F-4D97-AF65-F5344CB8AC3E}">
        <p14:creationId xmlns:p14="http://schemas.microsoft.com/office/powerpoint/2010/main" val="25197578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E1932-72C4-473B-ACC0-79B69357A0F8}"/>
              </a:ext>
            </a:extLst>
          </p:cNvPr>
          <p:cNvSpPr>
            <a:spLocks noGrp="1"/>
          </p:cNvSpPr>
          <p:nvPr>
            <p:ph type="title"/>
          </p:nvPr>
        </p:nvSpPr>
        <p:spPr/>
        <p:txBody>
          <a:bodyPr/>
          <a:lstStyle/>
          <a:p>
            <a:r>
              <a:rPr lang="en-US" dirty="0"/>
              <a:t>We need someone to talk to…</a:t>
            </a:r>
          </a:p>
        </p:txBody>
      </p:sp>
      <p:sp>
        <p:nvSpPr>
          <p:cNvPr id="3" name="Content Placeholder 2">
            <a:extLst>
              <a:ext uri="{FF2B5EF4-FFF2-40B4-BE49-F238E27FC236}">
                <a16:creationId xmlns:a16="http://schemas.microsoft.com/office/drawing/2014/main" id="{FAF323AE-30EB-4CC3-9664-65B97DE18C84}"/>
              </a:ext>
            </a:extLst>
          </p:cNvPr>
          <p:cNvSpPr>
            <a:spLocks noGrp="1"/>
          </p:cNvSpPr>
          <p:nvPr>
            <p:ph idx="1"/>
          </p:nvPr>
        </p:nvSpPr>
        <p:spPr>
          <a:xfrm>
            <a:off x="345259" y="1413000"/>
            <a:ext cx="7574943" cy="4032000"/>
          </a:xfrm>
        </p:spPr>
        <p:txBody>
          <a:bodyPr/>
          <a:lstStyle/>
          <a:p>
            <a:pPr lvl="1"/>
            <a:r>
              <a:rPr lang="en-US" sz="2667" dirty="0"/>
              <a:t>Patients with language disorders improve verbalizations </a:t>
            </a:r>
            <a:r>
              <a:rPr lang="en-US" sz="1600" dirty="0"/>
              <a:t>(Adams, 1997; LaFrance, Garcia &amp; </a:t>
            </a:r>
            <a:r>
              <a:rPr lang="en-US" sz="1600" dirty="0" err="1"/>
              <a:t>Lebreche</a:t>
            </a:r>
            <a:r>
              <a:rPr lang="en-US" sz="1600" dirty="0"/>
              <a:t>, 2006)</a:t>
            </a:r>
            <a:endParaRPr lang="en-US" sz="2667" dirty="0"/>
          </a:p>
          <a:p>
            <a:pPr lvl="1"/>
            <a:r>
              <a:rPr lang="en-US" sz="2667" dirty="0"/>
              <a:t>Children on the autism spectrum show increased social interactions and skills:</a:t>
            </a:r>
          </a:p>
          <a:p>
            <a:pPr lvl="2"/>
            <a:r>
              <a:rPr lang="en-US" dirty="0"/>
              <a:t>More talking, smiling and laughing with others </a:t>
            </a:r>
            <a:r>
              <a:rPr lang="en-US" sz="1600" dirty="0"/>
              <a:t>(</a:t>
            </a:r>
            <a:r>
              <a:rPr lang="en-US" sz="1600" dirty="0" err="1"/>
              <a:t>O’Haire</a:t>
            </a:r>
            <a:r>
              <a:rPr lang="en-US" sz="1600" dirty="0"/>
              <a:t> et al., 2013)</a:t>
            </a:r>
          </a:p>
          <a:p>
            <a:pPr lvl="2"/>
            <a:r>
              <a:rPr lang="en-US" dirty="0"/>
              <a:t>More language output and greater verbal fluency </a:t>
            </a:r>
            <a:r>
              <a:rPr lang="en-US" sz="1600" dirty="0"/>
              <a:t>(</a:t>
            </a:r>
            <a:r>
              <a:rPr lang="en-US" sz="1600" dirty="0" err="1"/>
              <a:t>Gabriels</a:t>
            </a:r>
            <a:r>
              <a:rPr lang="en-US" sz="1600" dirty="0"/>
              <a:t>, et al., 2015)</a:t>
            </a:r>
          </a:p>
          <a:p>
            <a:pPr lvl="2"/>
            <a:r>
              <a:rPr lang="en-US" dirty="0"/>
              <a:t>Less solitary play and more engagement with peers </a:t>
            </a:r>
            <a:r>
              <a:rPr lang="en-US" sz="1600" dirty="0"/>
              <a:t>(Ward, et al., 2013)</a:t>
            </a:r>
          </a:p>
          <a:p>
            <a:pPr lvl="2"/>
            <a:endParaRPr lang="en-US" dirty="0"/>
          </a:p>
          <a:p>
            <a:endParaRPr lang="en-US" dirty="0"/>
          </a:p>
        </p:txBody>
      </p:sp>
      <p:sp>
        <p:nvSpPr>
          <p:cNvPr id="4" name="Footer Placeholder 3">
            <a:extLst>
              <a:ext uri="{FF2B5EF4-FFF2-40B4-BE49-F238E27FC236}">
                <a16:creationId xmlns:a16="http://schemas.microsoft.com/office/drawing/2014/main" id="{847496DA-9302-436E-AD73-C7D185E9C861}"/>
              </a:ext>
            </a:extLst>
          </p:cNvPr>
          <p:cNvSpPr>
            <a:spLocks noGrp="1"/>
          </p:cNvSpPr>
          <p:nvPr>
            <p:ph type="ftr" sz="quarter" idx="11"/>
          </p:nvPr>
        </p:nvSpPr>
        <p:spPr/>
        <p:txBody>
          <a:bodyPr/>
          <a:lstStyle/>
          <a:p>
            <a:pPr defTabSz="1219170"/>
            <a:r>
              <a:rPr lang="en-GB">
                <a:solidFill>
                  <a:srgbClr val="696969"/>
                </a:solidFill>
                <a:latin typeface="Calibri"/>
              </a:rPr>
              <a:t>Proprietary information: Not to be reproduced or distributed without the express consent of Mars, Inc.© Mars 2015</a:t>
            </a:r>
            <a:endParaRPr lang="en-GB" dirty="0">
              <a:solidFill>
                <a:srgbClr val="696969"/>
              </a:solidFill>
              <a:latin typeface="Calibri"/>
            </a:endParaRPr>
          </a:p>
        </p:txBody>
      </p:sp>
      <p:pic>
        <p:nvPicPr>
          <p:cNvPr id="7" name="Picture 6">
            <a:extLst>
              <a:ext uri="{FF2B5EF4-FFF2-40B4-BE49-F238E27FC236}">
                <a16:creationId xmlns:a16="http://schemas.microsoft.com/office/drawing/2014/main" id="{F3BD1D18-4673-4C27-9FC9-EC8A93B11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3641" y="2564905"/>
            <a:ext cx="3492500" cy="2324100"/>
          </a:xfrm>
          <a:prstGeom prst="rect">
            <a:avLst/>
          </a:prstGeom>
        </p:spPr>
      </p:pic>
    </p:spTree>
    <p:extLst>
      <p:ext uri="{BB962C8B-B14F-4D97-AF65-F5344CB8AC3E}">
        <p14:creationId xmlns:p14="http://schemas.microsoft.com/office/powerpoint/2010/main" val="23802988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A1F1E-63AF-4C16-AD4B-716E8BE30FE5}"/>
              </a:ext>
            </a:extLst>
          </p:cNvPr>
          <p:cNvSpPr>
            <a:spLocks noGrp="1"/>
          </p:cNvSpPr>
          <p:nvPr>
            <p:ph type="title"/>
          </p:nvPr>
        </p:nvSpPr>
        <p:spPr/>
        <p:txBody>
          <a:bodyPr/>
          <a:lstStyle/>
          <a:p>
            <a:r>
              <a:rPr lang="en-US" dirty="0"/>
              <a:t>Social Competence and Adjustment</a:t>
            </a:r>
          </a:p>
        </p:txBody>
      </p:sp>
      <p:sp>
        <p:nvSpPr>
          <p:cNvPr id="3" name="Content Placeholder 2">
            <a:extLst>
              <a:ext uri="{FF2B5EF4-FFF2-40B4-BE49-F238E27FC236}">
                <a16:creationId xmlns:a16="http://schemas.microsoft.com/office/drawing/2014/main" id="{00F78F9D-5602-4518-A599-BBC3956FEF9C}"/>
              </a:ext>
            </a:extLst>
          </p:cNvPr>
          <p:cNvSpPr>
            <a:spLocks noGrp="1"/>
          </p:cNvSpPr>
          <p:nvPr>
            <p:ph idx="1"/>
          </p:nvPr>
        </p:nvSpPr>
        <p:spPr/>
        <p:txBody>
          <a:bodyPr/>
          <a:lstStyle/>
          <a:p>
            <a:r>
              <a:rPr lang="en-US" dirty="0"/>
              <a:t>Interacting with animals linked to the development of: </a:t>
            </a:r>
          </a:p>
          <a:p>
            <a:pPr lvl="2"/>
            <a:r>
              <a:rPr lang="en-US" dirty="0"/>
              <a:t>Self-awareness</a:t>
            </a:r>
          </a:p>
          <a:p>
            <a:pPr lvl="2"/>
            <a:r>
              <a:rPr lang="en-US" dirty="0"/>
              <a:t>Social awareness</a:t>
            </a:r>
          </a:p>
          <a:p>
            <a:pPr lvl="2"/>
            <a:r>
              <a:rPr lang="en-US" dirty="0"/>
              <a:t>Self-management</a:t>
            </a:r>
          </a:p>
          <a:p>
            <a:pPr lvl="2"/>
            <a:r>
              <a:rPr lang="en-US" dirty="0"/>
              <a:t>Relationship skills</a:t>
            </a:r>
          </a:p>
          <a:p>
            <a:pPr lvl="2"/>
            <a:r>
              <a:rPr lang="en-US" dirty="0"/>
              <a:t>Responsible decision making</a:t>
            </a:r>
          </a:p>
          <a:p>
            <a:pPr lvl="2"/>
            <a:r>
              <a:rPr lang="en-US" dirty="0"/>
              <a:t>Ability to read non-verbal cues such as facial expressions and body language</a:t>
            </a:r>
          </a:p>
          <a:p>
            <a:endParaRPr lang="en-US" dirty="0"/>
          </a:p>
        </p:txBody>
      </p:sp>
      <p:sp>
        <p:nvSpPr>
          <p:cNvPr id="4" name="Footer Placeholder 3">
            <a:extLst>
              <a:ext uri="{FF2B5EF4-FFF2-40B4-BE49-F238E27FC236}">
                <a16:creationId xmlns:a16="http://schemas.microsoft.com/office/drawing/2014/main" id="{86B5E362-C9F7-41A4-A147-FD8054D9D27B}"/>
              </a:ext>
            </a:extLst>
          </p:cNvPr>
          <p:cNvSpPr>
            <a:spLocks noGrp="1"/>
          </p:cNvSpPr>
          <p:nvPr>
            <p:ph type="ftr" sz="quarter" idx="11"/>
          </p:nvPr>
        </p:nvSpPr>
        <p:spPr/>
        <p:txBody>
          <a:bodyPr/>
          <a:lstStyle/>
          <a:p>
            <a:pPr defTabSz="1219170"/>
            <a:r>
              <a:rPr lang="en-GB">
                <a:solidFill>
                  <a:srgbClr val="696969"/>
                </a:solidFill>
                <a:latin typeface="Calibri"/>
              </a:rPr>
              <a:t>Proprietary information: Not to be reproduced or distributed without the express consent of Mars, Inc.© Mars 2015</a:t>
            </a:r>
            <a:endParaRPr lang="en-GB" dirty="0">
              <a:solidFill>
                <a:srgbClr val="696969"/>
              </a:solidFill>
              <a:latin typeface="Calibri"/>
            </a:endParaRPr>
          </a:p>
        </p:txBody>
      </p:sp>
      <p:sp>
        <p:nvSpPr>
          <p:cNvPr id="5" name="Text Placeholder 4">
            <a:extLst>
              <a:ext uri="{FF2B5EF4-FFF2-40B4-BE49-F238E27FC236}">
                <a16:creationId xmlns:a16="http://schemas.microsoft.com/office/drawing/2014/main" id="{3BA1C1AA-9E25-4B65-8F55-75173E0C0DA1}"/>
              </a:ext>
            </a:extLst>
          </p:cNvPr>
          <p:cNvSpPr>
            <a:spLocks noGrp="1"/>
          </p:cNvSpPr>
          <p:nvPr>
            <p:ph type="body" sz="quarter" idx="13"/>
          </p:nvPr>
        </p:nvSpPr>
        <p:spPr/>
        <p:txBody>
          <a:bodyPr/>
          <a:lstStyle/>
          <a:p>
            <a:r>
              <a:rPr lang="en-US" dirty="0"/>
              <a:t>Pendry, Carr &amp; </a:t>
            </a:r>
            <a:r>
              <a:rPr lang="en-US" dirty="0" err="1"/>
              <a:t>Vandagriff</a:t>
            </a:r>
            <a:r>
              <a:rPr lang="en-US" dirty="0"/>
              <a:t> (2017)</a:t>
            </a:r>
          </a:p>
        </p:txBody>
      </p:sp>
    </p:spTree>
    <p:extLst>
      <p:ext uri="{BB962C8B-B14F-4D97-AF65-F5344CB8AC3E}">
        <p14:creationId xmlns:p14="http://schemas.microsoft.com/office/powerpoint/2010/main" val="26853874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3D8AC-3DA3-4E6D-9666-2B47A6FBBEFD}"/>
              </a:ext>
            </a:extLst>
          </p:cNvPr>
          <p:cNvSpPr>
            <a:spLocks noGrp="1"/>
          </p:cNvSpPr>
          <p:nvPr>
            <p:ph type="title"/>
          </p:nvPr>
        </p:nvSpPr>
        <p:spPr/>
        <p:txBody>
          <a:bodyPr/>
          <a:lstStyle/>
          <a:p>
            <a:r>
              <a:rPr lang="en-US" dirty="0"/>
              <a:t>Pets as social “icebreakers”</a:t>
            </a:r>
          </a:p>
        </p:txBody>
      </p:sp>
      <p:sp>
        <p:nvSpPr>
          <p:cNvPr id="3" name="Content Placeholder 2">
            <a:extLst>
              <a:ext uri="{FF2B5EF4-FFF2-40B4-BE49-F238E27FC236}">
                <a16:creationId xmlns:a16="http://schemas.microsoft.com/office/drawing/2014/main" id="{9AD5B62C-1708-4E12-A04B-2E24E6B4C812}"/>
              </a:ext>
            </a:extLst>
          </p:cNvPr>
          <p:cNvSpPr>
            <a:spLocks noGrp="1"/>
          </p:cNvSpPr>
          <p:nvPr>
            <p:ph idx="1"/>
          </p:nvPr>
        </p:nvSpPr>
        <p:spPr/>
        <p:txBody>
          <a:bodyPr/>
          <a:lstStyle/>
          <a:p>
            <a:r>
              <a:rPr lang="en-US" sz="2667" dirty="0"/>
              <a:t>People will “risk directly engaging” with unfamiliar people when there is a pet present </a:t>
            </a:r>
            <a:r>
              <a:rPr lang="en-US" sz="1600" dirty="0"/>
              <a:t>(Newby, 1997).</a:t>
            </a:r>
          </a:p>
          <a:p>
            <a:pPr lvl="1"/>
            <a:r>
              <a:rPr lang="en-US" sz="2667" dirty="0"/>
              <a:t>Pets are the “great leveler” </a:t>
            </a:r>
            <a:r>
              <a:rPr lang="en-US" sz="1600" dirty="0"/>
              <a:t>(</a:t>
            </a:r>
            <a:r>
              <a:rPr lang="en-US" sz="1600" dirty="0" err="1"/>
              <a:t>Serpell</a:t>
            </a:r>
            <a:r>
              <a:rPr lang="en-US" sz="1600" dirty="0"/>
              <a:t>, 2011)</a:t>
            </a:r>
          </a:p>
          <a:p>
            <a:r>
              <a:rPr lang="en-US" sz="2667" dirty="0"/>
              <a:t>When people with disabilities are accompanied by a service dog they experience:</a:t>
            </a:r>
          </a:p>
          <a:p>
            <a:pPr lvl="1"/>
            <a:r>
              <a:rPr lang="en-US" sz="2667" dirty="0"/>
              <a:t>More social greetings from adults and children</a:t>
            </a:r>
          </a:p>
          <a:p>
            <a:pPr lvl="1"/>
            <a:r>
              <a:rPr lang="en-US" sz="2667" dirty="0"/>
              <a:t>More approaches by other people</a:t>
            </a:r>
          </a:p>
          <a:p>
            <a:pPr lvl="1"/>
            <a:r>
              <a:rPr lang="en-US" sz="2667" dirty="0"/>
              <a:t>Greater willingness to go out in the evenings</a:t>
            </a:r>
          </a:p>
          <a:p>
            <a:endParaRPr lang="en-US" dirty="0"/>
          </a:p>
        </p:txBody>
      </p:sp>
      <p:sp>
        <p:nvSpPr>
          <p:cNvPr id="4" name="Footer Placeholder 3">
            <a:extLst>
              <a:ext uri="{FF2B5EF4-FFF2-40B4-BE49-F238E27FC236}">
                <a16:creationId xmlns:a16="http://schemas.microsoft.com/office/drawing/2014/main" id="{77736FE4-74B8-4517-B835-570C5F411F71}"/>
              </a:ext>
            </a:extLst>
          </p:cNvPr>
          <p:cNvSpPr>
            <a:spLocks noGrp="1"/>
          </p:cNvSpPr>
          <p:nvPr>
            <p:ph type="ftr" sz="quarter" idx="11"/>
          </p:nvPr>
        </p:nvSpPr>
        <p:spPr/>
        <p:txBody>
          <a:bodyPr/>
          <a:lstStyle/>
          <a:p>
            <a:pPr defTabSz="1219170"/>
            <a:r>
              <a:rPr lang="en-GB">
                <a:solidFill>
                  <a:srgbClr val="696969"/>
                </a:solidFill>
                <a:latin typeface="Calibri"/>
              </a:rPr>
              <a:t>Proprietary information: Not to be reproduced or distributed without the express consent of Mars, Inc.© Mars 2015</a:t>
            </a:r>
            <a:endParaRPr lang="en-GB" dirty="0">
              <a:solidFill>
                <a:srgbClr val="696969"/>
              </a:solidFill>
              <a:latin typeface="Calibri"/>
            </a:endParaRPr>
          </a:p>
        </p:txBody>
      </p:sp>
      <p:sp>
        <p:nvSpPr>
          <p:cNvPr id="5" name="Text Placeholder 4">
            <a:extLst>
              <a:ext uri="{FF2B5EF4-FFF2-40B4-BE49-F238E27FC236}">
                <a16:creationId xmlns:a16="http://schemas.microsoft.com/office/drawing/2014/main" id="{56A6F005-954D-4E9A-AAFB-FFAB3AD5D21B}"/>
              </a:ext>
            </a:extLst>
          </p:cNvPr>
          <p:cNvSpPr>
            <a:spLocks noGrp="1"/>
          </p:cNvSpPr>
          <p:nvPr>
            <p:ph type="body" sz="quarter" idx="13"/>
          </p:nvPr>
        </p:nvSpPr>
        <p:spPr/>
        <p:txBody>
          <a:bodyPr/>
          <a:lstStyle/>
          <a:p>
            <a:r>
              <a:rPr lang="en-US" dirty="0"/>
              <a:t>Hart, Hart &amp; Bergin (1987)</a:t>
            </a:r>
          </a:p>
        </p:txBody>
      </p:sp>
      <p:pic>
        <p:nvPicPr>
          <p:cNvPr id="7" name="Picture 6">
            <a:extLst>
              <a:ext uri="{FF2B5EF4-FFF2-40B4-BE49-F238E27FC236}">
                <a16:creationId xmlns:a16="http://schemas.microsoft.com/office/drawing/2014/main" id="{94BCCA61-FF93-4DAB-9F74-D90162886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6321" y="3827248"/>
            <a:ext cx="2285545" cy="1711953"/>
          </a:xfrm>
          <a:prstGeom prst="rect">
            <a:avLst/>
          </a:prstGeom>
        </p:spPr>
      </p:pic>
    </p:spTree>
    <p:extLst>
      <p:ext uri="{BB962C8B-B14F-4D97-AF65-F5344CB8AC3E}">
        <p14:creationId xmlns:p14="http://schemas.microsoft.com/office/powerpoint/2010/main" val="38576062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5E9C-8320-4448-927F-D9E4D83D1DC1}"/>
              </a:ext>
            </a:extLst>
          </p:cNvPr>
          <p:cNvSpPr>
            <a:spLocks noGrp="1"/>
          </p:cNvSpPr>
          <p:nvPr>
            <p:ph type="title"/>
          </p:nvPr>
        </p:nvSpPr>
        <p:spPr/>
        <p:txBody>
          <a:bodyPr/>
          <a:lstStyle/>
          <a:p>
            <a:r>
              <a:rPr lang="en-US" dirty="0"/>
              <a:t>Social Capital</a:t>
            </a:r>
          </a:p>
        </p:txBody>
      </p:sp>
      <p:sp>
        <p:nvSpPr>
          <p:cNvPr id="3" name="Content Placeholder 2">
            <a:extLst>
              <a:ext uri="{FF2B5EF4-FFF2-40B4-BE49-F238E27FC236}">
                <a16:creationId xmlns:a16="http://schemas.microsoft.com/office/drawing/2014/main" id="{D50A84D5-7A73-4713-A6FD-BE0A1B83A032}"/>
              </a:ext>
            </a:extLst>
          </p:cNvPr>
          <p:cNvSpPr>
            <a:spLocks noGrp="1"/>
          </p:cNvSpPr>
          <p:nvPr>
            <p:ph idx="1"/>
          </p:nvPr>
        </p:nvSpPr>
        <p:spPr>
          <a:xfrm>
            <a:off x="739200" y="1507200"/>
            <a:ext cx="7565045" cy="4032000"/>
          </a:xfrm>
        </p:spPr>
        <p:txBody>
          <a:bodyPr/>
          <a:lstStyle/>
          <a:p>
            <a:r>
              <a:rPr lang="en-US" sz="2667" dirty="0"/>
              <a:t>Reciprocity – perceived willingness to help someone else</a:t>
            </a:r>
          </a:p>
          <a:p>
            <a:pPr lvl="1"/>
            <a:r>
              <a:rPr lang="en-US" sz="2667" dirty="0"/>
              <a:t>Pets precipitate the exchange of favors </a:t>
            </a:r>
            <a:r>
              <a:rPr lang="en-US" sz="1600" dirty="0"/>
              <a:t>(Wood, et al., 2007)</a:t>
            </a:r>
          </a:p>
          <a:p>
            <a:pPr lvl="1"/>
            <a:r>
              <a:rPr lang="en-US" sz="2667" dirty="0"/>
              <a:t>Pet owners report giving/receiving more neighborhood favors</a:t>
            </a:r>
          </a:p>
          <a:p>
            <a:r>
              <a:rPr lang="en-US" sz="2667" dirty="0"/>
              <a:t>Civic Engagement </a:t>
            </a:r>
          </a:p>
          <a:p>
            <a:pPr lvl="1"/>
            <a:r>
              <a:rPr lang="en-US" sz="2667" dirty="0"/>
              <a:t>pet owners are more likely to be concerned about and active in their communities </a:t>
            </a:r>
            <a:r>
              <a:rPr lang="en-US" sz="1600" dirty="0"/>
              <a:t>(Wood, et al., 2005)</a:t>
            </a:r>
          </a:p>
        </p:txBody>
      </p:sp>
      <p:sp>
        <p:nvSpPr>
          <p:cNvPr id="4" name="Footer Placeholder 3">
            <a:extLst>
              <a:ext uri="{FF2B5EF4-FFF2-40B4-BE49-F238E27FC236}">
                <a16:creationId xmlns:a16="http://schemas.microsoft.com/office/drawing/2014/main" id="{68F30A91-202C-4BAC-A92D-EFD425C37583}"/>
              </a:ext>
            </a:extLst>
          </p:cNvPr>
          <p:cNvSpPr>
            <a:spLocks noGrp="1"/>
          </p:cNvSpPr>
          <p:nvPr>
            <p:ph type="ftr" sz="quarter" idx="11"/>
          </p:nvPr>
        </p:nvSpPr>
        <p:spPr/>
        <p:txBody>
          <a:bodyPr/>
          <a:lstStyle/>
          <a:p>
            <a:pPr defTabSz="1219170"/>
            <a:r>
              <a:rPr lang="en-GB">
                <a:solidFill>
                  <a:srgbClr val="696969"/>
                </a:solidFill>
                <a:latin typeface="Calibri"/>
              </a:rPr>
              <a:t>Proprietary information: Not to be reproduced or distributed without the express consent of Mars, Inc.© Mars 2015</a:t>
            </a:r>
            <a:endParaRPr lang="en-GB" dirty="0">
              <a:solidFill>
                <a:srgbClr val="696969"/>
              </a:solidFill>
              <a:latin typeface="Calibri"/>
            </a:endParaRPr>
          </a:p>
        </p:txBody>
      </p:sp>
      <p:sp>
        <p:nvSpPr>
          <p:cNvPr id="5" name="Text Placeholder 4">
            <a:extLst>
              <a:ext uri="{FF2B5EF4-FFF2-40B4-BE49-F238E27FC236}">
                <a16:creationId xmlns:a16="http://schemas.microsoft.com/office/drawing/2014/main" id="{94C866E1-41EB-48CA-B271-DBBC90CB8DF0}"/>
              </a:ext>
            </a:extLst>
          </p:cNvPr>
          <p:cNvSpPr>
            <a:spLocks noGrp="1"/>
          </p:cNvSpPr>
          <p:nvPr>
            <p:ph type="body" sz="quarter" idx="13"/>
          </p:nvPr>
        </p:nvSpPr>
        <p:spPr/>
        <p:txBody>
          <a:bodyPr/>
          <a:lstStyle/>
          <a:p>
            <a:endParaRPr lang="en-US"/>
          </a:p>
        </p:txBody>
      </p:sp>
      <p:pic>
        <p:nvPicPr>
          <p:cNvPr id="6" name="Picture 5">
            <a:extLst>
              <a:ext uri="{FF2B5EF4-FFF2-40B4-BE49-F238E27FC236}">
                <a16:creationId xmlns:a16="http://schemas.microsoft.com/office/drawing/2014/main" id="{AECA51F9-7A1F-498E-A524-3AFCE8CE9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8289" y="2660808"/>
            <a:ext cx="3075769" cy="1728192"/>
          </a:xfrm>
          <a:prstGeom prst="rect">
            <a:avLst/>
          </a:prstGeom>
        </p:spPr>
      </p:pic>
    </p:spTree>
    <p:extLst>
      <p:ext uri="{BB962C8B-B14F-4D97-AF65-F5344CB8AC3E}">
        <p14:creationId xmlns:p14="http://schemas.microsoft.com/office/powerpoint/2010/main" val="40159213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5E9C-8320-4448-927F-D9E4D83D1DC1}"/>
              </a:ext>
            </a:extLst>
          </p:cNvPr>
          <p:cNvSpPr>
            <a:spLocks noGrp="1"/>
          </p:cNvSpPr>
          <p:nvPr>
            <p:ph type="title"/>
          </p:nvPr>
        </p:nvSpPr>
        <p:spPr/>
        <p:txBody>
          <a:bodyPr/>
          <a:lstStyle/>
          <a:p>
            <a:r>
              <a:rPr lang="en-US" dirty="0"/>
              <a:t>Social Capital</a:t>
            </a:r>
          </a:p>
        </p:txBody>
      </p:sp>
      <p:sp>
        <p:nvSpPr>
          <p:cNvPr id="3" name="Content Placeholder 2">
            <a:extLst>
              <a:ext uri="{FF2B5EF4-FFF2-40B4-BE49-F238E27FC236}">
                <a16:creationId xmlns:a16="http://schemas.microsoft.com/office/drawing/2014/main" id="{D50A84D5-7A73-4713-A6FD-BE0A1B83A032}"/>
              </a:ext>
            </a:extLst>
          </p:cNvPr>
          <p:cNvSpPr>
            <a:spLocks noGrp="1"/>
          </p:cNvSpPr>
          <p:nvPr>
            <p:ph idx="1"/>
          </p:nvPr>
        </p:nvSpPr>
        <p:spPr>
          <a:xfrm>
            <a:off x="727819" y="1649368"/>
            <a:ext cx="10704000" cy="4032000"/>
          </a:xfrm>
        </p:spPr>
        <p:txBody>
          <a:bodyPr/>
          <a:lstStyle/>
          <a:p>
            <a:r>
              <a:rPr lang="en-US" sz="2667" dirty="0"/>
              <a:t>Fostering Trust</a:t>
            </a:r>
          </a:p>
          <a:p>
            <a:pPr lvl="1"/>
            <a:r>
              <a:rPr lang="en-US" sz="2667" dirty="0"/>
              <a:t>Pet owners are more likely to agree that people can be trusted </a:t>
            </a:r>
          </a:p>
          <a:p>
            <a:r>
              <a:rPr lang="en-US" sz="2667" dirty="0"/>
              <a:t>Building Social Networks</a:t>
            </a:r>
          </a:p>
          <a:p>
            <a:pPr lvl="1"/>
            <a:r>
              <a:rPr lang="en-US" sz="2667" dirty="0"/>
              <a:t>Pet owners report that they have gotten to know people and made friends through their pets</a:t>
            </a:r>
          </a:p>
          <a:p>
            <a:r>
              <a:rPr lang="en-US" sz="2667" dirty="0"/>
              <a:t>Getting out in the community</a:t>
            </a:r>
          </a:p>
          <a:p>
            <a:pPr lvl="1"/>
            <a:r>
              <a:rPr lang="en-US" sz="2667" dirty="0"/>
              <a:t>Dogs motivate people to get out and go for a walk</a:t>
            </a:r>
          </a:p>
          <a:p>
            <a:pPr lvl="1"/>
            <a:r>
              <a:rPr lang="en-US" sz="2667" dirty="0"/>
              <a:t>Higher levels of walking and physical activity among dog owners</a:t>
            </a:r>
          </a:p>
        </p:txBody>
      </p:sp>
      <p:sp>
        <p:nvSpPr>
          <p:cNvPr id="4" name="Footer Placeholder 3">
            <a:extLst>
              <a:ext uri="{FF2B5EF4-FFF2-40B4-BE49-F238E27FC236}">
                <a16:creationId xmlns:a16="http://schemas.microsoft.com/office/drawing/2014/main" id="{68F30A91-202C-4BAC-A92D-EFD425C37583}"/>
              </a:ext>
            </a:extLst>
          </p:cNvPr>
          <p:cNvSpPr>
            <a:spLocks noGrp="1"/>
          </p:cNvSpPr>
          <p:nvPr>
            <p:ph type="ftr" sz="quarter" idx="11"/>
          </p:nvPr>
        </p:nvSpPr>
        <p:spPr/>
        <p:txBody>
          <a:bodyPr/>
          <a:lstStyle/>
          <a:p>
            <a:pPr defTabSz="1219170"/>
            <a:r>
              <a:rPr lang="en-GB">
                <a:solidFill>
                  <a:srgbClr val="696969"/>
                </a:solidFill>
                <a:latin typeface="Calibri"/>
              </a:rPr>
              <a:t>Proprietary information: Not to be reproduced or distributed without the express consent of Mars, Inc.© Mars 2015</a:t>
            </a:r>
            <a:endParaRPr lang="en-GB" dirty="0">
              <a:solidFill>
                <a:srgbClr val="696969"/>
              </a:solidFill>
              <a:latin typeface="Calibri"/>
            </a:endParaRPr>
          </a:p>
        </p:txBody>
      </p:sp>
      <p:sp>
        <p:nvSpPr>
          <p:cNvPr id="5" name="Text Placeholder 4">
            <a:extLst>
              <a:ext uri="{FF2B5EF4-FFF2-40B4-BE49-F238E27FC236}">
                <a16:creationId xmlns:a16="http://schemas.microsoft.com/office/drawing/2014/main" id="{94C866E1-41EB-48CA-B271-DBBC90CB8DF0}"/>
              </a:ext>
            </a:extLst>
          </p:cNvPr>
          <p:cNvSpPr>
            <a:spLocks noGrp="1"/>
          </p:cNvSpPr>
          <p:nvPr>
            <p:ph type="body" sz="quarter" idx="13"/>
          </p:nvPr>
        </p:nvSpPr>
        <p:spPr/>
        <p:txBody>
          <a:bodyPr/>
          <a:lstStyle/>
          <a:p>
            <a:r>
              <a:rPr lang="en-US" dirty="0"/>
              <a:t>Wood, et al., 2005; </a:t>
            </a:r>
            <a:r>
              <a:rPr lang="en-US" dirty="0" err="1"/>
              <a:t>McHarg</a:t>
            </a:r>
            <a:r>
              <a:rPr lang="en-US" dirty="0"/>
              <a:t>, et al., 1995; </a:t>
            </a:r>
            <a:r>
              <a:rPr lang="en-US" dirty="0" err="1"/>
              <a:t>Cutt</a:t>
            </a:r>
            <a:r>
              <a:rPr lang="en-US" dirty="0"/>
              <a:t>, et al., 2008</a:t>
            </a:r>
          </a:p>
        </p:txBody>
      </p:sp>
      <p:pic>
        <p:nvPicPr>
          <p:cNvPr id="1030" name="Picture 6" descr="Man in Gray Crew-neck T-shirt Walking Beside Woman in Black V-neck Dress">
            <a:extLst>
              <a:ext uri="{FF2B5EF4-FFF2-40B4-BE49-F238E27FC236}">
                <a16:creationId xmlns:a16="http://schemas.microsoft.com/office/drawing/2014/main" id="{1659EDD9-8397-417D-AB4E-52B7576255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58"/>
          <a:stretch/>
        </p:blipFill>
        <p:spPr bwMode="auto">
          <a:xfrm>
            <a:off x="8729544" y="1"/>
            <a:ext cx="3462457" cy="1957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9595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9E374-6DFB-47D2-BC14-D291EA1105E2}"/>
              </a:ext>
            </a:extLst>
          </p:cNvPr>
          <p:cNvSpPr>
            <a:spLocks noGrp="1"/>
          </p:cNvSpPr>
          <p:nvPr>
            <p:ph type="title"/>
          </p:nvPr>
        </p:nvSpPr>
        <p:spPr/>
        <p:txBody>
          <a:bodyPr/>
          <a:lstStyle/>
          <a:p>
            <a:r>
              <a:rPr lang="en-US" dirty="0"/>
              <a:t>Consortium Steering Committee Meeting</a:t>
            </a:r>
          </a:p>
        </p:txBody>
      </p:sp>
      <p:sp>
        <p:nvSpPr>
          <p:cNvPr id="4" name="Footer Placeholder 3">
            <a:extLst>
              <a:ext uri="{FF2B5EF4-FFF2-40B4-BE49-F238E27FC236}">
                <a16:creationId xmlns:a16="http://schemas.microsoft.com/office/drawing/2014/main" id="{81D7D0CD-31CC-4DE7-AF7E-1136A594FA14}"/>
              </a:ext>
            </a:extLst>
          </p:cNvPr>
          <p:cNvSpPr>
            <a:spLocks noGrp="1"/>
          </p:cNvSpPr>
          <p:nvPr>
            <p:ph type="ftr" sz="quarter" idx="11"/>
          </p:nvPr>
        </p:nvSpPr>
        <p:spPr/>
        <p:txBody>
          <a:bodyPr/>
          <a:lstStyle/>
          <a:p>
            <a:pPr defTabSz="1219170"/>
            <a:r>
              <a:rPr lang="en-GB">
                <a:solidFill>
                  <a:srgbClr val="696969"/>
                </a:solidFill>
                <a:latin typeface="Calibri"/>
              </a:rPr>
              <a:t>Proprietary information: Not to be reproduced or distributed without the express consent of Mars, Inc.© Mars 2015</a:t>
            </a:r>
            <a:endParaRPr lang="en-GB" dirty="0">
              <a:solidFill>
                <a:srgbClr val="696969"/>
              </a:solidFill>
              <a:latin typeface="Calibri"/>
            </a:endParaRPr>
          </a:p>
        </p:txBody>
      </p:sp>
      <p:sp>
        <p:nvSpPr>
          <p:cNvPr id="5" name="Text Placeholder 4">
            <a:extLst>
              <a:ext uri="{FF2B5EF4-FFF2-40B4-BE49-F238E27FC236}">
                <a16:creationId xmlns:a16="http://schemas.microsoft.com/office/drawing/2014/main" id="{8E936E60-C9F3-47CB-B3D7-7567615775AA}"/>
              </a:ext>
            </a:extLst>
          </p:cNvPr>
          <p:cNvSpPr>
            <a:spLocks noGrp="1"/>
          </p:cNvSpPr>
          <p:nvPr>
            <p:ph type="body" sz="quarter" idx="13"/>
          </p:nvPr>
        </p:nvSpPr>
        <p:spPr/>
        <p:txBody>
          <a:bodyPr/>
          <a:lstStyle/>
          <a:p>
            <a:endParaRPr lang="en-US"/>
          </a:p>
        </p:txBody>
      </p:sp>
      <p:pic>
        <p:nvPicPr>
          <p:cNvPr id="2052" name="Picture 4" descr="https://freerangestock.com/thumbnail/76067/professional-businessmen-indicates-expert-businessman-and-specia.jpg">
            <a:extLst>
              <a:ext uri="{FF2B5EF4-FFF2-40B4-BE49-F238E27FC236}">
                <a16:creationId xmlns:a16="http://schemas.microsoft.com/office/drawing/2014/main" id="{2F905C3C-EE0F-45D7-8845-460F26094F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1851" y="2322075"/>
            <a:ext cx="3098535" cy="25328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freerangestock.com/thumbnail/38788/vector-lightbulb-ideas.jpg">
            <a:extLst>
              <a:ext uri="{FF2B5EF4-FFF2-40B4-BE49-F238E27FC236}">
                <a16:creationId xmlns:a16="http://schemas.microsoft.com/office/drawing/2014/main" id="{2D21A27E-9640-4DC3-B320-745435EFA0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4426" y="1843017"/>
            <a:ext cx="3386253" cy="34909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freerangestock.com/thumbnail/60048/hundred-percent-expert-means-excellence-completely-and-skills.jpg">
            <a:extLst>
              <a:ext uri="{FF2B5EF4-FFF2-40B4-BE49-F238E27FC236}">
                <a16:creationId xmlns:a16="http://schemas.microsoft.com/office/drawing/2014/main" id="{C2009EAF-5740-484F-B825-3D5F3DC07ED9}"/>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969901" y="1940835"/>
            <a:ext cx="2976331" cy="2976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7441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448" y="4013323"/>
            <a:ext cx="10515600" cy="1325563"/>
          </a:xfrm>
        </p:spPr>
        <p:txBody>
          <a:bodyPr>
            <a:normAutofit/>
          </a:bodyPr>
          <a:lstStyle/>
          <a:p>
            <a:pPr algn="ctr"/>
            <a:r>
              <a:rPr lang="en-US" sz="4000" b="1" dirty="0" smtClean="0">
                <a:solidFill>
                  <a:srgbClr val="2A2B6C"/>
                </a:solidFill>
                <a:latin typeface="Arial" panose="020B0604020202020204" pitchFamily="34" charset="0"/>
                <a:cs typeface="Arial" panose="020B0604020202020204" pitchFamily="34" charset="0"/>
              </a:rPr>
              <a:t>Pamela Mars Wright</a:t>
            </a:r>
            <a:endParaRPr lang="en-US" sz="4000" b="1"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8121" y="1371608"/>
            <a:ext cx="3675757" cy="2455290"/>
          </a:xfrm>
          <a:prstGeom prst="rect">
            <a:avLst/>
          </a:prstGeom>
        </p:spPr>
      </p:pic>
    </p:spTree>
    <p:extLst>
      <p:ext uri="{BB962C8B-B14F-4D97-AF65-F5344CB8AC3E}">
        <p14:creationId xmlns:p14="http://schemas.microsoft.com/office/powerpoint/2010/main" val="27826038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0F1684-A04D-4AE6-BD74-9B298EA9EC9F}"/>
              </a:ext>
            </a:extLst>
          </p:cNvPr>
          <p:cNvSpPr>
            <a:spLocks noGrp="1"/>
          </p:cNvSpPr>
          <p:nvPr>
            <p:ph type="title"/>
          </p:nvPr>
        </p:nvSpPr>
        <p:spPr/>
        <p:txBody>
          <a:bodyPr/>
          <a:lstStyle/>
          <a:p>
            <a:r>
              <a:rPr lang="en-US" dirty="0"/>
              <a:t>Topic #1 - Older Adults</a:t>
            </a:r>
          </a:p>
        </p:txBody>
      </p:sp>
      <p:sp>
        <p:nvSpPr>
          <p:cNvPr id="8" name="Content Placeholder 7">
            <a:extLst>
              <a:ext uri="{FF2B5EF4-FFF2-40B4-BE49-F238E27FC236}">
                <a16:creationId xmlns:a16="http://schemas.microsoft.com/office/drawing/2014/main" id="{C5BB6698-80F3-4759-AC0C-BA88FCFDB9F6}"/>
              </a:ext>
            </a:extLst>
          </p:cNvPr>
          <p:cNvSpPr>
            <a:spLocks noGrp="1"/>
          </p:cNvSpPr>
          <p:nvPr>
            <p:ph idx="1"/>
          </p:nvPr>
        </p:nvSpPr>
        <p:spPr/>
        <p:txBody>
          <a:bodyPr/>
          <a:lstStyle/>
          <a:p>
            <a:pPr marL="0" indent="0">
              <a:buNone/>
            </a:pPr>
            <a:r>
              <a:rPr lang="en-US" sz="2667" dirty="0"/>
              <a:t>Special Issue on HAI in Healthy Human Aging</a:t>
            </a:r>
          </a:p>
          <a:p>
            <a:pPr marL="0" indent="0">
              <a:buNone/>
            </a:pPr>
            <a:r>
              <a:rPr lang="en-US" sz="2400" dirty="0">
                <a:hlinkClick r:id="rId3"/>
              </a:rPr>
              <a:t>https://www.tandfonline.com/toc/rfan20/32/2</a:t>
            </a:r>
            <a:endParaRPr lang="en-US" sz="2400" dirty="0"/>
          </a:p>
        </p:txBody>
      </p:sp>
      <p:sp>
        <p:nvSpPr>
          <p:cNvPr id="4" name="Footer Placeholder 3">
            <a:extLst>
              <a:ext uri="{FF2B5EF4-FFF2-40B4-BE49-F238E27FC236}">
                <a16:creationId xmlns:a16="http://schemas.microsoft.com/office/drawing/2014/main" id="{45189B94-334E-4C0A-BB78-37C383B4A335}"/>
              </a:ext>
            </a:extLst>
          </p:cNvPr>
          <p:cNvSpPr>
            <a:spLocks noGrp="1"/>
          </p:cNvSpPr>
          <p:nvPr>
            <p:ph type="ftr" sz="quarter" idx="11"/>
          </p:nvPr>
        </p:nvSpPr>
        <p:spPr/>
        <p:txBody>
          <a:bodyPr/>
          <a:lstStyle/>
          <a:p>
            <a:pPr defTabSz="1219170"/>
            <a:r>
              <a:rPr lang="en-GB">
                <a:solidFill>
                  <a:srgbClr val="696969"/>
                </a:solidFill>
                <a:latin typeface="Calibri"/>
              </a:rPr>
              <a:t>Proprietary information: Not to be reproduced or distributed without the express consent of Mars, Inc.© Mars 2015</a:t>
            </a:r>
            <a:endParaRPr lang="en-GB" dirty="0">
              <a:solidFill>
                <a:srgbClr val="696969"/>
              </a:solidFill>
              <a:latin typeface="Calibri"/>
            </a:endParaRPr>
          </a:p>
        </p:txBody>
      </p:sp>
      <p:pic>
        <p:nvPicPr>
          <p:cNvPr id="5" name="Picture 4">
            <a:extLst>
              <a:ext uri="{FF2B5EF4-FFF2-40B4-BE49-F238E27FC236}">
                <a16:creationId xmlns:a16="http://schemas.microsoft.com/office/drawing/2014/main" id="{F783D9F9-77D5-4E4F-AD12-2139E54A7737}"/>
              </a:ext>
            </a:extLst>
          </p:cNvPr>
          <p:cNvPicPr>
            <a:picLocks noChangeAspect="1"/>
          </p:cNvPicPr>
          <p:nvPr/>
        </p:nvPicPr>
        <p:blipFill rotWithShape="1">
          <a:blip r:embed="rId4"/>
          <a:srcRect l="54863" t="22433" r="40504" b="55605"/>
          <a:stretch/>
        </p:blipFill>
        <p:spPr>
          <a:xfrm>
            <a:off x="1775520" y="3059112"/>
            <a:ext cx="1728192" cy="2304256"/>
          </a:xfrm>
          <a:prstGeom prst="rect">
            <a:avLst/>
          </a:prstGeom>
        </p:spPr>
      </p:pic>
      <p:sp>
        <p:nvSpPr>
          <p:cNvPr id="2" name="Rectangle: Rounded Corners 1">
            <a:extLst>
              <a:ext uri="{FF2B5EF4-FFF2-40B4-BE49-F238E27FC236}">
                <a16:creationId xmlns:a16="http://schemas.microsoft.com/office/drawing/2014/main" id="{13727577-35CB-4BBF-8235-E4447B6B4BC6}"/>
              </a:ext>
            </a:extLst>
          </p:cNvPr>
          <p:cNvSpPr/>
          <p:nvPr/>
        </p:nvSpPr>
        <p:spPr>
          <a:xfrm>
            <a:off x="4751851" y="2916114"/>
            <a:ext cx="6432715" cy="25902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dirty="0">
                <a:solidFill>
                  <a:srgbClr val="FFFFFF"/>
                </a:solidFill>
                <a:latin typeface="Calibri"/>
              </a:rPr>
              <a:t>The potential of companion animals to:</a:t>
            </a:r>
          </a:p>
          <a:p>
            <a:pPr marL="380990" indent="-380990" defTabSz="1219170">
              <a:buFont typeface="Arial" panose="020B0604020202020204" pitchFamily="34" charset="0"/>
              <a:buChar char="•"/>
            </a:pPr>
            <a:r>
              <a:rPr lang="en-US" sz="2400" dirty="0">
                <a:solidFill>
                  <a:srgbClr val="FFFFFF"/>
                </a:solidFill>
                <a:latin typeface="Calibri"/>
              </a:rPr>
              <a:t>Enhance diminishing social networks</a:t>
            </a:r>
          </a:p>
          <a:p>
            <a:pPr marL="380990" indent="-380990" defTabSz="1219170">
              <a:buFont typeface="Arial" panose="020B0604020202020204" pitchFamily="34" charset="0"/>
              <a:buChar char="•"/>
            </a:pPr>
            <a:r>
              <a:rPr lang="en-US" sz="2400" dirty="0">
                <a:solidFill>
                  <a:srgbClr val="FFFFFF"/>
                </a:solidFill>
                <a:latin typeface="Calibri"/>
              </a:rPr>
              <a:t>Maintain physical and cognitive functioning</a:t>
            </a:r>
          </a:p>
          <a:p>
            <a:pPr marL="380990" indent="-380990" defTabSz="1219170">
              <a:buFont typeface="Arial" panose="020B0604020202020204" pitchFamily="34" charset="0"/>
              <a:buChar char="•"/>
            </a:pPr>
            <a:r>
              <a:rPr lang="en-US" sz="2400" dirty="0">
                <a:solidFill>
                  <a:srgbClr val="FFFFFF"/>
                </a:solidFill>
                <a:latin typeface="Calibri"/>
              </a:rPr>
              <a:t>Improve quality of life</a:t>
            </a:r>
          </a:p>
        </p:txBody>
      </p:sp>
    </p:spTree>
    <p:extLst>
      <p:ext uri="{BB962C8B-B14F-4D97-AF65-F5344CB8AC3E}">
        <p14:creationId xmlns:p14="http://schemas.microsoft.com/office/powerpoint/2010/main" val="22330947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C8FB2F2-4424-4E3C-877F-1EAD4763F004}"/>
              </a:ext>
            </a:extLst>
          </p:cNvPr>
          <p:cNvSpPr>
            <a:spLocks noGrp="1"/>
          </p:cNvSpPr>
          <p:nvPr>
            <p:ph type="ftr" sz="quarter" idx="11"/>
          </p:nvPr>
        </p:nvSpPr>
        <p:spPr/>
        <p:txBody>
          <a:bodyPr/>
          <a:lstStyle/>
          <a:p>
            <a:pPr defTabSz="1219170"/>
            <a:r>
              <a:rPr lang="en-GB" dirty="0">
                <a:solidFill>
                  <a:srgbClr val="696969"/>
                </a:solidFill>
                <a:latin typeface="Calibri"/>
              </a:rPr>
              <a:t>Proprietary information: Not to be reproduced or distributed without the express consent of Mars, Inc.© Mars 2015</a:t>
            </a:r>
          </a:p>
        </p:txBody>
      </p:sp>
      <p:sp>
        <p:nvSpPr>
          <p:cNvPr id="6" name="Text Placeholder 5">
            <a:extLst>
              <a:ext uri="{FF2B5EF4-FFF2-40B4-BE49-F238E27FC236}">
                <a16:creationId xmlns:a16="http://schemas.microsoft.com/office/drawing/2014/main" id="{B5637657-8383-4B61-B78B-5E0445A21206}"/>
              </a:ext>
            </a:extLst>
          </p:cNvPr>
          <p:cNvSpPr>
            <a:spLocks noGrp="1"/>
          </p:cNvSpPr>
          <p:nvPr>
            <p:ph type="body" sz="quarter" idx="13"/>
          </p:nvPr>
        </p:nvSpPr>
        <p:spPr/>
        <p:txBody>
          <a:bodyPr/>
          <a:lstStyle/>
          <a:p>
            <a:endParaRPr lang="en-US"/>
          </a:p>
        </p:txBody>
      </p:sp>
      <p:pic>
        <p:nvPicPr>
          <p:cNvPr id="7" name="Picture 6">
            <a:extLst>
              <a:ext uri="{FF2B5EF4-FFF2-40B4-BE49-F238E27FC236}">
                <a16:creationId xmlns:a16="http://schemas.microsoft.com/office/drawing/2014/main" id="{C6B8F680-44D3-43F1-A19B-F83BE2BC191A}"/>
              </a:ext>
            </a:extLst>
          </p:cNvPr>
          <p:cNvPicPr>
            <a:picLocks noChangeAspect="1"/>
          </p:cNvPicPr>
          <p:nvPr/>
        </p:nvPicPr>
        <p:blipFill rotWithShape="1">
          <a:blip r:embed="rId2"/>
          <a:srcRect l="56300" t="16401" r="6688" b="5201"/>
          <a:stretch/>
        </p:blipFill>
        <p:spPr>
          <a:xfrm>
            <a:off x="0" y="-39007"/>
            <a:ext cx="8400256" cy="5004411"/>
          </a:xfrm>
          <a:prstGeom prst="rect">
            <a:avLst/>
          </a:prstGeom>
        </p:spPr>
      </p:pic>
      <p:sp>
        <p:nvSpPr>
          <p:cNvPr id="8" name="TextBox 7">
            <a:extLst>
              <a:ext uri="{FF2B5EF4-FFF2-40B4-BE49-F238E27FC236}">
                <a16:creationId xmlns:a16="http://schemas.microsoft.com/office/drawing/2014/main" id="{658AF35A-6600-4C48-AD3B-482265CC3B13}"/>
              </a:ext>
            </a:extLst>
          </p:cNvPr>
          <p:cNvSpPr txBox="1"/>
          <p:nvPr/>
        </p:nvSpPr>
        <p:spPr>
          <a:xfrm rot="20603516">
            <a:off x="7898287" y="2262230"/>
            <a:ext cx="3880037" cy="83099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1219170"/>
            <a:r>
              <a:rPr lang="en-US" sz="2400" dirty="0">
                <a:solidFill>
                  <a:srgbClr val="00337F"/>
                </a:solidFill>
                <a:latin typeface="Calibri"/>
              </a:rPr>
              <a:t>Reviewed 145 Studies</a:t>
            </a:r>
          </a:p>
          <a:p>
            <a:pPr defTabSz="1219170"/>
            <a:r>
              <a:rPr lang="en-US" sz="2400" dirty="0">
                <a:solidFill>
                  <a:srgbClr val="00337F"/>
                </a:solidFill>
                <a:latin typeface="Calibri"/>
              </a:rPr>
              <a:t>Evaluated Quality of Evidence</a:t>
            </a:r>
          </a:p>
        </p:txBody>
      </p:sp>
      <p:pic>
        <p:nvPicPr>
          <p:cNvPr id="9" name="Picture 14" descr="White and Brown Dogs On Green Meadows">
            <a:extLst>
              <a:ext uri="{FF2B5EF4-FFF2-40B4-BE49-F238E27FC236}">
                <a16:creationId xmlns:a16="http://schemas.microsoft.com/office/drawing/2014/main" id="{265E8C45-7158-4B18-A33E-4365EE4570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144" t="47609" r="20401"/>
          <a:stretch/>
        </p:blipFill>
        <p:spPr bwMode="auto">
          <a:xfrm>
            <a:off x="8304245" y="3873451"/>
            <a:ext cx="3456384" cy="2099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6087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F28550-21DB-46BB-83B2-E3BF7605601A}"/>
              </a:ext>
            </a:extLst>
          </p:cNvPr>
          <p:cNvSpPr>
            <a:spLocks noGrp="1"/>
          </p:cNvSpPr>
          <p:nvPr>
            <p:ph type="title"/>
          </p:nvPr>
        </p:nvSpPr>
        <p:spPr/>
        <p:txBody>
          <a:bodyPr/>
          <a:lstStyle/>
          <a:p>
            <a:r>
              <a:rPr lang="en-US" dirty="0"/>
              <a:t>Findings for Pet Ownership </a:t>
            </a:r>
            <a:r>
              <a:rPr lang="en-US" sz="2133" dirty="0"/>
              <a:t>(N=13 studies)</a:t>
            </a:r>
          </a:p>
        </p:txBody>
      </p:sp>
      <p:sp>
        <p:nvSpPr>
          <p:cNvPr id="5" name="Content Placeholder 4">
            <a:extLst>
              <a:ext uri="{FF2B5EF4-FFF2-40B4-BE49-F238E27FC236}">
                <a16:creationId xmlns:a16="http://schemas.microsoft.com/office/drawing/2014/main" id="{8058A99E-8FD9-4C94-A0AB-28DB01D32D62}"/>
              </a:ext>
            </a:extLst>
          </p:cNvPr>
          <p:cNvSpPr>
            <a:spLocks noGrp="1"/>
          </p:cNvSpPr>
          <p:nvPr>
            <p:ph idx="1"/>
          </p:nvPr>
        </p:nvSpPr>
        <p:spPr>
          <a:xfrm>
            <a:off x="739200" y="1507199"/>
            <a:ext cx="10925419" cy="4457732"/>
          </a:xfrm>
        </p:spPr>
        <p:txBody>
          <a:bodyPr/>
          <a:lstStyle/>
          <a:p>
            <a:r>
              <a:rPr lang="en-US" sz="2667" dirty="0"/>
              <a:t>The less robust studies report that pet attachment:</a:t>
            </a:r>
          </a:p>
          <a:p>
            <a:pPr lvl="1"/>
            <a:r>
              <a:rPr lang="en-US" sz="2667" dirty="0"/>
              <a:t>was associated with reduced loneliness in older adults</a:t>
            </a:r>
          </a:p>
          <a:p>
            <a:pPr lvl="1"/>
            <a:r>
              <a:rPr lang="en-US" sz="2667" dirty="0"/>
              <a:t>mediated the relationship between loneliness and health</a:t>
            </a:r>
          </a:p>
          <a:p>
            <a:pPr lvl="1"/>
            <a:r>
              <a:rPr lang="en-US" sz="2667" dirty="0"/>
              <a:t>was viewed as a coping resource for loneliness </a:t>
            </a:r>
          </a:p>
          <a:p>
            <a:r>
              <a:rPr lang="en-US" sz="2667" dirty="0"/>
              <a:t>The higher quality studies (5 of 7) tended to report null results or a negative relationships – Two positive results:</a:t>
            </a:r>
          </a:p>
          <a:p>
            <a:pPr lvl="1"/>
            <a:r>
              <a:rPr lang="en-US" sz="2400" dirty="0"/>
              <a:t>Individuals over 60 who live alone reported their </a:t>
            </a:r>
          </a:p>
          <a:p>
            <a:pPr marL="623984" lvl="1" indent="0">
              <a:buNone/>
            </a:pPr>
            <a:r>
              <a:rPr lang="en-US" sz="2400" dirty="0"/>
              <a:t>pets as particularly effective in attenuating loneliness</a:t>
            </a:r>
          </a:p>
          <a:p>
            <a:pPr lvl="1"/>
            <a:r>
              <a:rPr lang="en-US" sz="2400" dirty="0"/>
              <a:t>Higher pet attachment related to less loneliness</a:t>
            </a:r>
          </a:p>
        </p:txBody>
      </p:sp>
      <p:sp>
        <p:nvSpPr>
          <p:cNvPr id="2" name="Footer Placeholder 1">
            <a:extLst>
              <a:ext uri="{FF2B5EF4-FFF2-40B4-BE49-F238E27FC236}">
                <a16:creationId xmlns:a16="http://schemas.microsoft.com/office/drawing/2014/main" id="{20EDD783-40AC-414F-A3FB-D77091B2EA72}"/>
              </a:ext>
            </a:extLst>
          </p:cNvPr>
          <p:cNvSpPr>
            <a:spLocks noGrp="1"/>
          </p:cNvSpPr>
          <p:nvPr>
            <p:ph type="ftr" sz="quarter" idx="11"/>
          </p:nvPr>
        </p:nvSpPr>
        <p:spPr/>
        <p:txBody>
          <a:bodyPr/>
          <a:lstStyle/>
          <a:p>
            <a:pPr defTabSz="1219170"/>
            <a:r>
              <a:rPr lang="en-GB">
                <a:solidFill>
                  <a:srgbClr val="696969"/>
                </a:solidFill>
                <a:latin typeface="Calibri"/>
              </a:rPr>
              <a:t>Proprietary information: Not to be reproduced or distributed without the express consent of Mars, Inc.© Mars 2015</a:t>
            </a:r>
            <a:endParaRPr lang="en-GB" dirty="0">
              <a:solidFill>
                <a:srgbClr val="696969"/>
              </a:solidFill>
              <a:latin typeface="Calibri"/>
            </a:endParaRPr>
          </a:p>
        </p:txBody>
      </p:sp>
      <p:pic>
        <p:nvPicPr>
          <p:cNvPr id="8" name="Picture 7" descr="A person and a dog sitting in the grass&#10;&#10;Description generated with high confidence">
            <a:extLst>
              <a:ext uri="{FF2B5EF4-FFF2-40B4-BE49-F238E27FC236}">
                <a16:creationId xmlns:a16="http://schemas.microsoft.com/office/drawing/2014/main" id="{4497AD22-59D1-447F-8670-905BC6FE1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0309" y="4197086"/>
            <a:ext cx="2618865" cy="1632181"/>
          </a:xfrm>
          <a:prstGeom prst="rect">
            <a:avLst/>
          </a:prstGeom>
        </p:spPr>
      </p:pic>
    </p:spTree>
    <p:extLst>
      <p:ext uri="{BB962C8B-B14F-4D97-AF65-F5344CB8AC3E}">
        <p14:creationId xmlns:p14="http://schemas.microsoft.com/office/powerpoint/2010/main" val="30131242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7E3E7-3B49-46EC-96F7-FECF3F49B7C4}"/>
              </a:ext>
            </a:extLst>
          </p:cNvPr>
          <p:cNvSpPr>
            <a:spLocks noGrp="1"/>
          </p:cNvSpPr>
          <p:nvPr>
            <p:ph type="title"/>
          </p:nvPr>
        </p:nvSpPr>
        <p:spPr>
          <a:xfrm>
            <a:off x="744000" y="256507"/>
            <a:ext cx="10704000" cy="960000"/>
          </a:xfrm>
        </p:spPr>
        <p:txBody>
          <a:bodyPr/>
          <a:lstStyle/>
          <a:p>
            <a:r>
              <a:rPr lang="en-US" sz="3200" dirty="0"/>
              <a:t>Does pet ownership fail to ameliorate loneliness?</a:t>
            </a:r>
          </a:p>
        </p:txBody>
      </p:sp>
      <p:sp>
        <p:nvSpPr>
          <p:cNvPr id="3" name="Content Placeholder 2">
            <a:extLst>
              <a:ext uri="{FF2B5EF4-FFF2-40B4-BE49-F238E27FC236}">
                <a16:creationId xmlns:a16="http://schemas.microsoft.com/office/drawing/2014/main" id="{28C09451-7A57-40C2-ACD5-4DEC0B057481}"/>
              </a:ext>
            </a:extLst>
          </p:cNvPr>
          <p:cNvSpPr>
            <a:spLocks noGrp="1"/>
          </p:cNvSpPr>
          <p:nvPr>
            <p:ph idx="1"/>
          </p:nvPr>
        </p:nvSpPr>
        <p:spPr>
          <a:xfrm>
            <a:off x="739201" y="1507200"/>
            <a:ext cx="6355124" cy="4032000"/>
          </a:xfrm>
        </p:spPr>
        <p:txBody>
          <a:bodyPr/>
          <a:lstStyle/>
          <a:p>
            <a:r>
              <a:rPr lang="en-US" sz="2667" dirty="0"/>
              <a:t>Very unlikely!</a:t>
            </a:r>
            <a:endParaRPr lang="en-US" sz="2400" dirty="0"/>
          </a:p>
          <a:p>
            <a:r>
              <a:rPr lang="en-US" sz="2667" dirty="0"/>
              <a:t>Researchers need to consider how we look at pet ownership </a:t>
            </a:r>
          </a:p>
          <a:p>
            <a:pPr lvl="1"/>
            <a:r>
              <a:rPr lang="en-US" sz="2133" dirty="0"/>
              <a:t>As is, it is a blunt measure subject to selection bias.</a:t>
            </a:r>
          </a:p>
          <a:p>
            <a:pPr lvl="1"/>
            <a:r>
              <a:rPr lang="en-US" sz="2133" dirty="0"/>
              <a:t>People like to select their own pets</a:t>
            </a:r>
          </a:p>
          <a:p>
            <a:pPr lvl="1"/>
            <a:r>
              <a:rPr lang="en-US" sz="2133" dirty="0"/>
              <a:t>Pet interaction/involvement instead</a:t>
            </a:r>
          </a:p>
        </p:txBody>
      </p:sp>
      <p:sp>
        <p:nvSpPr>
          <p:cNvPr id="4" name="Footer Placeholder 3">
            <a:extLst>
              <a:ext uri="{FF2B5EF4-FFF2-40B4-BE49-F238E27FC236}">
                <a16:creationId xmlns:a16="http://schemas.microsoft.com/office/drawing/2014/main" id="{71D138D4-1C33-4E3D-9301-5F2B0A7FE16A}"/>
              </a:ext>
            </a:extLst>
          </p:cNvPr>
          <p:cNvSpPr>
            <a:spLocks noGrp="1"/>
          </p:cNvSpPr>
          <p:nvPr>
            <p:ph type="ftr" sz="quarter" idx="11"/>
          </p:nvPr>
        </p:nvSpPr>
        <p:spPr/>
        <p:txBody>
          <a:bodyPr/>
          <a:lstStyle/>
          <a:p>
            <a:pPr defTabSz="1219170"/>
            <a:r>
              <a:rPr lang="en-GB">
                <a:solidFill>
                  <a:srgbClr val="696969"/>
                </a:solidFill>
                <a:latin typeface="Calibri"/>
              </a:rPr>
              <a:t>Proprietary information: Not to be reproduced or distributed without the express consent of Mars, Inc.© Mars 2015</a:t>
            </a:r>
            <a:endParaRPr lang="en-GB" dirty="0">
              <a:solidFill>
                <a:srgbClr val="696969"/>
              </a:solidFill>
              <a:latin typeface="Calibri"/>
            </a:endParaRPr>
          </a:p>
        </p:txBody>
      </p:sp>
      <p:pic>
        <p:nvPicPr>
          <p:cNvPr id="3074" name="Picture 2" descr="Man Riding Bicycle">
            <a:extLst>
              <a:ext uri="{FF2B5EF4-FFF2-40B4-BE49-F238E27FC236}">
                <a16:creationId xmlns:a16="http://schemas.microsoft.com/office/drawing/2014/main" id="{83CAAC77-6416-42C1-950D-E859AB2484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360" r="20375"/>
          <a:stretch/>
        </p:blipFill>
        <p:spPr bwMode="auto">
          <a:xfrm>
            <a:off x="8305303" y="4144460"/>
            <a:ext cx="2757683" cy="19522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een Leaf Plant">
            <a:extLst>
              <a:ext uri="{FF2B5EF4-FFF2-40B4-BE49-F238E27FC236}">
                <a16:creationId xmlns:a16="http://schemas.microsoft.com/office/drawing/2014/main" id="{55B80A7E-EF9F-4648-A109-2209D30273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852" t="50399"/>
          <a:stretch/>
        </p:blipFill>
        <p:spPr bwMode="auto">
          <a:xfrm>
            <a:off x="8658122" y="1463243"/>
            <a:ext cx="2052045" cy="24600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oman Carrying Adult Fawn Dog">
            <a:extLst>
              <a:ext uri="{FF2B5EF4-FFF2-40B4-BE49-F238E27FC236}">
                <a16:creationId xmlns:a16="http://schemas.microsoft.com/office/drawing/2014/main" id="{F8E9E0B9-19B4-42A4-84B2-8C766E3894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201"/>
          <a:stretch/>
        </p:blipFill>
        <p:spPr bwMode="auto">
          <a:xfrm>
            <a:off x="7540960" y="1360374"/>
            <a:ext cx="3907040" cy="4735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94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F28550-21DB-46BB-83B2-E3BF7605601A}"/>
              </a:ext>
            </a:extLst>
          </p:cNvPr>
          <p:cNvSpPr>
            <a:spLocks noGrp="1"/>
          </p:cNvSpPr>
          <p:nvPr>
            <p:ph type="title"/>
          </p:nvPr>
        </p:nvSpPr>
        <p:spPr/>
        <p:txBody>
          <a:bodyPr/>
          <a:lstStyle/>
          <a:p>
            <a:r>
              <a:rPr lang="en-US" dirty="0"/>
              <a:t>Findings for AAI </a:t>
            </a:r>
            <a:r>
              <a:rPr lang="en-US" sz="2133" dirty="0"/>
              <a:t>(N=32 studies) </a:t>
            </a:r>
          </a:p>
        </p:txBody>
      </p:sp>
      <p:sp>
        <p:nvSpPr>
          <p:cNvPr id="5" name="Content Placeholder 4">
            <a:extLst>
              <a:ext uri="{FF2B5EF4-FFF2-40B4-BE49-F238E27FC236}">
                <a16:creationId xmlns:a16="http://schemas.microsoft.com/office/drawing/2014/main" id="{8058A99E-8FD9-4C94-A0AB-28DB01D32D62}"/>
              </a:ext>
            </a:extLst>
          </p:cNvPr>
          <p:cNvSpPr>
            <a:spLocks noGrp="1"/>
          </p:cNvSpPr>
          <p:nvPr>
            <p:ph idx="1"/>
          </p:nvPr>
        </p:nvSpPr>
        <p:spPr>
          <a:xfrm>
            <a:off x="815413" y="1988840"/>
            <a:ext cx="5932864" cy="4032000"/>
          </a:xfrm>
        </p:spPr>
        <p:txBody>
          <a:bodyPr/>
          <a:lstStyle/>
          <a:p>
            <a:r>
              <a:rPr lang="en-US" sz="2667" dirty="0"/>
              <a:t>More available, and stronger, evidence!</a:t>
            </a:r>
          </a:p>
          <a:p>
            <a:pPr lvl="1"/>
            <a:r>
              <a:rPr lang="en-US" sz="2667" dirty="0"/>
              <a:t>Most studies report positive effects of AAI on loneliness, social behaviors or social interactions</a:t>
            </a:r>
          </a:p>
        </p:txBody>
      </p:sp>
      <p:sp>
        <p:nvSpPr>
          <p:cNvPr id="2" name="Footer Placeholder 1">
            <a:extLst>
              <a:ext uri="{FF2B5EF4-FFF2-40B4-BE49-F238E27FC236}">
                <a16:creationId xmlns:a16="http://schemas.microsoft.com/office/drawing/2014/main" id="{20EDD783-40AC-414F-A3FB-D77091B2EA72}"/>
              </a:ext>
            </a:extLst>
          </p:cNvPr>
          <p:cNvSpPr>
            <a:spLocks noGrp="1"/>
          </p:cNvSpPr>
          <p:nvPr>
            <p:ph type="ftr" sz="quarter" idx="11"/>
          </p:nvPr>
        </p:nvSpPr>
        <p:spPr/>
        <p:txBody>
          <a:bodyPr/>
          <a:lstStyle/>
          <a:p>
            <a:pPr defTabSz="1219170"/>
            <a:r>
              <a:rPr lang="en-GB">
                <a:solidFill>
                  <a:srgbClr val="696969"/>
                </a:solidFill>
                <a:latin typeface="Calibri"/>
              </a:rPr>
              <a:t>Proprietary information: Not to be reproduced or distributed without the express consent of Mars, Inc.© Mars 2015</a:t>
            </a:r>
            <a:endParaRPr lang="en-GB" dirty="0">
              <a:solidFill>
                <a:srgbClr val="696969"/>
              </a:solidFill>
              <a:latin typeface="Calibri"/>
            </a:endParaRPr>
          </a:p>
        </p:txBody>
      </p:sp>
      <p:pic>
        <p:nvPicPr>
          <p:cNvPr id="6" name="Picture 5" descr="A person holding a cat&#10;&#10;Description generated with high confidence">
            <a:extLst>
              <a:ext uri="{FF2B5EF4-FFF2-40B4-BE49-F238E27FC236}">
                <a16:creationId xmlns:a16="http://schemas.microsoft.com/office/drawing/2014/main" id="{277A25B7-82E0-4657-B076-1CC8A652B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0150" y="1796819"/>
            <a:ext cx="3943257" cy="2624059"/>
          </a:xfrm>
          <a:prstGeom prst="rect">
            <a:avLst/>
          </a:prstGeom>
        </p:spPr>
      </p:pic>
      <p:sp>
        <p:nvSpPr>
          <p:cNvPr id="3" name="Rectangle: Rounded Corners 2">
            <a:extLst>
              <a:ext uri="{FF2B5EF4-FFF2-40B4-BE49-F238E27FC236}">
                <a16:creationId xmlns:a16="http://schemas.microsoft.com/office/drawing/2014/main" id="{B9AF5ED0-474B-4420-A8F6-7E72DDA87059}"/>
              </a:ext>
            </a:extLst>
          </p:cNvPr>
          <p:cNvSpPr/>
          <p:nvPr/>
        </p:nvSpPr>
        <p:spPr>
          <a:xfrm rot="20926727">
            <a:off x="2308910" y="4176431"/>
            <a:ext cx="4885884" cy="16730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667" dirty="0">
                <a:solidFill>
                  <a:srgbClr val="FFFFFF"/>
                </a:solidFill>
                <a:latin typeface="Calibri"/>
              </a:rPr>
              <a:t>Solid evidence that pets can make a difference in this space!</a:t>
            </a:r>
          </a:p>
          <a:p>
            <a:pPr algn="ctr" defTabSz="1219170"/>
            <a:endParaRPr lang="en-US" sz="2400" dirty="0">
              <a:solidFill>
                <a:srgbClr val="FFFFFF"/>
              </a:solidFill>
              <a:latin typeface="Calibri"/>
            </a:endParaRPr>
          </a:p>
        </p:txBody>
      </p:sp>
    </p:spTree>
    <p:extLst>
      <p:ext uri="{BB962C8B-B14F-4D97-AF65-F5344CB8AC3E}">
        <p14:creationId xmlns:p14="http://schemas.microsoft.com/office/powerpoint/2010/main" val="305046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F9EB-570C-4CF0-9FDF-77B7474E2031}"/>
              </a:ext>
            </a:extLst>
          </p:cNvPr>
          <p:cNvSpPr>
            <a:spLocks noGrp="1"/>
          </p:cNvSpPr>
          <p:nvPr>
            <p:ph type="title"/>
          </p:nvPr>
        </p:nvSpPr>
        <p:spPr/>
        <p:txBody>
          <a:bodyPr/>
          <a:lstStyle/>
          <a:p>
            <a:r>
              <a:rPr lang="en-US" dirty="0"/>
              <a:t>Topic #2 – Mental Health</a:t>
            </a:r>
          </a:p>
        </p:txBody>
      </p:sp>
      <p:sp>
        <p:nvSpPr>
          <p:cNvPr id="3" name="Content Placeholder 2">
            <a:extLst>
              <a:ext uri="{FF2B5EF4-FFF2-40B4-BE49-F238E27FC236}">
                <a16:creationId xmlns:a16="http://schemas.microsoft.com/office/drawing/2014/main" id="{5489E35F-D25E-4B3D-8232-F000D0DB14DA}"/>
              </a:ext>
            </a:extLst>
          </p:cNvPr>
          <p:cNvSpPr>
            <a:spLocks noGrp="1"/>
          </p:cNvSpPr>
          <p:nvPr>
            <p:ph idx="1"/>
          </p:nvPr>
        </p:nvSpPr>
        <p:spPr>
          <a:xfrm>
            <a:off x="739200" y="1796025"/>
            <a:ext cx="6604939" cy="3872775"/>
          </a:xfrm>
        </p:spPr>
        <p:txBody>
          <a:bodyPr/>
          <a:lstStyle/>
          <a:p>
            <a:r>
              <a:rPr lang="en-US" sz="2667" dirty="0"/>
              <a:t>Depression is the most common psychological disorder in Western Society.</a:t>
            </a:r>
          </a:p>
          <a:p>
            <a:pPr lvl="1"/>
            <a:r>
              <a:rPr lang="en-US" sz="2400" dirty="0"/>
              <a:t>Major cause of morbidity worldwide!</a:t>
            </a:r>
          </a:p>
          <a:p>
            <a:r>
              <a:rPr lang="en-US" sz="2667" dirty="0"/>
              <a:t>Particularly relevant for older adults</a:t>
            </a:r>
          </a:p>
          <a:p>
            <a:pPr lvl="1"/>
            <a:r>
              <a:rPr lang="en-US" sz="2400" dirty="0"/>
              <a:t>Decreasing social networks</a:t>
            </a:r>
          </a:p>
          <a:p>
            <a:pPr lvl="1"/>
            <a:r>
              <a:rPr lang="en-US" sz="2400" dirty="0"/>
              <a:t>Physical health problems</a:t>
            </a:r>
          </a:p>
          <a:p>
            <a:pPr lvl="1"/>
            <a:r>
              <a:rPr lang="en-US" sz="2400" dirty="0"/>
              <a:t>Increasing levels of anxiety</a:t>
            </a:r>
          </a:p>
          <a:p>
            <a:endParaRPr lang="en-US" sz="2667" dirty="0"/>
          </a:p>
        </p:txBody>
      </p:sp>
      <p:sp>
        <p:nvSpPr>
          <p:cNvPr id="4" name="Footer Placeholder 3">
            <a:extLst>
              <a:ext uri="{FF2B5EF4-FFF2-40B4-BE49-F238E27FC236}">
                <a16:creationId xmlns:a16="http://schemas.microsoft.com/office/drawing/2014/main" id="{FA1BEEFC-CF08-4D70-9216-E9464B210DC5}"/>
              </a:ext>
            </a:extLst>
          </p:cNvPr>
          <p:cNvSpPr>
            <a:spLocks noGrp="1"/>
          </p:cNvSpPr>
          <p:nvPr>
            <p:ph type="ftr" sz="quarter" idx="11"/>
          </p:nvPr>
        </p:nvSpPr>
        <p:spPr/>
        <p:txBody>
          <a:bodyPr/>
          <a:lstStyle/>
          <a:p>
            <a:pPr defTabSz="1219170"/>
            <a:r>
              <a:rPr lang="en-GB">
                <a:solidFill>
                  <a:srgbClr val="696969"/>
                </a:solidFill>
                <a:latin typeface="Calibri"/>
              </a:rPr>
              <a:t>Proprietary information: Not to be reproduced or distributed without the express consent of Mars, Inc.© Mars 2015</a:t>
            </a:r>
            <a:endParaRPr lang="en-GB" dirty="0">
              <a:solidFill>
                <a:srgbClr val="696969"/>
              </a:solidFill>
              <a:latin typeface="Calibri"/>
            </a:endParaRPr>
          </a:p>
        </p:txBody>
      </p:sp>
      <p:sp>
        <p:nvSpPr>
          <p:cNvPr id="5" name="Text Placeholder 4">
            <a:extLst>
              <a:ext uri="{FF2B5EF4-FFF2-40B4-BE49-F238E27FC236}">
                <a16:creationId xmlns:a16="http://schemas.microsoft.com/office/drawing/2014/main" id="{5C4F8502-8C6C-4357-834C-7E80D4E037CE}"/>
              </a:ext>
            </a:extLst>
          </p:cNvPr>
          <p:cNvSpPr>
            <a:spLocks noGrp="1"/>
          </p:cNvSpPr>
          <p:nvPr>
            <p:ph type="body" sz="quarter" idx="13"/>
          </p:nvPr>
        </p:nvSpPr>
        <p:spPr/>
        <p:txBody>
          <a:bodyPr/>
          <a:lstStyle/>
          <a:p>
            <a:r>
              <a:rPr lang="en-US" dirty="0"/>
              <a:t>Wells 2019</a:t>
            </a:r>
          </a:p>
        </p:txBody>
      </p:sp>
      <p:pic>
        <p:nvPicPr>
          <p:cNvPr id="9" name="Picture 8">
            <a:extLst>
              <a:ext uri="{FF2B5EF4-FFF2-40B4-BE49-F238E27FC236}">
                <a16:creationId xmlns:a16="http://schemas.microsoft.com/office/drawing/2014/main" id="{3E2317A5-A313-4C00-9A1E-D5E4E8D9A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0203" y="2155233"/>
            <a:ext cx="3086100" cy="2641600"/>
          </a:xfrm>
          <a:prstGeom prst="rect">
            <a:avLst/>
          </a:prstGeom>
        </p:spPr>
      </p:pic>
    </p:spTree>
    <p:extLst>
      <p:ext uri="{BB962C8B-B14F-4D97-AF65-F5344CB8AC3E}">
        <p14:creationId xmlns:p14="http://schemas.microsoft.com/office/powerpoint/2010/main" val="37713721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59818-7372-441A-B3B1-853737F76034}"/>
              </a:ext>
            </a:extLst>
          </p:cNvPr>
          <p:cNvSpPr>
            <a:spLocks noGrp="1"/>
          </p:cNvSpPr>
          <p:nvPr>
            <p:ph type="title"/>
          </p:nvPr>
        </p:nvSpPr>
        <p:spPr/>
        <p:txBody>
          <a:bodyPr/>
          <a:lstStyle/>
          <a:p>
            <a:r>
              <a:rPr lang="en-US" dirty="0"/>
              <a:t>Depression - Older Adults</a:t>
            </a:r>
          </a:p>
        </p:txBody>
      </p:sp>
      <p:sp>
        <p:nvSpPr>
          <p:cNvPr id="3" name="Content Placeholder 2">
            <a:extLst>
              <a:ext uri="{FF2B5EF4-FFF2-40B4-BE49-F238E27FC236}">
                <a16:creationId xmlns:a16="http://schemas.microsoft.com/office/drawing/2014/main" id="{26F1E5F0-991C-4890-AB77-113FE24C5B09}"/>
              </a:ext>
            </a:extLst>
          </p:cNvPr>
          <p:cNvSpPr>
            <a:spLocks noGrp="1"/>
          </p:cNvSpPr>
          <p:nvPr>
            <p:ph idx="1"/>
          </p:nvPr>
        </p:nvSpPr>
        <p:spPr>
          <a:xfrm>
            <a:off x="739200" y="1507200"/>
            <a:ext cx="8333131" cy="4032000"/>
          </a:xfrm>
        </p:spPr>
        <p:txBody>
          <a:bodyPr/>
          <a:lstStyle/>
          <a:p>
            <a:r>
              <a:rPr lang="en-US" sz="2667" dirty="0"/>
              <a:t>Pet Ownership – Findings are mixed</a:t>
            </a:r>
          </a:p>
          <a:p>
            <a:pPr lvl="1"/>
            <a:r>
              <a:rPr lang="en-US" sz="2667" dirty="0"/>
              <a:t>Older bereaved adults who owned a pet experienced less depression following their loss – recent work supports this finding</a:t>
            </a:r>
          </a:p>
          <a:p>
            <a:pPr lvl="1"/>
            <a:r>
              <a:rPr lang="en-US" sz="2667" dirty="0"/>
              <a:t>Other studies have found no relationship</a:t>
            </a:r>
          </a:p>
          <a:p>
            <a:pPr lvl="1"/>
            <a:r>
              <a:rPr lang="en-US" sz="2667" dirty="0"/>
              <a:t>One study found that pet owners were twice as likely to have suffered from depression at some point in their lives</a:t>
            </a:r>
          </a:p>
          <a:p>
            <a:pPr lvl="2"/>
            <a:r>
              <a:rPr lang="en-US" sz="2133" dirty="0"/>
              <a:t>People may self-medicate for depression by acquiring a pet.</a:t>
            </a:r>
          </a:p>
        </p:txBody>
      </p:sp>
      <p:sp>
        <p:nvSpPr>
          <p:cNvPr id="4" name="Footer Placeholder 3">
            <a:extLst>
              <a:ext uri="{FF2B5EF4-FFF2-40B4-BE49-F238E27FC236}">
                <a16:creationId xmlns:a16="http://schemas.microsoft.com/office/drawing/2014/main" id="{C0ED8879-158D-4D0C-B721-05E08D647798}"/>
              </a:ext>
            </a:extLst>
          </p:cNvPr>
          <p:cNvSpPr>
            <a:spLocks noGrp="1"/>
          </p:cNvSpPr>
          <p:nvPr>
            <p:ph type="ftr" sz="quarter" idx="11"/>
          </p:nvPr>
        </p:nvSpPr>
        <p:spPr/>
        <p:txBody>
          <a:bodyPr/>
          <a:lstStyle/>
          <a:p>
            <a:pPr defTabSz="1219170"/>
            <a:r>
              <a:rPr lang="en-GB">
                <a:solidFill>
                  <a:srgbClr val="696969"/>
                </a:solidFill>
                <a:latin typeface="Calibri"/>
              </a:rPr>
              <a:t>Proprietary information: Not to be reproduced or distributed without the express consent of Mars, Inc.© Mars 2015</a:t>
            </a:r>
            <a:endParaRPr lang="en-GB" dirty="0">
              <a:solidFill>
                <a:srgbClr val="696969"/>
              </a:solidFill>
              <a:latin typeface="Calibri"/>
            </a:endParaRPr>
          </a:p>
        </p:txBody>
      </p:sp>
      <p:sp>
        <p:nvSpPr>
          <p:cNvPr id="5" name="Text Placeholder 4">
            <a:extLst>
              <a:ext uri="{FF2B5EF4-FFF2-40B4-BE49-F238E27FC236}">
                <a16:creationId xmlns:a16="http://schemas.microsoft.com/office/drawing/2014/main" id="{F16CC034-01E0-4720-A19C-C197DC2B85B5}"/>
              </a:ext>
            </a:extLst>
          </p:cNvPr>
          <p:cNvSpPr>
            <a:spLocks noGrp="1"/>
          </p:cNvSpPr>
          <p:nvPr>
            <p:ph type="body" sz="quarter" idx="13"/>
          </p:nvPr>
        </p:nvSpPr>
        <p:spPr/>
        <p:txBody>
          <a:bodyPr/>
          <a:lstStyle/>
          <a:p>
            <a:r>
              <a:rPr lang="en-US" dirty="0"/>
              <a:t>Gee &amp; Mueller (2019)</a:t>
            </a:r>
          </a:p>
        </p:txBody>
      </p:sp>
      <p:pic>
        <p:nvPicPr>
          <p:cNvPr id="7" name="Picture 6">
            <a:extLst>
              <a:ext uri="{FF2B5EF4-FFF2-40B4-BE49-F238E27FC236}">
                <a16:creationId xmlns:a16="http://schemas.microsoft.com/office/drawing/2014/main" id="{A801C8C3-5C2F-404E-AA37-EB54FA1517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4353" y="2441077"/>
            <a:ext cx="2905028" cy="1975847"/>
          </a:xfrm>
          <a:prstGeom prst="rect">
            <a:avLst/>
          </a:prstGeom>
        </p:spPr>
      </p:pic>
    </p:spTree>
    <p:extLst>
      <p:ext uri="{BB962C8B-B14F-4D97-AF65-F5344CB8AC3E}">
        <p14:creationId xmlns:p14="http://schemas.microsoft.com/office/powerpoint/2010/main" val="40201539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F60D4-A725-4272-817D-F349794B4449}"/>
              </a:ext>
            </a:extLst>
          </p:cNvPr>
          <p:cNvSpPr>
            <a:spLocks noGrp="1"/>
          </p:cNvSpPr>
          <p:nvPr>
            <p:ph type="title"/>
          </p:nvPr>
        </p:nvSpPr>
        <p:spPr/>
        <p:txBody>
          <a:bodyPr/>
          <a:lstStyle/>
          <a:p>
            <a:r>
              <a:rPr lang="en-US" dirty="0"/>
              <a:t>Depression – Older Adults</a:t>
            </a:r>
          </a:p>
        </p:txBody>
      </p:sp>
      <p:sp>
        <p:nvSpPr>
          <p:cNvPr id="3" name="Content Placeholder 2">
            <a:extLst>
              <a:ext uri="{FF2B5EF4-FFF2-40B4-BE49-F238E27FC236}">
                <a16:creationId xmlns:a16="http://schemas.microsoft.com/office/drawing/2014/main" id="{065FA638-231A-44E5-A93E-C4F3C63CB742}"/>
              </a:ext>
            </a:extLst>
          </p:cNvPr>
          <p:cNvSpPr>
            <a:spLocks noGrp="1"/>
          </p:cNvSpPr>
          <p:nvPr>
            <p:ph idx="1"/>
          </p:nvPr>
        </p:nvSpPr>
        <p:spPr>
          <a:xfrm>
            <a:off x="739200" y="1507200"/>
            <a:ext cx="6124885" cy="4032000"/>
          </a:xfrm>
        </p:spPr>
        <p:txBody>
          <a:bodyPr/>
          <a:lstStyle/>
          <a:p>
            <a:r>
              <a:rPr lang="en-US" sz="2667" dirty="0"/>
              <a:t>AAI findings are more consistent and evidence is stronger!</a:t>
            </a:r>
          </a:p>
          <a:p>
            <a:pPr lvl="1"/>
            <a:r>
              <a:rPr lang="en-US" sz="2400" dirty="0"/>
              <a:t>A gold standard study – randomly assigned an animal to people, used standardized measures</a:t>
            </a:r>
          </a:p>
          <a:p>
            <a:pPr lvl="2"/>
            <a:r>
              <a:rPr lang="en-US" sz="1867" dirty="0"/>
              <a:t>Found reductions in depression and improvement in measures of cognition in the animal condition</a:t>
            </a:r>
          </a:p>
          <a:p>
            <a:pPr lvl="1"/>
            <a:r>
              <a:rPr lang="en-US" sz="2400" dirty="0"/>
              <a:t>Most of the studies link AAI to decreases in depression in older adults.</a:t>
            </a:r>
          </a:p>
        </p:txBody>
      </p:sp>
      <p:sp>
        <p:nvSpPr>
          <p:cNvPr id="4" name="Footer Placeholder 3">
            <a:extLst>
              <a:ext uri="{FF2B5EF4-FFF2-40B4-BE49-F238E27FC236}">
                <a16:creationId xmlns:a16="http://schemas.microsoft.com/office/drawing/2014/main" id="{8D60910F-3224-450D-83EF-5FE8DB8EFCC1}"/>
              </a:ext>
            </a:extLst>
          </p:cNvPr>
          <p:cNvSpPr>
            <a:spLocks noGrp="1"/>
          </p:cNvSpPr>
          <p:nvPr>
            <p:ph type="ftr" sz="quarter" idx="11"/>
          </p:nvPr>
        </p:nvSpPr>
        <p:spPr/>
        <p:txBody>
          <a:bodyPr/>
          <a:lstStyle/>
          <a:p>
            <a:pPr defTabSz="1219170"/>
            <a:r>
              <a:rPr lang="en-GB">
                <a:solidFill>
                  <a:srgbClr val="696969"/>
                </a:solidFill>
                <a:latin typeface="Calibri"/>
              </a:rPr>
              <a:t>Proprietary information: Not to be reproduced or distributed without the express consent of Mars, Inc.© Mars 2015</a:t>
            </a:r>
            <a:endParaRPr lang="en-GB" dirty="0">
              <a:solidFill>
                <a:srgbClr val="696969"/>
              </a:solidFill>
              <a:latin typeface="Calibri"/>
            </a:endParaRPr>
          </a:p>
        </p:txBody>
      </p:sp>
      <p:sp>
        <p:nvSpPr>
          <p:cNvPr id="5" name="Text Placeholder 4">
            <a:extLst>
              <a:ext uri="{FF2B5EF4-FFF2-40B4-BE49-F238E27FC236}">
                <a16:creationId xmlns:a16="http://schemas.microsoft.com/office/drawing/2014/main" id="{1E097230-D40F-4CB9-9366-0069961FE7BE}"/>
              </a:ext>
            </a:extLst>
          </p:cNvPr>
          <p:cNvSpPr>
            <a:spLocks noGrp="1"/>
          </p:cNvSpPr>
          <p:nvPr>
            <p:ph type="body" sz="quarter" idx="13"/>
          </p:nvPr>
        </p:nvSpPr>
        <p:spPr/>
        <p:txBody>
          <a:bodyPr/>
          <a:lstStyle/>
          <a:p>
            <a:r>
              <a:rPr lang="en-US" dirty="0"/>
              <a:t>Ko, et al., 2016; Gee &amp; Mueller, 2019</a:t>
            </a:r>
          </a:p>
        </p:txBody>
      </p:sp>
      <p:pic>
        <p:nvPicPr>
          <p:cNvPr id="1036" name="Picture 12" descr="One of the health benefits of pets for seniors is lower blood pressure.">
            <a:extLst>
              <a:ext uri="{FF2B5EF4-FFF2-40B4-BE49-F238E27FC236}">
                <a16:creationId xmlns:a16="http://schemas.microsoft.com/office/drawing/2014/main" id="{7CF6BA3A-923C-4E6A-9AED-F65F217580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6107" y="1884805"/>
            <a:ext cx="4935895" cy="328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6553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B1C25-774E-48C2-83D3-62AD4B6CC0AC}"/>
              </a:ext>
            </a:extLst>
          </p:cNvPr>
          <p:cNvSpPr>
            <a:spLocks noGrp="1"/>
          </p:cNvSpPr>
          <p:nvPr>
            <p:ph type="title"/>
          </p:nvPr>
        </p:nvSpPr>
        <p:spPr/>
        <p:txBody>
          <a:bodyPr/>
          <a:lstStyle/>
          <a:p>
            <a:r>
              <a:rPr lang="en-US" dirty="0"/>
              <a:t>Other Mental Health Topics</a:t>
            </a:r>
          </a:p>
        </p:txBody>
      </p:sp>
      <p:sp>
        <p:nvSpPr>
          <p:cNvPr id="3" name="Content Placeholder 2">
            <a:extLst>
              <a:ext uri="{FF2B5EF4-FFF2-40B4-BE49-F238E27FC236}">
                <a16:creationId xmlns:a16="http://schemas.microsoft.com/office/drawing/2014/main" id="{60844CC3-1F69-4055-9508-273DC5013541}"/>
              </a:ext>
            </a:extLst>
          </p:cNvPr>
          <p:cNvSpPr>
            <a:spLocks noGrp="1"/>
          </p:cNvSpPr>
          <p:nvPr>
            <p:ph idx="1"/>
          </p:nvPr>
        </p:nvSpPr>
        <p:spPr>
          <a:xfrm>
            <a:off x="739200" y="1507200"/>
            <a:ext cx="7661056" cy="4032000"/>
          </a:xfrm>
        </p:spPr>
        <p:txBody>
          <a:bodyPr/>
          <a:lstStyle/>
          <a:p>
            <a:r>
              <a:rPr lang="en-US" sz="2667" dirty="0"/>
              <a:t>Trauma</a:t>
            </a:r>
          </a:p>
          <a:p>
            <a:pPr lvl="1"/>
            <a:r>
              <a:rPr lang="en-US" sz="2667" dirty="0"/>
              <a:t>Systematic Review </a:t>
            </a:r>
            <a:r>
              <a:rPr lang="en-US" sz="1600" dirty="0"/>
              <a:t>(</a:t>
            </a:r>
            <a:r>
              <a:rPr lang="en-US" sz="1600" dirty="0" err="1"/>
              <a:t>O’Haire</a:t>
            </a:r>
            <a:r>
              <a:rPr lang="en-US" sz="1600" dirty="0"/>
              <a:t> et al., 2015)</a:t>
            </a:r>
          </a:p>
          <a:p>
            <a:pPr lvl="2"/>
            <a:r>
              <a:rPr lang="en-US" dirty="0"/>
              <a:t>AAI associated with reduced depression, PTSD symptoms, and anxiety</a:t>
            </a:r>
          </a:p>
          <a:p>
            <a:r>
              <a:rPr lang="en-US" sz="2667" dirty="0"/>
              <a:t>Youth at risk for mental health problems</a:t>
            </a:r>
          </a:p>
          <a:p>
            <a:pPr lvl="1"/>
            <a:r>
              <a:rPr lang="en-US" sz="2667" dirty="0"/>
              <a:t>Systematic review </a:t>
            </a:r>
            <a:r>
              <a:rPr lang="en-US" sz="1600" dirty="0"/>
              <a:t>(</a:t>
            </a:r>
            <a:r>
              <a:rPr lang="en-US" sz="1600" dirty="0" err="1"/>
              <a:t>Hoagwood</a:t>
            </a:r>
            <a:r>
              <a:rPr lang="en-US" sz="1600" dirty="0"/>
              <a:t>, et al., 2017)</a:t>
            </a:r>
          </a:p>
          <a:p>
            <a:pPr lvl="2"/>
            <a:r>
              <a:rPr lang="en-US" dirty="0"/>
              <a:t>Positive effects associated with:</a:t>
            </a:r>
          </a:p>
          <a:p>
            <a:pPr lvl="3"/>
            <a:r>
              <a:rPr lang="en-US" dirty="0"/>
              <a:t>Equine therapies for autism</a:t>
            </a:r>
          </a:p>
          <a:p>
            <a:pPr lvl="3"/>
            <a:r>
              <a:rPr lang="en-US" dirty="0"/>
              <a:t>Canine therapies for childhood trauma</a:t>
            </a:r>
          </a:p>
          <a:p>
            <a:endParaRPr lang="en-US" dirty="0"/>
          </a:p>
        </p:txBody>
      </p:sp>
      <p:sp>
        <p:nvSpPr>
          <p:cNvPr id="4" name="Footer Placeholder 3">
            <a:extLst>
              <a:ext uri="{FF2B5EF4-FFF2-40B4-BE49-F238E27FC236}">
                <a16:creationId xmlns:a16="http://schemas.microsoft.com/office/drawing/2014/main" id="{30A87DED-F76E-4393-9DB9-A7436BDAC194}"/>
              </a:ext>
            </a:extLst>
          </p:cNvPr>
          <p:cNvSpPr>
            <a:spLocks noGrp="1"/>
          </p:cNvSpPr>
          <p:nvPr>
            <p:ph type="ftr" sz="quarter" idx="11"/>
          </p:nvPr>
        </p:nvSpPr>
        <p:spPr/>
        <p:txBody>
          <a:bodyPr/>
          <a:lstStyle/>
          <a:p>
            <a:pPr defTabSz="1219170"/>
            <a:r>
              <a:rPr lang="en-GB">
                <a:solidFill>
                  <a:srgbClr val="696969"/>
                </a:solidFill>
                <a:latin typeface="Calibri"/>
              </a:rPr>
              <a:t>Proprietary information: Not to be reproduced or distributed without the express consent of Mars, Inc.© Mars 2015</a:t>
            </a:r>
            <a:endParaRPr lang="en-GB" dirty="0">
              <a:solidFill>
                <a:srgbClr val="696969"/>
              </a:solidFill>
              <a:latin typeface="Calibri"/>
            </a:endParaRPr>
          </a:p>
        </p:txBody>
      </p:sp>
      <p:pic>
        <p:nvPicPr>
          <p:cNvPr id="6" name="Picture 4" descr="Soldier and Black Dog Cuddling">
            <a:extLst>
              <a:ext uri="{FF2B5EF4-FFF2-40B4-BE49-F238E27FC236}">
                <a16:creationId xmlns:a16="http://schemas.microsoft.com/office/drawing/2014/main" id="{28B93E72-C889-4365-A214-24A4588FE1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3973" y="2229884"/>
            <a:ext cx="3686912" cy="239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3874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EDEAF-4575-4100-A1B4-16DE3342D18C}"/>
              </a:ext>
            </a:extLst>
          </p:cNvPr>
          <p:cNvSpPr>
            <a:spLocks noGrp="1"/>
          </p:cNvSpPr>
          <p:nvPr>
            <p:ph type="title"/>
          </p:nvPr>
        </p:nvSpPr>
        <p:spPr/>
        <p:txBody>
          <a:bodyPr/>
          <a:lstStyle/>
          <a:p>
            <a:r>
              <a:rPr lang="en-US" dirty="0"/>
              <a:t>Pets and Mental Health</a:t>
            </a:r>
          </a:p>
        </p:txBody>
      </p:sp>
      <p:sp>
        <p:nvSpPr>
          <p:cNvPr id="3" name="Content Placeholder 2">
            <a:extLst>
              <a:ext uri="{FF2B5EF4-FFF2-40B4-BE49-F238E27FC236}">
                <a16:creationId xmlns:a16="http://schemas.microsoft.com/office/drawing/2014/main" id="{4A12D246-7318-4E6C-9FF5-35D578AA313F}"/>
              </a:ext>
            </a:extLst>
          </p:cNvPr>
          <p:cNvSpPr>
            <a:spLocks noGrp="1"/>
          </p:cNvSpPr>
          <p:nvPr>
            <p:ph idx="1"/>
          </p:nvPr>
        </p:nvSpPr>
        <p:spPr>
          <a:xfrm>
            <a:off x="738039" y="1980193"/>
            <a:ext cx="6316907" cy="4032000"/>
          </a:xfrm>
        </p:spPr>
        <p:txBody>
          <a:bodyPr/>
          <a:lstStyle/>
          <a:p>
            <a:r>
              <a:rPr lang="en-US" sz="2667" dirty="0"/>
              <a:t>Common theme in the literature – </a:t>
            </a:r>
            <a:endParaRPr lang="en-US" sz="2400" dirty="0"/>
          </a:p>
          <a:p>
            <a:pPr lvl="1"/>
            <a:r>
              <a:rPr lang="en-US" sz="2400" dirty="0"/>
              <a:t>AAI have promise as a complementary/adjunct treatment for many mental health issues</a:t>
            </a:r>
          </a:p>
          <a:p>
            <a:pPr lvl="1"/>
            <a:r>
              <a:rPr lang="en-US" sz="2400" dirty="0"/>
              <a:t>Pet ownership is likely to impact mental health issues, but a more elegant approach is required </a:t>
            </a:r>
          </a:p>
        </p:txBody>
      </p:sp>
      <p:sp>
        <p:nvSpPr>
          <p:cNvPr id="4" name="Footer Placeholder 3">
            <a:extLst>
              <a:ext uri="{FF2B5EF4-FFF2-40B4-BE49-F238E27FC236}">
                <a16:creationId xmlns:a16="http://schemas.microsoft.com/office/drawing/2014/main" id="{9F89950A-210C-4187-8745-C69ED44D66D1}"/>
              </a:ext>
            </a:extLst>
          </p:cNvPr>
          <p:cNvSpPr>
            <a:spLocks noGrp="1"/>
          </p:cNvSpPr>
          <p:nvPr>
            <p:ph type="ftr" sz="quarter" idx="11"/>
          </p:nvPr>
        </p:nvSpPr>
        <p:spPr/>
        <p:txBody>
          <a:bodyPr/>
          <a:lstStyle/>
          <a:p>
            <a:pPr defTabSz="1219170"/>
            <a:r>
              <a:rPr lang="en-GB">
                <a:solidFill>
                  <a:srgbClr val="696969"/>
                </a:solidFill>
                <a:latin typeface="Calibri"/>
              </a:rPr>
              <a:t>Proprietary information: Not to be reproduced or distributed without the express consent of Mars, Inc.© Mars 2015</a:t>
            </a:r>
            <a:endParaRPr lang="en-GB" dirty="0">
              <a:solidFill>
                <a:srgbClr val="696969"/>
              </a:solidFill>
              <a:latin typeface="Calibri"/>
            </a:endParaRPr>
          </a:p>
        </p:txBody>
      </p:sp>
      <p:sp>
        <p:nvSpPr>
          <p:cNvPr id="5" name="Text Placeholder 4">
            <a:extLst>
              <a:ext uri="{FF2B5EF4-FFF2-40B4-BE49-F238E27FC236}">
                <a16:creationId xmlns:a16="http://schemas.microsoft.com/office/drawing/2014/main" id="{EEE096CF-4FF1-4781-8C1D-E96833598DB6}"/>
              </a:ext>
            </a:extLst>
          </p:cNvPr>
          <p:cNvSpPr>
            <a:spLocks noGrp="1"/>
          </p:cNvSpPr>
          <p:nvPr>
            <p:ph type="body" sz="quarter" idx="13"/>
          </p:nvPr>
        </p:nvSpPr>
        <p:spPr/>
        <p:txBody>
          <a:bodyPr/>
          <a:lstStyle/>
          <a:p>
            <a:endParaRPr lang="en-US"/>
          </a:p>
        </p:txBody>
      </p:sp>
      <p:pic>
        <p:nvPicPr>
          <p:cNvPr id="8" name="Picture 8" descr="Person Standing Beside Dog in Shorline">
            <a:extLst>
              <a:ext uri="{FF2B5EF4-FFF2-40B4-BE49-F238E27FC236}">
                <a16:creationId xmlns:a16="http://schemas.microsoft.com/office/drawing/2014/main" id="{0A525148-199A-4281-A3BE-C7E21A6431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9191" y="2207653"/>
            <a:ext cx="4398840" cy="2929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5295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448" y="4013323"/>
            <a:ext cx="10515600" cy="1325563"/>
          </a:xfrm>
        </p:spPr>
        <p:txBody>
          <a:bodyPr>
            <a:normAutofit/>
          </a:bodyPr>
          <a:lstStyle/>
          <a:p>
            <a:pPr algn="ctr"/>
            <a:r>
              <a:rPr lang="en-US" sz="4000" b="1" dirty="0" smtClean="0">
                <a:solidFill>
                  <a:srgbClr val="2A2B6C"/>
                </a:solidFill>
                <a:latin typeface="Arial" panose="020B0604020202020204" pitchFamily="34" charset="0"/>
                <a:cs typeface="Arial" panose="020B0604020202020204" pitchFamily="34" charset="0"/>
              </a:rPr>
              <a:t>Collette Bunton, </a:t>
            </a:r>
            <a:r>
              <a:rPr lang="en-US" sz="4000" dirty="0" smtClean="0">
                <a:solidFill>
                  <a:srgbClr val="2A2B6C"/>
                </a:solidFill>
                <a:latin typeface="Arial" panose="020B0604020202020204" pitchFamily="34" charset="0"/>
                <a:cs typeface="Arial" panose="020B0604020202020204" pitchFamily="34" charset="0"/>
              </a:rPr>
              <a:t>Whistle</a:t>
            </a:r>
            <a:endParaRPr lang="en-US" sz="4000" b="1"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518895" y="1179457"/>
            <a:ext cx="3238705" cy="2429028"/>
          </a:xfrm>
          <a:prstGeom prst="rect">
            <a:avLst/>
          </a:prstGeom>
        </p:spPr>
      </p:pic>
    </p:spTree>
    <p:extLst>
      <p:ext uri="{BB962C8B-B14F-4D97-AF65-F5344CB8AC3E}">
        <p14:creationId xmlns:p14="http://schemas.microsoft.com/office/powerpoint/2010/main" val="9814236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9837F-F360-4082-97F2-10A2388F239C}"/>
              </a:ext>
            </a:extLst>
          </p:cNvPr>
          <p:cNvSpPr>
            <a:spLocks noGrp="1"/>
          </p:cNvSpPr>
          <p:nvPr>
            <p:ph type="title"/>
          </p:nvPr>
        </p:nvSpPr>
        <p:spPr/>
        <p:txBody>
          <a:bodyPr/>
          <a:lstStyle/>
          <a:p>
            <a:r>
              <a:rPr lang="en-US" dirty="0"/>
              <a:t>Where does all of this leave us?</a:t>
            </a:r>
          </a:p>
        </p:txBody>
      </p:sp>
      <p:sp>
        <p:nvSpPr>
          <p:cNvPr id="3" name="Content Placeholder 2">
            <a:extLst>
              <a:ext uri="{FF2B5EF4-FFF2-40B4-BE49-F238E27FC236}">
                <a16:creationId xmlns:a16="http://schemas.microsoft.com/office/drawing/2014/main" id="{AEEBED89-61AE-4AB8-BD43-CC216C8C74B1}"/>
              </a:ext>
            </a:extLst>
          </p:cNvPr>
          <p:cNvSpPr>
            <a:spLocks noGrp="1"/>
          </p:cNvSpPr>
          <p:nvPr>
            <p:ph idx="1"/>
          </p:nvPr>
        </p:nvSpPr>
        <p:spPr>
          <a:xfrm>
            <a:off x="739200" y="1507200"/>
            <a:ext cx="7757067" cy="4032000"/>
          </a:xfrm>
        </p:spPr>
        <p:txBody>
          <a:bodyPr/>
          <a:lstStyle/>
          <a:p>
            <a:r>
              <a:rPr lang="en-US" sz="2667" dirty="0"/>
              <a:t>Results are heavily weighted in favor of a positive impact of pets on aspects of loneliness</a:t>
            </a:r>
          </a:p>
          <a:p>
            <a:r>
              <a:rPr lang="en-US" sz="2667" dirty="0"/>
              <a:t>Many unanswered questions:  </a:t>
            </a:r>
          </a:p>
          <a:p>
            <a:pPr lvl="1"/>
            <a:r>
              <a:rPr lang="en-US" sz="2400" dirty="0"/>
              <a:t>What works?  </a:t>
            </a:r>
          </a:p>
          <a:p>
            <a:pPr lvl="1"/>
            <a:r>
              <a:rPr lang="en-US" sz="2400" dirty="0"/>
              <a:t>Important aspects of intervention?  </a:t>
            </a:r>
          </a:p>
          <a:p>
            <a:pPr lvl="1"/>
            <a:r>
              <a:rPr lang="en-US" sz="2400" dirty="0"/>
              <a:t>Dosage?  </a:t>
            </a:r>
          </a:p>
          <a:p>
            <a:pPr lvl="1"/>
            <a:r>
              <a:rPr lang="en-US" sz="2400" dirty="0"/>
              <a:t>Time course of effects?</a:t>
            </a:r>
          </a:p>
          <a:p>
            <a:pPr lvl="1"/>
            <a:r>
              <a:rPr lang="en-US" sz="2400" dirty="0"/>
              <a:t>Populations most likely to benefit?</a:t>
            </a:r>
          </a:p>
          <a:p>
            <a:pPr lvl="1"/>
            <a:r>
              <a:rPr lang="en-US" sz="2400" dirty="0"/>
              <a:t>Role of Pet Ownership/Interaction history?</a:t>
            </a:r>
          </a:p>
        </p:txBody>
      </p:sp>
      <p:sp>
        <p:nvSpPr>
          <p:cNvPr id="4" name="Footer Placeholder 3">
            <a:extLst>
              <a:ext uri="{FF2B5EF4-FFF2-40B4-BE49-F238E27FC236}">
                <a16:creationId xmlns:a16="http://schemas.microsoft.com/office/drawing/2014/main" id="{F48CFFB3-05FE-499E-8D41-486C2AB80DE0}"/>
              </a:ext>
            </a:extLst>
          </p:cNvPr>
          <p:cNvSpPr>
            <a:spLocks noGrp="1"/>
          </p:cNvSpPr>
          <p:nvPr>
            <p:ph type="ftr" sz="quarter" idx="11"/>
          </p:nvPr>
        </p:nvSpPr>
        <p:spPr/>
        <p:txBody>
          <a:bodyPr/>
          <a:lstStyle/>
          <a:p>
            <a:pPr defTabSz="1219170"/>
            <a:r>
              <a:rPr lang="en-GB">
                <a:solidFill>
                  <a:srgbClr val="696969"/>
                </a:solidFill>
                <a:latin typeface="Calibri"/>
              </a:rPr>
              <a:t>Proprietary information: Not to be reproduced or distributed without the express consent of Mars, Inc.© Mars 2015</a:t>
            </a:r>
            <a:endParaRPr lang="en-GB" dirty="0">
              <a:solidFill>
                <a:srgbClr val="696969"/>
              </a:solidFill>
              <a:latin typeface="Calibri"/>
            </a:endParaRPr>
          </a:p>
        </p:txBody>
      </p:sp>
      <p:pic>
        <p:nvPicPr>
          <p:cNvPr id="7" name="Picture 6" descr="A close up of a dog&#10;&#10;Description generated with very high confidence">
            <a:extLst>
              <a:ext uri="{FF2B5EF4-FFF2-40B4-BE49-F238E27FC236}">
                <a16:creationId xmlns:a16="http://schemas.microsoft.com/office/drawing/2014/main" id="{FE30A936-AA2A-4D16-8842-D6780E3943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3837" y="2227056"/>
            <a:ext cx="3268964" cy="2592288"/>
          </a:xfrm>
          <a:prstGeom prst="rect">
            <a:avLst/>
          </a:prstGeom>
        </p:spPr>
      </p:pic>
    </p:spTree>
    <p:extLst>
      <p:ext uri="{BB962C8B-B14F-4D97-AF65-F5344CB8AC3E}">
        <p14:creationId xmlns:p14="http://schemas.microsoft.com/office/powerpoint/2010/main" val="10101783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C6CD2-68BA-4A6B-BC8A-DCA8E5A50A66}"/>
              </a:ext>
            </a:extLst>
          </p:cNvPr>
          <p:cNvSpPr>
            <a:spLocks noGrp="1"/>
          </p:cNvSpPr>
          <p:nvPr>
            <p:ph type="title"/>
          </p:nvPr>
        </p:nvSpPr>
        <p:spPr/>
        <p:txBody>
          <a:bodyPr/>
          <a:lstStyle/>
          <a:p>
            <a:r>
              <a:rPr lang="en-US" dirty="0"/>
              <a:t>The future is bright!</a:t>
            </a:r>
          </a:p>
        </p:txBody>
      </p:sp>
      <p:sp>
        <p:nvSpPr>
          <p:cNvPr id="3" name="Content Placeholder 2">
            <a:extLst>
              <a:ext uri="{FF2B5EF4-FFF2-40B4-BE49-F238E27FC236}">
                <a16:creationId xmlns:a16="http://schemas.microsoft.com/office/drawing/2014/main" id="{65E07435-EBFC-4A93-9908-8DD4F8BEBA0A}"/>
              </a:ext>
            </a:extLst>
          </p:cNvPr>
          <p:cNvSpPr>
            <a:spLocks noGrp="1"/>
          </p:cNvSpPr>
          <p:nvPr>
            <p:ph idx="1"/>
          </p:nvPr>
        </p:nvSpPr>
        <p:spPr>
          <a:xfrm>
            <a:off x="739200" y="1788193"/>
            <a:ext cx="7181003" cy="4032000"/>
          </a:xfrm>
        </p:spPr>
        <p:txBody>
          <a:bodyPr/>
          <a:lstStyle/>
          <a:p>
            <a:r>
              <a:rPr lang="en-US" sz="2667" dirty="0"/>
              <a:t>We have an encouraging foundation of evidence on which to build!</a:t>
            </a:r>
          </a:p>
          <a:p>
            <a:pPr lvl="1"/>
            <a:r>
              <a:rPr lang="en-US" sz="2400" dirty="0"/>
              <a:t>Particularly in AAI</a:t>
            </a:r>
          </a:p>
          <a:p>
            <a:pPr lvl="1"/>
            <a:r>
              <a:rPr lang="en-US" sz="2400" dirty="0"/>
              <a:t>Ample opportunity to more clearly examine pet ownership/interaction going forward</a:t>
            </a:r>
          </a:p>
          <a:p>
            <a:r>
              <a:rPr lang="en-US" sz="2667" dirty="0"/>
              <a:t>The available science indicates that pets can and probably do play a role in ameliorating loneliness</a:t>
            </a:r>
            <a:endParaRPr lang="en-US" sz="2400" dirty="0"/>
          </a:p>
          <a:p>
            <a:pPr lvl="1"/>
            <a:r>
              <a:rPr lang="en-US" sz="2400" dirty="0"/>
              <a:t>It’s time to move forward!</a:t>
            </a:r>
          </a:p>
          <a:p>
            <a:endParaRPr lang="en-US" dirty="0"/>
          </a:p>
        </p:txBody>
      </p:sp>
      <p:sp>
        <p:nvSpPr>
          <p:cNvPr id="4" name="Footer Placeholder 3">
            <a:extLst>
              <a:ext uri="{FF2B5EF4-FFF2-40B4-BE49-F238E27FC236}">
                <a16:creationId xmlns:a16="http://schemas.microsoft.com/office/drawing/2014/main" id="{913E0043-9390-446F-9C88-66090580FFCA}"/>
              </a:ext>
            </a:extLst>
          </p:cNvPr>
          <p:cNvSpPr>
            <a:spLocks noGrp="1"/>
          </p:cNvSpPr>
          <p:nvPr>
            <p:ph type="ftr" sz="quarter" idx="11"/>
          </p:nvPr>
        </p:nvSpPr>
        <p:spPr/>
        <p:txBody>
          <a:bodyPr/>
          <a:lstStyle/>
          <a:p>
            <a:pPr defTabSz="1219170"/>
            <a:r>
              <a:rPr lang="en-GB">
                <a:solidFill>
                  <a:srgbClr val="696969"/>
                </a:solidFill>
                <a:latin typeface="Calibri"/>
              </a:rPr>
              <a:t>Proprietary information: Not to be reproduced or distributed without the express consent of Mars, Inc.© Mars 2015</a:t>
            </a:r>
            <a:endParaRPr lang="en-GB" dirty="0">
              <a:solidFill>
                <a:srgbClr val="696969"/>
              </a:solidFill>
              <a:latin typeface="Calibri"/>
            </a:endParaRPr>
          </a:p>
        </p:txBody>
      </p:sp>
      <p:pic>
        <p:nvPicPr>
          <p:cNvPr id="7" name="Picture 10" descr="woman playing with dog">
            <a:extLst>
              <a:ext uri="{FF2B5EF4-FFF2-40B4-BE49-F238E27FC236}">
                <a16:creationId xmlns:a16="http://schemas.microsoft.com/office/drawing/2014/main" id="{42FF3178-DB63-4651-A739-C35AA7CC6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2225" y="2372883"/>
            <a:ext cx="3923396" cy="2617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7723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65801-3F42-40AE-9F3E-5855505C6ED6}"/>
              </a:ext>
            </a:extLst>
          </p:cNvPr>
          <p:cNvSpPr>
            <a:spLocks noGrp="1"/>
          </p:cNvSpPr>
          <p:nvPr>
            <p:ph type="title"/>
          </p:nvPr>
        </p:nvSpPr>
        <p:spPr/>
        <p:txBody>
          <a:bodyPr/>
          <a:lstStyle/>
          <a:p>
            <a:r>
              <a:rPr lang="en-US" dirty="0"/>
              <a:t>Thank You</a:t>
            </a:r>
          </a:p>
        </p:txBody>
      </p:sp>
      <p:sp>
        <p:nvSpPr>
          <p:cNvPr id="4" name="Footer Placeholder 3">
            <a:extLst>
              <a:ext uri="{FF2B5EF4-FFF2-40B4-BE49-F238E27FC236}">
                <a16:creationId xmlns:a16="http://schemas.microsoft.com/office/drawing/2014/main" id="{E39FF925-3ADB-4A87-BFB6-BB83361ACC77}"/>
              </a:ext>
            </a:extLst>
          </p:cNvPr>
          <p:cNvSpPr>
            <a:spLocks noGrp="1"/>
          </p:cNvSpPr>
          <p:nvPr>
            <p:ph type="ftr" sz="quarter" idx="11"/>
          </p:nvPr>
        </p:nvSpPr>
        <p:spPr/>
        <p:txBody>
          <a:bodyPr/>
          <a:lstStyle/>
          <a:p>
            <a:pPr defTabSz="1219170"/>
            <a:r>
              <a:rPr lang="en-GB">
                <a:solidFill>
                  <a:srgbClr val="696969"/>
                </a:solidFill>
                <a:latin typeface="Calibri"/>
              </a:rPr>
              <a:t>Proprietary information: Not to be reproduced or distributed without the express consent of Mars, Inc.© Mars 2015</a:t>
            </a:r>
            <a:endParaRPr lang="en-GB" dirty="0">
              <a:solidFill>
                <a:srgbClr val="696969"/>
              </a:solidFill>
              <a:latin typeface="Calibri"/>
            </a:endParaRPr>
          </a:p>
        </p:txBody>
      </p:sp>
      <p:pic>
        <p:nvPicPr>
          <p:cNvPr id="8" name="Picture 7">
            <a:extLst>
              <a:ext uri="{FF2B5EF4-FFF2-40B4-BE49-F238E27FC236}">
                <a16:creationId xmlns:a16="http://schemas.microsoft.com/office/drawing/2014/main" id="{7CCA69DB-290D-469C-BC95-CC8159524B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1" y="3236979"/>
            <a:ext cx="2857500" cy="2857500"/>
          </a:xfrm>
          <a:prstGeom prst="rect">
            <a:avLst/>
          </a:prstGeom>
        </p:spPr>
      </p:pic>
      <p:pic>
        <p:nvPicPr>
          <p:cNvPr id="9" name="Picture 8">
            <a:extLst>
              <a:ext uri="{FF2B5EF4-FFF2-40B4-BE49-F238E27FC236}">
                <a16:creationId xmlns:a16="http://schemas.microsoft.com/office/drawing/2014/main" id="{D58C3B83-47FE-46FC-B550-8CEC7CC5A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989" y="1508787"/>
            <a:ext cx="2829720" cy="2405261"/>
          </a:xfrm>
          <a:prstGeom prst="rect">
            <a:avLst/>
          </a:prstGeom>
        </p:spPr>
      </p:pic>
      <p:sp>
        <p:nvSpPr>
          <p:cNvPr id="10" name="TextBox 9">
            <a:extLst>
              <a:ext uri="{FF2B5EF4-FFF2-40B4-BE49-F238E27FC236}">
                <a16:creationId xmlns:a16="http://schemas.microsoft.com/office/drawing/2014/main" id="{C61EB01C-B175-41AE-A44E-9FCD65AF67B7}"/>
              </a:ext>
            </a:extLst>
          </p:cNvPr>
          <p:cNvSpPr txBox="1"/>
          <p:nvPr/>
        </p:nvSpPr>
        <p:spPr>
          <a:xfrm>
            <a:off x="6453960" y="2383624"/>
            <a:ext cx="2081467" cy="461665"/>
          </a:xfrm>
          <a:prstGeom prst="rect">
            <a:avLst/>
          </a:prstGeom>
          <a:noFill/>
        </p:spPr>
        <p:txBody>
          <a:bodyPr wrap="none" rtlCol="0">
            <a:spAutoFit/>
          </a:bodyPr>
          <a:lstStyle/>
          <a:p>
            <a:pPr defTabSz="1219170"/>
            <a:r>
              <a:rPr lang="en-US" sz="2400" dirty="0">
                <a:solidFill>
                  <a:srgbClr val="00337F"/>
                </a:solidFill>
                <a:latin typeface="Calibri"/>
              </a:rPr>
              <a:t>Any questions?</a:t>
            </a:r>
            <a:endParaRPr lang="en-GB" sz="2400" dirty="0">
              <a:solidFill>
                <a:srgbClr val="00337F"/>
              </a:solidFill>
              <a:latin typeface="Calibri"/>
            </a:endParaRPr>
          </a:p>
        </p:txBody>
      </p:sp>
    </p:spTree>
    <p:extLst>
      <p:ext uri="{BB962C8B-B14F-4D97-AF65-F5344CB8AC3E}">
        <p14:creationId xmlns:p14="http://schemas.microsoft.com/office/powerpoint/2010/main" val="24668044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p:cNvSpPr txBox="1">
            <a:spLocks/>
          </p:cNvSpPr>
          <p:nvPr/>
        </p:nvSpPr>
        <p:spPr>
          <a:xfrm>
            <a:off x="2114382" y="6228209"/>
            <a:ext cx="7963237" cy="7605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solidFill>
                  <a:srgbClr val="2A2B6C"/>
                </a:solidFill>
                <a:latin typeface="Arial" panose="020B0604020202020204" pitchFamily="34" charset="0"/>
                <a:cs typeface="Arial" panose="020B0604020202020204" pitchFamily="34" charset="0"/>
              </a:rPr>
              <a:t>May 7, 2019 </a:t>
            </a:r>
            <a:r>
              <a:rPr lang="en-US" sz="2800" b="1" dirty="0" smtClean="0">
                <a:solidFill>
                  <a:srgbClr val="0000A0"/>
                </a:solidFill>
                <a:latin typeface="Arial" panose="020B0604020202020204" pitchFamily="34" charset="0"/>
                <a:cs typeface="Arial" panose="020B0604020202020204" pitchFamily="34" charset="0"/>
              </a:rPr>
              <a:t>|</a:t>
            </a:r>
            <a:r>
              <a:rPr lang="en-US" sz="2800" b="1" dirty="0" smtClean="0">
                <a:solidFill>
                  <a:srgbClr val="2A2B6C"/>
                </a:solidFill>
                <a:latin typeface="Arial" panose="020B0604020202020204" pitchFamily="34" charset="0"/>
                <a:cs typeface="Arial" panose="020B0604020202020204" pitchFamily="34" charset="0"/>
              </a:rPr>
              <a:t> Washington, DC</a:t>
            </a:r>
            <a:r>
              <a:rPr lang="en-US" sz="2800" b="1" dirty="0" smtClean="0">
                <a:solidFill>
                  <a:srgbClr val="002060"/>
                </a:solidFill>
                <a:latin typeface="Arial" panose="020B0604020202020204" pitchFamily="34" charset="0"/>
                <a:cs typeface="Arial" panose="020B0604020202020204" pitchFamily="34" charset="0"/>
              </a:rPr>
              <a:t/>
            </a:r>
            <a:br>
              <a:rPr lang="en-US" sz="2800" b="1" dirty="0" smtClean="0">
                <a:solidFill>
                  <a:srgbClr val="002060"/>
                </a:solidFill>
                <a:latin typeface="Arial" panose="020B0604020202020204" pitchFamily="34" charset="0"/>
                <a:cs typeface="Arial" panose="020B0604020202020204" pitchFamily="34" charset="0"/>
              </a:rPr>
            </a:br>
            <a:endParaRPr lang="en-US" sz="2800" b="1" dirty="0">
              <a:solidFill>
                <a:srgbClr val="002060"/>
              </a:solidFill>
              <a:latin typeface="Arial" panose="020B0604020202020204" pitchFamily="34" charset="0"/>
              <a:cs typeface="Arial" panose="020B0604020202020204" pitchFamily="34" charset="0"/>
            </a:endParaRPr>
          </a:p>
        </p:txBody>
      </p:sp>
      <p:grpSp>
        <p:nvGrpSpPr>
          <p:cNvPr id="3" name="Group 2"/>
          <p:cNvGrpSpPr/>
          <p:nvPr/>
        </p:nvGrpSpPr>
        <p:grpSpPr>
          <a:xfrm>
            <a:off x="651570" y="210066"/>
            <a:ext cx="10888861" cy="5820031"/>
            <a:chOff x="1401372" y="0"/>
            <a:chExt cx="10174118" cy="5381693"/>
          </a:xfrm>
          <a:solidFill>
            <a:srgbClr val="FFFF00">
              <a:alpha val="53725"/>
            </a:srgbClr>
          </a:solidFill>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74665" y="0"/>
              <a:ext cx="8852821" cy="5381693"/>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1372" y="2428765"/>
              <a:ext cx="1748482" cy="1126097"/>
            </a:xfrm>
            <a:prstGeom prst="rect">
              <a:avLst/>
            </a:prstGeom>
            <a:noFill/>
            <a:ln>
              <a:no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480" y="2092580"/>
              <a:ext cx="1896010" cy="1462282"/>
            </a:xfrm>
            <a:prstGeom prst="rect">
              <a:avLst/>
            </a:prstGeom>
            <a:noFill/>
            <a:ln>
              <a:noFill/>
            </a:ln>
          </p:spPr>
        </p:pic>
      </p:grpSp>
    </p:spTree>
    <p:extLst>
      <p:ext uri="{BB962C8B-B14F-4D97-AF65-F5344CB8AC3E}">
        <p14:creationId xmlns:p14="http://schemas.microsoft.com/office/powerpoint/2010/main" val="42939382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505933" y="634013"/>
            <a:ext cx="11162270" cy="2800767"/>
          </a:xfrm>
          <a:prstGeom prst="rect">
            <a:avLst/>
          </a:prstGeom>
        </p:spPr>
        <p:txBody>
          <a:bodyPr wrap="square">
            <a:spAutoFit/>
          </a:bodyPr>
          <a:lstStyle/>
          <a:p>
            <a:pPr lvl="0" algn="ctr">
              <a:defRPr/>
            </a:pPr>
            <a:r>
              <a:rPr lang="en-US" sz="4400" b="1" dirty="0">
                <a:solidFill>
                  <a:srgbClr val="2A2B6C"/>
                </a:solidFill>
                <a:latin typeface="Arial" panose="020B0604020202020204" pitchFamily="34" charset="0"/>
                <a:cs typeface="Arial" panose="020B0604020202020204" pitchFamily="34" charset="0"/>
              </a:rPr>
              <a:t>Section 2:</a:t>
            </a:r>
            <a:br>
              <a:rPr lang="en-US" sz="4400" b="1" dirty="0">
                <a:solidFill>
                  <a:srgbClr val="2A2B6C"/>
                </a:solidFill>
                <a:latin typeface="Arial" panose="020B0604020202020204" pitchFamily="34" charset="0"/>
                <a:cs typeface="Arial" panose="020B0604020202020204" pitchFamily="34" charset="0"/>
              </a:rPr>
            </a:br>
            <a:r>
              <a:rPr lang="en-US" sz="4400" b="1" dirty="0">
                <a:solidFill>
                  <a:srgbClr val="2A2B6C"/>
                </a:solidFill>
                <a:latin typeface="Arial" panose="020B0604020202020204" pitchFamily="34" charset="0"/>
                <a:cs typeface="Arial" panose="020B0604020202020204" pitchFamily="34" charset="0"/>
              </a:rPr>
              <a:t/>
            </a:r>
            <a:br>
              <a:rPr lang="en-US" sz="4400" b="1" dirty="0">
                <a:solidFill>
                  <a:srgbClr val="2A2B6C"/>
                </a:solidFill>
                <a:latin typeface="Arial" panose="020B0604020202020204" pitchFamily="34" charset="0"/>
                <a:cs typeface="Arial" panose="020B0604020202020204" pitchFamily="34" charset="0"/>
              </a:rPr>
            </a:br>
            <a:r>
              <a:rPr lang="en-US" sz="4400" b="1" dirty="0">
                <a:solidFill>
                  <a:srgbClr val="2A2B6C"/>
                </a:solidFill>
                <a:latin typeface="Arial" panose="020B0604020202020204" pitchFamily="34" charset="0"/>
                <a:cs typeface="Arial" panose="020B0604020202020204" pitchFamily="34" charset="0"/>
              </a:rPr>
              <a:t>Older Adults, Social Isolation, Loneliness &amp; Companion Animals </a:t>
            </a:r>
            <a:endParaRPr kumimoji="0" lang="en-US" sz="1800" b="0" i="0" u="none" strike="noStrike" kern="0" cap="none" spc="0" normalizeH="0" baseline="0" noProof="0" dirty="0" smtClean="0">
              <a:ln>
                <a:noFill/>
              </a:ln>
              <a:solidFill>
                <a:sysClr val="windowText" lastClr="000000"/>
              </a:solidFill>
              <a:effectLst/>
              <a:uLnTx/>
              <a:uFillTx/>
            </a:endParaRPr>
          </a:p>
        </p:txBody>
      </p:sp>
      <p:grpSp>
        <p:nvGrpSpPr>
          <p:cNvPr id="4" name="Group 3"/>
          <p:cNvGrpSpPr/>
          <p:nvPr/>
        </p:nvGrpSpPr>
        <p:grpSpPr>
          <a:xfrm>
            <a:off x="4195553" y="4256770"/>
            <a:ext cx="3825610" cy="1514699"/>
            <a:chOff x="1036732" y="0"/>
            <a:chExt cx="10442819" cy="3936886"/>
          </a:xfrm>
        </p:grpSpPr>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Tree>
    <p:extLst>
      <p:ext uri="{BB962C8B-B14F-4D97-AF65-F5344CB8AC3E}">
        <p14:creationId xmlns:p14="http://schemas.microsoft.com/office/powerpoint/2010/main" val="14672301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7276"/>
            <a:ext cx="10515600" cy="1325563"/>
          </a:xfrm>
        </p:spPr>
        <p:txBody>
          <a:bodyPr>
            <a:normAutofit/>
          </a:bodyPr>
          <a:lstStyle/>
          <a:p>
            <a:pPr algn="ctr"/>
            <a:r>
              <a:rPr lang="en-US" sz="4000" b="1" i="1" dirty="0" smtClean="0">
                <a:solidFill>
                  <a:srgbClr val="2A2B6C"/>
                </a:solidFill>
                <a:latin typeface="Arial" panose="020B0604020202020204" pitchFamily="34" charset="0"/>
                <a:cs typeface="Arial" panose="020B0604020202020204" pitchFamily="34" charset="0"/>
              </a:rPr>
              <a:t>Pets and Older Adults</a:t>
            </a:r>
            <a:endParaRPr lang="en-US" sz="4000" b="1" i="1"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838200" y="1529845"/>
            <a:ext cx="10515600" cy="2062103"/>
          </a:xfrm>
          <a:prstGeom prst="rect">
            <a:avLst/>
          </a:prstGeom>
          <a:noFill/>
        </p:spPr>
        <p:txBody>
          <a:bodyPr wrap="square" rtlCol="0">
            <a:spAutoFit/>
          </a:bodyPr>
          <a:lstStyle/>
          <a:p>
            <a:pPr marR="0" lvl="1" algn="l" defTabSz="914400" rtl="0" eaLnBrk="1" fontAlgn="auto" latinLnBrk="0" hangingPunct="1">
              <a:lnSpc>
                <a:spcPct val="100000"/>
              </a:lnSpc>
              <a:spcBef>
                <a:spcPts val="0"/>
              </a:spcBef>
              <a:spcAft>
                <a:spcPts val="0"/>
              </a:spcAft>
              <a:buClrTx/>
              <a:buSzTx/>
              <a:tabLst/>
              <a:defRPr/>
            </a:pPr>
            <a:endParaRPr kumimoji="0" lang="en-US" sz="2200" b="0"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endParaRPr>
          </a:p>
          <a:p>
            <a:pPr lvl="0"/>
            <a:r>
              <a:rPr lang="en-US" sz="3200" b="1" dirty="0">
                <a:solidFill>
                  <a:srgbClr val="2A2B6C"/>
                </a:solidFill>
                <a:latin typeface="Arial" panose="020B0604020202020204" pitchFamily="34" charset="0"/>
                <a:cs typeface="Arial" panose="020B0604020202020204" pitchFamily="34" charset="0"/>
              </a:rPr>
              <a:t>9 in 10 people </a:t>
            </a:r>
            <a:r>
              <a:rPr lang="en-US" sz="3200" dirty="0">
                <a:solidFill>
                  <a:srgbClr val="2A2B6C"/>
                </a:solidFill>
                <a:latin typeface="Arial" panose="020B0604020202020204" pitchFamily="34" charset="0"/>
                <a:cs typeface="Arial" panose="020B0604020202020204" pitchFamily="34" charset="0"/>
              </a:rPr>
              <a:t>aged 55+ believe pets can help older adults feel less lonely</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smtClean="0">
              <a:ln>
                <a:noFill/>
              </a:ln>
              <a:solidFill>
                <a:srgbClr val="2A2B6C"/>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7445204" y="4411091"/>
            <a:ext cx="4461246" cy="830997"/>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Survey of 1,469 U.S. pet owners and 567 non-owners conducted by Edelman Intelligence, December 2018</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MoE </a:t>
            </a:r>
            <a:r>
              <a:rPr lang="en-US" sz="1600" u="sng" dirty="0" smtClean="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5%</a:t>
            </a:r>
            <a:endParaRPr lang="en-US" sz="16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72021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319" y="2041507"/>
            <a:ext cx="11051060" cy="1325563"/>
          </a:xfrm>
        </p:spPr>
        <p:txBody>
          <a:bodyPr>
            <a:noAutofit/>
          </a:bodyPr>
          <a:lstStyle/>
          <a:p>
            <a:pPr algn="ctr"/>
            <a:r>
              <a:rPr lang="en-US" b="1" dirty="0" smtClean="0">
                <a:solidFill>
                  <a:srgbClr val="2A2B6C"/>
                </a:solidFill>
                <a:latin typeface="Arial" panose="020B0604020202020204" pitchFamily="34" charset="0"/>
                <a:cs typeface="Arial" panose="020B0604020202020204" pitchFamily="34" charset="0"/>
              </a:rPr>
              <a:t>Why are Social Isolation &amp; Loneliness Particularly Problematic for Older Adults?</a:t>
            </a:r>
            <a:endParaRPr lang="en-US" b="1"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963828" y="1498023"/>
            <a:ext cx="10198443" cy="160043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smtClean="0">
              <a:ln>
                <a:noFill/>
              </a:ln>
              <a:solidFill>
                <a:srgbClr val="2A2B6C"/>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lvl="1" indent="-285750">
              <a:buFont typeface="Wingdings" panose="05000000000000000000" pitchFamily="2" charset="2"/>
              <a:buChar char="Ø"/>
              <a:defRPr/>
            </a:pPr>
            <a:endParaRPr lang="en-US" sz="2000" b="1" dirty="0">
              <a:solidFill>
                <a:srgbClr val="2A2B6C"/>
              </a:solidFill>
              <a:latin typeface="Arial" panose="020B0604020202020204" pitchFamily="34" charset="0"/>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244991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469" y="3971262"/>
            <a:ext cx="11051060" cy="1325563"/>
          </a:xfrm>
        </p:spPr>
        <p:txBody>
          <a:bodyPr>
            <a:noAutofit/>
          </a:bodyPr>
          <a:lstStyle/>
          <a:p>
            <a:pPr algn="ctr"/>
            <a:r>
              <a:rPr lang="en-US" b="1" dirty="0" smtClean="0">
                <a:solidFill>
                  <a:srgbClr val="2A2B6C"/>
                </a:solidFill>
                <a:latin typeface="Arial" panose="020B0604020202020204" pitchFamily="34" charset="0"/>
                <a:cs typeface="Arial" panose="020B0604020202020204" pitchFamily="34" charset="0"/>
              </a:rPr>
              <a:t>Chelsea Gilchrist, MGS</a:t>
            </a:r>
            <a:br>
              <a:rPr lang="en-US" b="1" dirty="0" smtClean="0">
                <a:solidFill>
                  <a:srgbClr val="2A2B6C"/>
                </a:solidFill>
                <a:latin typeface="Arial" panose="020B0604020202020204" pitchFamily="34" charset="0"/>
                <a:cs typeface="Arial" panose="020B0604020202020204" pitchFamily="34" charset="0"/>
              </a:rPr>
            </a:br>
            <a:r>
              <a:rPr lang="en-US" dirty="0" smtClean="0">
                <a:solidFill>
                  <a:srgbClr val="2A2B6C"/>
                </a:solidFill>
                <a:latin typeface="Arial" panose="020B0604020202020204" pitchFamily="34" charset="0"/>
                <a:cs typeface="Arial" panose="020B0604020202020204" pitchFamily="34" charset="0"/>
              </a:rPr>
              <a:t>National Council on Aging (NCOA)</a:t>
            </a:r>
            <a:endParaRPr lang="en-US"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0335" y="846942"/>
            <a:ext cx="4311327" cy="2871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6899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p:cNvSpPr txBox="1">
            <a:spLocks/>
          </p:cNvSpPr>
          <p:nvPr/>
        </p:nvSpPr>
        <p:spPr>
          <a:xfrm>
            <a:off x="2114382" y="6228209"/>
            <a:ext cx="7963237" cy="7605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solidFill>
                  <a:srgbClr val="2A2B6C"/>
                </a:solidFill>
                <a:latin typeface="Arial" panose="020B0604020202020204" pitchFamily="34" charset="0"/>
                <a:cs typeface="Arial" panose="020B0604020202020204" pitchFamily="34" charset="0"/>
              </a:rPr>
              <a:t>May 7, 2019 </a:t>
            </a:r>
            <a:r>
              <a:rPr lang="en-US" sz="2800" b="1" dirty="0" smtClean="0">
                <a:solidFill>
                  <a:srgbClr val="0000A0"/>
                </a:solidFill>
                <a:latin typeface="Arial" panose="020B0604020202020204" pitchFamily="34" charset="0"/>
                <a:cs typeface="Arial" panose="020B0604020202020204" pitchFamily="34" charset="0"/>
              </a:rPr>
              <a:t>|</a:t>
            </a:r>
            <a:r>
              <a:rPr lang="en-US" sz="2800" b="1" dirty="0" smtClean="0">
                <a:solidFill>
                  <a:srgbClr val="2A2B6C"/>
                </a:solidFill>
                <a:latin typeface="Arial" panose="020B0604020202020204" pitchFamily="34" charset="0"/>
                <a:cs typeface="Arial" panose="020B0604020202020204" pitchFamily="34" charset="0"/>
              </a:rPr>
              <a:t> Washington, DC</a:t>
            </a:r>
            <a:r>
              <a:rPr lang="en-US" sz="2800" b="1" dirty="0" smtClean="0">
                <a:solidFill>
                  <a:srgbClr val="002060"/>
                </a:solidFill>
                <a:latin typeface="Arial" panose="020B0604020202020204" pitchFamily="34" charset="0"/>
                <a:cs typeface="Arial" panose="020B0604020202020204" pitchFamily="34" charset="0"/>
              </a:rPr>
              <a:t/>
            </a:r>
            <a:br>
              <a:rPr lang="en-US" sz="2800" b="1" dirty="0" smtClean="0">
                <a:solidFill>
                  <a:srgbClr val="002060"/>
                </a:solidFill>
                <a:latin typeface="Arial" panose="020B0604020202020204" pitchFamily="34" charset="0"/>
                <a:cs typeface="Arial" panose="020B0604020202020204" pitchFamily="34" charset="0"/>
              </a:rPr>
            </a:br>
            <a:endParaRPr lang="en-US" sz="2800" b="1" dirty="0">
              <a:solidFill>
                <a:srgbClr val="002060"/>
              </a:solidFill>
              <a:latin typeface="Arial" panose="020B0604020202020204" pitchFamily="34" charset="0"/>
              <a:cs typeface="Arial" panose="020B0604020202020204" pitchFamily="34" charset="0"/>
            </a:endParaRPr>
          </a:p>
        </p:txBody>
      </p:sp>
      <p:grpSp>
        <p:nvGrpSpPr>
          <p:cNvPr id="3" name="Group 2"/>
          <p:cNvGrpSpPr/>
          <p:nvPr/>
        </p:nvGrpSpPr>
        <p:grpSpPr>
          <a:xfrm>
            <a:off x="651570" y="210066"/>
            <a:ext cx="10888861" cy="5820031"/>
            <a:chOff x="1401372" y="0"/>
            <a:chExt cx="10174118" cy="5381693"/>
          </a:xfrm>
          <a:solidFill>
            <a:srgbClr val="FFFF00">
              <a:alpha val="53725"/>
            </a:srgbClr>
          </a:solidFill>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74665" y="0"/>
              <a:ext cx="8852821" cy="5381693"/>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1372" y="2428765"/>
              <a:ext cx="1748482" cy="1126097"/>
            </a:xfrm>
            <a:prstGeom prst="rect">
              <a:avLst/>
            </a:prstGeom>
            <a:noFill/>
            <a:ln>
              <a:no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480" y="2092580"/>
              <a:ext cx="1896010" cy="1462282"/>
            </a:xfrm>
            <a:prstGeom prst="rect">
              <a:avLst/>
            </a:prstGeom>
            <a:noFill/>
            <a:ln>
              <a:noFill/>
            </a:ln>
          </p:spPr>
        </p:pic>
      </p:grpSp>
    </p:spTree>
    <p:extLst>
      <p:ext uri="{BB962C8B-B14F-4D97-AF65-F5344CB8AC3E}">
        <p14:creationId xmlns:p14="http://schemas.microsoft.com/office/powerpoint/2010/main" val="311859044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440" y="2148513"/>
            <a:ext cx="10515600" cy="1325563"/>
          </a:xfrm>
        </p:spPr>
        <p:txBody>
          <a:bodyPr>
            <a:normAutofit fontScale="90000"/>
          </a:bodyPr>
          <a:lstStyle/>
          <a:p>
            <a:pPr algn="ctr"/>
            <a:r>
              <a:rPr lang="en-US" dirty="0">
                <a:solidFill>
                  <a:srgbClr val="2A2B6C"/>
                </a:solidFill>
                <a:latin typeface="Arial" panose="020B0604020202020204" pitchFamily="34" charset="0"/>
                <a:cs typeface="Arial" panose="020B0604020202020204" pitchFamily="34" charset="0"/>
              </a:rPr>
              <a:t>Social Isolation and Loneliness Among Older Adults</a:t>
            </a:r>
            <a:br>
              <a:rPr lang="en-US" dirty="0">
                <a:solidFill>
                  <a:srgbClr val="2A2B6C"/>
                </a:solidFill>
                <a:latin typeface="Arial" panose="020B0604020202020204" pitchFamily="34" charset="0"/>
                <a:cs typeface="Arial" panose="020B0604020202020204" pitchFamily="34" charset="0"/>
              </a:rPr>
            </a:br>
            <a:r>
              <a:rPr lang="en-US" dirty="0">
                <a:solidFill>
                  <a:srgbClr val="2A2B6C"/>
                </a:solidFill>
                <a:latin typeface="Arial" panose="020B0604020202020204" pitchFamily="34" charset="0"/>
                <a:cs typeface="Arial" panose="020B0604020202020204" pitchFamily="34" charset="0"/>
              </a:rPr>
              <a:t/>
            </a:r>
            <a:br>
              <a:rPr lang="en-US" dirty="0">
                <a:solidFill>
                  <a:srgbClr val="2A2B6C"/>
                </a:solidFill>
                <a:latin typeface="Arial" panose="020B0604020202020204" pitchFamily="34" charset="0"/>
                <a:cs typeface="Arial" panose="020B0604020202020204" pitchFamily="34" charset="0"/>
              </a:rPr>
            </a:br>
            <a:r>
              <a:rPr lang="en-US" sz="3600" dirty="0">
                <a:solidFill>
                  <a:srgbClr val="2A2B6C"/>
                </a:solidFill>
                <a:latin typeface="Arial" panose="020B0604020202020204" pitchFamily="34" charset="0"/>
                <a:cs typeface="Arial" panose="020B0604020202020204" pitchFamily="34" charset="0"/>
              </a:rPr>
              <a:t>May 7, 2019</a:t>
            </a:r>
            <a:r>
              <a:rPr lang="en-US" dirty="0">
                <a:solidFill>
                  <a:srgbClr val="2A2B6C"/>
                </a:solidFill>
                <a:latin typeface="Arial" panose="020B0604020202020204" pitchFamily="34" charset="0"/>
                <a:cs typeface="Arial" panose="020B0604020202020204" pitchFamily="34" charset="0"/>
              </a:rPr>
              <a:t/>
            </a:r>
            <a:br>
              <a:rPr lang="en-US" dirty="0">
                <a:solidFill>
                  <a:srgbClr val="2A2B6C"/>
                </a:solidFill>
                <a:latin typeface="Arial" panose="020B0604020202020204" pitchFamily="34" charset="0"/>
                <a:cs typeface="Arial" panose="020B0604020202020204" pitchFamily="34" charset="0"/>
              </a:rPr>
            </a:br>
            <a:r>
              <a:rPr lang="en-US" dirty="0">
                <a:solidFill>
                  <a:srgbClr val="2A2B6C"/>
                </a:solidFill>
                <a:latin typeface="Arial" panose="020B0604020202020204" pitchFamily="34" charset="0"/>
                <a:cs typeface="Arial" panose="020B0604020202020204" pitchFamily="34" charset="0"/>
              </a:rPr>
              <a:t/>
            </a:r>
            <a:br>
              <a:rPr lang="en-US" dirty="0">
                <a:solidFill>
                  <a:srgbClr val="2A2B6C"/>
                </a:solidFill>
                <a:latin typeface="Arial" panose="020B0604020202020204" pitchFamily="34" charset="0"/>
                <a:cs typeface="Arial" panose="020B0604020202020204" pitchFamily="34" charset="0"/>
              </a:rPr>
            </a:br>
            <a:r>
              <a:rPr lang="en-US" sz="3600" dirty="0">
                <a:solidFill>
                  <a:srgbClr val="2A2B6C"/>
                </a:solidFill>
                <a:latin typeface="Arial" panose="020B0604020202020204" pitchFamily="34" charset="0"/>
                <a:cs typeface="Arial" panose="020B0604020202020204" pitchFamily="34" charset="0"/>
              </a:rPr>
              <a:t>Chelsea Gilchrist, MGS</a:t>
            </a:r>
            <a:br>
              <a:rPr lang="en-US" sz="3600" dirty="0">
                <a:solidFill>
                  <a:srgbClr val="2A2B6C"/>
                </a:solidFill>
                <a:latin typeface="Arial" panose="020B0604020202020204" pitchFamily="34" charset="0"/>
                <a:cs typeface="Arial" panose="020B0604020202020204" pitchFamily="34" charset="0"/>
              </a:rPr>
            </a:br>
            <a:r>
              <a:rPr lang="en-US" sz="3600" dirty="0">
                <a:solidFill>
                  <a:srgbClr val="2A2B6C"/>
                </a:solidFill>
                <a:latin typeface="Arial" panose="020B0604020202020204" pitchFamily="34" charset="0"/>
                <a:cs typeface="Arial" panose="020B0604020202020204" pitchFamily="34" charset="0"/>
              </a:rPr>
              <a:t>Senior Program Manager, Center for Healthy Aging National Council on Aging</a:t>
            </a:r>
            <a:endParaRPr lang="en-US"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9909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p:cNvSpPr txBox="1">
            <a:spLocks/>
          </p:cNvSpPr>
          <p:nvPr/>
        </p:nvSpPr>
        <p:spPr>
          <a:xfrm>
            <a:off x="2114382" y="6228209"/>
            <a:ext cx="7963237" cy="7605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solidFill>
                  <a:srgbClr val="2A2B6C"/>
                </a:solidFill>
                <a:latin typeface="Arial" panose="020B0604020202020204" pitchFamily="34" charset="0"/>
                <a:cs typeface="Arial" panose="020B0604020202020204" pitchFamily="34" charset="0"/>
              </a:rPr>
              <a:t>May 7, 2019 </a:t>
            </a:r>
            <a:r>
              <a:rPr lang="en-US" sz="2800" b="1" dirty="0" smtClean="0">
                <a:solidFill>
                  <a:srgbClr val="0000A0"/>
                </a:solidFill>
                <a:latin typeface="Arial" panose="020B0604020202020204" pitchFamily="34" charset="0"/>
                <a:cs typeface="Arial" panose="020B0604020202020204" pitchFamily="34" charset="0"/>
              </a:rPr>
              <a:t>|</a:t>
            </a:r>
            <a:r>
              <a:rPr lang="en-US" sz="2800" b="1" dirty="0" smtClean="0">
                <a:solidFill>
                  <a:srgbClr val="2A2B6C"/>
                </a:solidFill>
                <a:latin typeface="Arial" panose="020B0604020202020204" pitchFamily="34" charset="0"/>
                <a:cs typeface="Arial" panose="020B0604020202020204" pitchFamily="34" charset="0"/>
              </a:rPr>
              <a:t> Washington, DC</a:t>
            </a:r>
            <a:r>
              <a:rPr lang="en-US" sz="2800" b="1" dirty="0" smtClean="0">
                <a:solidFill>
                  <a:srgbClr val="002060"/>
                </a:solidFill>
                <a:latin typeface="Arial" panose="020B0604020202020204" pitchFamily="34" charset="0"/>
                <a:cs typeface="Arial" panose="020B0604020202020204" pitchFamily="34" charset="0"/>
              </a:rPr>
              <a:t/>
            </a:r>
            <a:br>
              <a:rPr lang="en-US" sz="2800" b="1" dirty="0" smtClean="0">
                <a:solidFill>
                  <a:srgbClr val="002060"/>
                </a:solidFill>
                <a:latin typeface="Arial" panose="020B0604020202020204" pitchFamily="34" charset="0"/>
                <a:cs typeface="Arial" panose="020B0604020202020204" pitchFamily="34" charset="0"/>
              </a:rPr>
            </a:br>
            <a:endParaRPr lang="en-US" sz="2800" b="1" dirty="0">
              <a:solidFill>
                <a:srgbClr val="002060"/>
              </a:solidFill>
              <a:latin typeface="Arial" panose="020B0604020202020204" pitchFamily="34" charset="0"/>
              <a:cs typeface="Arial" panose="020B0604020202020204" pitchFamily="34" charset="0"/>
            </a:endParaRPr>
          </a:p>
        </p:txBody>
      </p:sp>
      <p:grpSp>
        <p:nvGrpSpPr>
          <p:cNvPr id="3" name="Group 2"/>
          <p:cNvGrpSpPr/>
          <p:nvPr/>
        </p:nvGrpSpPr>
        <p:grpSpPr>
          <a:xfrm>
            <a:off x="651570" y="210066"/>
            <a:ext cx="10888861" cy="5820031"/>
            <a:chOff x="1401372" y="0"/>
            <a:chExt cx="10174118" cy="5381693"/>
          </a:xfrm>
          <a:solidFill>
            <a:srgbClr val="FFFF00">
              <a:alpha val="53725"/>
            </a:srgbClr>
          </a:solidFill>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74665" y="0"/>
              <a:ext cx="8852821" cy="5381693"/>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1372" y="2428765"/>
              <a:ext cx="1748482" cy="1126097"/>
            </a:xfrm>
            <a:prstGeom prst="rect">
              <a:avLst/>
            </a:prstGeom>
            <a:noFill/>
            <a:ln>
              <a:no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480" y="2092580"/>
              <a:ext cx="1896010" cy="1462282"/>
            </a:xfrm>
            <a:prstGeom prst="rect">
              <a:avLst/>
            </a:prstGeom>
            <a:noFill/>
            <a:ln>
              <a:noFill/>
            </a:ln>
          </p:spPr>
        </p:pic>
      </p:grpSp>
    </p:spTree>
    <p:extLst>
      <p:ext uri="{BB962C8B-B14F-4D97-AF65-F5344CB8AC3E}">
        <p14:creationId xmlns:p14="http://schemas.microsoft.com/office/powerpoint/2010/main" val="27896670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15C36E9-216F-47CB-8393-244A8A72C8F3}"/>
              </a:ext>
            </a:extLst>
          </p:cNvPr>
          <p:cNvPicPr>
            <a:picLocks noGrp="1" noChangeAspect="1"/>
          </p:cNvPicPr>
          <p:nvPr>
            <p:ph sz="quarter" idx="11"/>
          </p:nvPr>
        </p:nvPicPr>
        <p:blipFill rotWithShape="1">
          <a:blip r:embed="rId3" cstate="print">
            <a:extLst>
              <a:ext uri="{28A0092B-C50C-407E-A947-70E740481C1C}">
                <a14:useLocalDpi xmlns:a14="http://schemas.microsoft.com/office/drawing/2010/main"/>
              </a:ext>
            </a:extLst>
          </a:blip>
          <a:srcRect/>
          <a:stretch/>
        </p:blipFill>
        <p:spPr>
          <a:xfrm>
            <a:off x="596815" y="1184102"/>
            <a:ext cx="3466843" cy="5198533"/>
          </a:xfrm>
        </p:spPr>
      </p:pic>
      <p:sp>
        <p:nvSpPr>
          <p:cNvPr id="3" name="Title 2">
            <a:extLst>
              <a:ext uri="{FF2B5EF4-FFF2-40B4-BE49-F238E27FC236}">
                <a16:creationId xmlns:a16="http://schemas.microsoft.com/office/drawing/2014/main" id="{5397715A-0709-4326-9B01-EB0E6739F058}"/>
              </a:ext>
            </a:extLst>
          </p:cNvPr>
          <p:cNvSpPr>
            <a:spLocks noGrp="1"/>
          </p:cNvSpPr>
          <p:nvPr>
            <p:ph type="title"/>
          </p:nvPr>
        </p:nvSpPr>
        <p:spPr/>
        <p:txBody>
          <a:bodyPr/>
          <a:lstStyle/>
          <a:p>
            <a:r>
              <a:rPr lang="en-US" dirty="0"/>
              <a:t>About NCOA</a:t>
            </a:r>
          </a:p>
        </p:txBody>
      </p:sp>
      <p:sp>
        <p:nvSpPr>
          <p:cNvPr id="4" name="Text Placeholder 3">
            <a:extLst>
              <a:ext uri="{FF2B5EF4-FFF2-40B4-BE49-F238E27FC236}">
                <a16:creationId xmlns:a16="http://schemas.microsoft.com/office/drawing/2014/main" id="{C192D592-22B0-4DA5-86B1-C56C04849DB8}"/>
              </a:ext>
            </a:extLst>
          </p:cNvPr>
          <p:cNvSpPr>
            <a:spLocks noGrp="1"/>
          </p:cNvSpPr>
          <p:nvPr>
            <p:ph type="body" sz="quarter" idx="10"/>
          </p:nvPr>
        </p:nvSpPr>
        <p:spPr>
          <a:xfrm>
            <a:off x="4710856" y="1215764"/>
            <a:ext cx="6993464" cy="5200477"/>
          </a:xfrm>
        </p:spPr>
        <p:txBody>
          <a:bodyPr vert="horz" anchor="t">
            <a:normAutofit fontScale="70000" lnSpcReduction="20000"/>
          </a:bodyPr>
          <a:lstStyle/>
          <a:p>
            <a:pPr marL="0" indent="0">
              <a:lnSpc>
                <a:spcPct val="120000"/>
              </a:lnSpc>
              <a:buClr>
                <a:srgbClr val="003767"/>
              </a:buClr>
              <a:buNone/>
            </a:pPr>
            <a:r>
              <a:rPr lang="en-US" sz="5333" b="1" dirty="0"/>
              <a:t>Who We Are: </a:t>
            </a:r>
            <a:r>
              <a:rPr lang="en-US" sz="5333" b="1" dirty="0">
                <a:solidFill>
                  <a:srgbClr val="1F3D7C"/>
                </a:solidFill>
              </a:rPr>
              <a:t/>
            </a:r>
            <a:br>
              <a:rPr lang="en-US" sz="5333" b="1" dirty="0">
                <a:solidFill>
                  <a:srgbClr val="1F3D7C"/>
                </a:solidFill>
              </a:rPr>
            </a:br>
            <a:r>
              <a:rPr lang="en-US" dirty="0">
                <a:solidFill>
                  <a:srgbClr val="1F3D7C"/>
                </a:solidFill>
              </a:rPr>
              <a:t>NCOA is </a:t>
            </a:r>
            <a:r>
              <a:rPr lang="en-US" dirty="0"/>
              <a:t>the national voice for every American’s right to age well</a:t>
            </a:r>
          </a:p>
          <a:p>
            <a:pPr marL="0" indent="0">
              <a:buClr>
                <a:srgbClr val="003767"/>
              </a:buClr>
              <a:buNone/>
            </a:pPr>
            <a:endParaRPr lang="en-US" sz="3200" dirty="0"/>
          </a:p>
          <a:p>
            <a:pPr marL="0" indent="0">
              <a:lnSpc>
                <a:spcPct val="120000"/>
              </a:lnSpc>
              <a:buClr>
                <a:srgbClr val="003767"/>
              </a:buClr>
              <a:buNone/>
            </a:pPr>
            <a:r>
              <a:rPr lang="en-US" sz="5333" b="1" dirty="0"/>
              <a:t>Our Mission:</a:t>
            </a:r>
            <a:r>
              <a:rPr lang="en-US" sz="5333" b="1" dirty="0">
                <a:solidFill>
                  <a:srgbClr val="1F3D7C"/>
                </a:solidFill>
              </a:rPr>
              <a:t/>
            </a:r>
            <a:br>
              <a:rPr lang="en-US" sz="5333" b="1" dirty="0">
                <a:solidFill>
                  <a:srgbClr val="1F3D7C"/>
                </a:solidFill>
              </a:rPr>
            </a:br>
            <a:r>
              <a:rPr lang="en-US" dirty="0">
                <a:solidFill>
                  <a:srgbClr val="1F3D7C"/>
                </a:solidFill>
              </a:rPr>
              <a:t>Improve the lives of millions of older adults, especially those who are struggling</a:t>
            </a:r>
          </a:p>
          <a:p>
            <a:pPr marL="0" indent="0">
              <a:lnSpc>
                <a:spcPct val="120000"/>
              </a:lnSpc>
              <a:buClr>
                <a:srgbClr val="003767"/>
              </a:buClr>
              <a:buNone/>
            </a:pPr>
            <a:endParaRPr lang="en-US" dirty="0">
              <a:solidFill>
                <a:srgbClr val="1F3D7C"/>
              </a:solidFill>
            </a:endParaRPr>
          </a:p>
          <a:p>
            <a:pPr marL="456342" indent="-456342"/>
            <a:endParaRPr lang="en-US" dirty="0"/>
          </a:p>
        </p:txBody>
      </p:sp>
    </p:spTree>
    <p:extLst>
      <p:ext uri="{BB962C8B-B14F-4D97-AF65-F5344CB8AC3E}">
        <p14:creationId xmlns:p14="http://schemas.microsoft.com/office/powerpoint/2010/main" val="26840520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We Accomplish Our Mission</a:t>
            </a:r>
          </a:p>
        </p:txBody>
      </p:sp>
      <p:sp>
        <p:nvSpPr>
          <p:cNvPr id="2" name="Text Placeholder 1"/>
          <p:cNvSpPr>
            <a:spLocks noGrp="1"/>
          </p:cNvSpPr>
          <p:nvPr>
            <p:ph type="body" sz="quarter" idx="10"/>
          </p:nvPr>
        </p:nvSpPr>
        <p:spPr>
          <a:xfrm>
            <a:off x="457208" y="3129280"/>
            <a:ext cx="11563209" cy="3298613"/>
          </a:xfrm>
        </p:spPr>
        <p:txBody>
          <a:bodyPr vert="horz" anchor="t">
            <a:normAutofit fontScale="47500" lnSpcReduction="20000"/>
          </a:bodyPr>
          <a:lstStyle/>
          <a:p>
            <a:pPr marL="456342" indent="-456342">
              <a:lnSpc>
                <a:spcPct val="120000"/>
              </a:lnSpc>
            </a:pPr>
            <a:r>
              <a:rPr lang="en-US" b="1" dirty="0"/>
              <a:t>Innovative Programs: </a:t>
            </a:r>
            <a:r>
              <a:rPr lang="en-US" dirty="0"/>
              <a:t>NCOA’s online and in-community programs empower individuals to take small steps that can significantly improve their daily lives. </a:t>
            </a:r>
            <a:r>
              <a:rPr lang="en-US" dirty="0">
                <a:solidFill>
                  <a:srgbClr val="1F3D7C"/>
                </a:solidFill>
              </a:rPr>
              <a:t/>
            </a:r>
            <a:br>
              <a:rPr lang="en-US" dirty="0">
                <a:solidFill>
                  <a:srgbClr val="1F3D7C"/>
                </a:solidFill>
              </a:rPr>
            </a:br>
            <a:endParaRPr lang="en-US" dirty="0"/>
          </a:p>
          <a:p>
            <a:pPr marL="451262" indent="-456342"/>
            <a:r>
              <a:rPr lang="en-US" b="1" dirty="0"/>
              <a:t>Advocacy: </a:t>
            </a:r>
            <a:r>
              <a:rPr lang="en-US" dirty="0"/>
              <a:t>NCOA works in a bipartisan manner to protect and improve federal programs that Americans depend on, like Medicare, Medicaid, and the Older Americans Act.</a:t>
            </a:r>
            <a:r>
              <a:rPr lang="en-US" dirty="0">
                <a:solidFill>
                  <a:srgbClr val="1F3D7C"/>
                </a:solidFill>
              </a:rPr>
              <a:t/>
            </a:r>
            <a:br>
              <a:rPr lang="en-US" dirty="0">
                <a:solidFill>
                  <a:srgbClr val="1F3D7C"/>
                </a:solidFill>
              </a:rPr>
            </a:br>
            <a:r>
              <a:rPr lang="en-US" dirty="0"/>
              <a:t> </a:t>
            </a:r>
            <a:endParaRPr lang="en-US" dirty="0">
              <a:solidFill>
                <a:srgbClr val="1F3D7C"/>
              </a:solidFill>
            </a:endParaRPr>
          </a:p>
          <a:p>
            <a:pPr marL="451262" indent="-456342"/>
            <a:r>
              <a:rPr lang="en-US" b="1" dirty="0"/>
              <a:t>Partnerships: </a:t>
            </a:r>
            <a:r>
              <a:rPr lang="en-US" dirty="0"/>
              <a:t>NCOA supports a national network of local partners that provide personalized services to help individuals stay healthy and economically secure as they age.</a:t>
            </a:r>
            <a:endParaRPr lang="en-US" dirty="0">
              <a:solidFill>
                <a:schemeClr val="tx1"/>
              </a:solidFill>
            </a:endParaRPr>
          </a:p>
          <a:p>
            <a:pPr marL="456342" indent="-456342">
              <a:lnSpc>
                <a:spcPct val="120000"/>
              </a:lnSpc>
            </a:pPr>
            <a:endParaRPr lang="en-US" dirty="0"/>
          </a:p>
        </p:txBody>
      </p:sp>
      <p:pic>
        <p:nvPicPr>
          <p:cNvPr id="6" name="Picture 5">
            <a:extLst>
              <a:ext uri="{FF2B5EF4-FFF2-40B4-BE49-F238E27FC236}">
                <a16:creationId xmlns:a16="http://schemas.microsoft.com/office/drawing/2014/main" id="{DB57FE2D-C2B2-4194-B8BB-1F22F4D33AED}"/>
              </a:ext>
            </a:extLst>
          </p:cNvPr>
          <p:cNvPicPr>
            <a:picLocks noChangeAspect="1"/>
          </p:cNvPicPr>
          <p:nvPr/>
        </p:nvPicPr>
        <p:blipFill>
          <a:blip r:embed="rId3"/>
          <a:stretch>
            <a:fillRect/>
          </a:stretch>
        </p:blipFill>
        <p:spPr>
          <a:xfrm>
            <a:off x="0" y="1214786"/>
            <a:ext cx="12192000" cy="1631721"/>
          </a:xfrm>
          <a:prstGeom prst="rect">
            <a:avLst/>
          </a:prstGeom>
        </p:spPr>
      </p:pic>
    </p:spTree>
    <p:extLst>
      <p:ext uri="{BB962C8B-B14F-4D97-AF65-F5344CB8AC3E}">
        <p14:creationId xmlns:p14="http://schemas.microsoft.com/office/powerpoint/2010/main" val="39157394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333" y="174234"/>
            <a:ext cx="11125636" cy="794901"/>
          </a:xfrm>
        </p:spPr>
        <p:txBody>
          <a:bodyPr/>
          <a:lstStyle/>
          <a:p>
            <a:r>
              <a:rPr lang="en-US" sz="4267" dirty="0">
                <a:solidFill>
                  <a:srgbClr val="002060"/>
                </a:solidFill>
              </a:rPr>
              <a:t>NCOA’s Center for Healthy Aging</a:t>
            </a:r>
            <a:r>
              <a:rPr lang="en-US" dirty="0">
                <a:solidFill>
                  <a:srgbClr val="002060"/>
                </a:solidFill>
                <a:latin typeface="Franklin Gothic Medium" panose="020B0603020102020204" pitchFamily="34" charset="0"/>
              </a:rPr>
              <a:t/>
            </a:r>
            <a:br>
              <a:rPr lang="en-US" dirty="0">
                <a:solidFill>
                  <a:srgbClr val="002060"/>
                </a:solidFill>
                <a:latin typeface="Franklin Gothic Medium" panose="020B0603020102020204" pitchFamily="34" charset="0"/>
              </a:rPr>
            </a:br>
            <a:endParaRPr lang="en-US" dirty="0">
              <a:solidFill>
                <a:srgbClr val="002060"/>
              </a:solidFill>
            </a:endParaRPr>
          </a:p>
        </p:txBody>
      </p:sp>
      <p:sp>
        <p:nvSpPr>
          <p:cNvPr id="3" name="Text Placeholder 2"/>
          <p:cNvSpPr>
            <a:spLocks noGrp="1"/>
          </p:cNvSpPr>
          <p:nvPr>
            <p:ph type="body" sz="quarter" idx="10"/>
          </p:nvPr>
        </p:nvSpPr>
        <p:spPr>
          <a:xfrm>
            <a:off x="456767" y="1177048"/>
            <a:ext cx="6188582" cy="4803993"/>
          </a:xfrm>
        </p:spPr>
        <p:txBody>
          <a:bodyPr/>
          <a:lstStyle/>
          <a:p>
            <a:pPr>
              <a:spcBef>
                <a:spcPts val="0"/>
              </a:spcBef>
            </a:pPr>
            <a:r>
              <a:rPr lang="en-US" sz="2400" b="1" dirty="0">
                <a:solidFill>
                  <a:srgbClr val="002060"/>
                </a:solidFill>
                <a:latin typeface="+mj-lt"/>
              </a:rPr>
              <a:t>Goal</a:t>
            </a:r>
            <a:r>
              <a:rPr lang="en-US" sz="2400" dirty="0">
                <a:solidFill>
                  <a:srgbClr val="002060"/>
                </a:solidFill>
                <a:latin typeface="+mj-lt"/>
              </a:rPr>
              <a:t>: Increase the quality and years of healthy life for older adults and adults with disabilities</a:t>
            </a:r>
          </a:p>
          <a:p>
            <a:r>
              <a:rPr lang="en-US" sz="2400" b="1" dirty="0">
                <a:solidFill>
                  <a:srgbClr val="002060"/>
                </a:solidFill>
                <a:latin typeface="+mj-lt"/>
              </a:rPr>
              <a:t>Two national resource centers funded by the Administration for Community Living </a:t>
            </a:r>
          </a:p>
          <a:p>
            <a:pPr lvl="1">
              <a:buSzPct val="50000"/>
              <a:buFont typeface="Wingdings" panose="05000000000000000000" pitchFamily="2" charset="2"/>
              <a:buChar char="q"/>
            </a:pPr>
            <a:r>
              <a:rPr lang="en-US" sz="2400" dirty="0">
                <a:solidFill>
                  <a:srgbClr val="002060"/>
                </a:solidFill>
                <a:latin typeface="+mj-lt"/>
              </a:rPr>
              <a:t>Chronic Disease Self-Management Education</a:t>
            </a:r>
          </a:p>
          <a:p>
            <a:pPr lvl="1">
              <a:buSzPct val="50000"/>
              <a:buFont typeface="Wingdings" panose="05000000000000000000" pitchFamily="2" charset="2"/>
              <a:buChar char="q"/>
            </a:pPr>
            <a:r>
              <a:rPr lang="en-US" sz="2400" dirty="0">
                <a:solidFill>
                  <a:srgbClr val="002060"/>
                </a:solidFill>
                <a:latin typeface="+mj-lt"/>
              </a:rPr>
              <a:t>Falls Prevention </a:t>
            </a:r>
          </a:p>
          <a:p>
            <a:r>
              <a:rPr lang="en-US" sz="2400" b="1" dirty="0">
                <a:solidFill>
                  <a:srgbClr val="002060"/>
                </a:solidFill>
                <a:latin typeface="+mj-lt"/>
              </a:rPr>
              <a:t>Other key areas: </a:t>
            </a:r>
            <a:r>
              <a:rPr lang="en-US" sz="2400" dirty="0">
                <a:solidFill>
                  <a:srgbClr val="002060"/>
                </a:solidFill>
                <a:latin typeface="+mj-lt"/>
              </a:rPr>
              <a:t>Social connectedness, behavioral health, physical activity, immunizations, oral health</a:t>
            </a:r>
          </a:p>
          <a:p>
            <a:endParaRPr lang="en-US" dirty="0">
              <a:latin typeface="+mj-lt"/>
            </a:endParaRPr>
          </a:p>
        </p:txBody>
      </p:sp>
      <p:pic>
        <p:nvPicPr>
          <p:cNvPr id="8194" name="Picture 2" descr="Honorable Mention 3, for website">
            <a:extLst>
              <a:ext uri="{FF2B5EF4-FFF2-40B4-BE49-F238E27FC236}">
                <a16:creationId xmlns:a16="http://schemas.microsoft.com/office/drawing/2014/main" id="{AAB14B81-4B75-42F1-969F-9F4FE21B9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5854" y="1570452"/>
            <a:ext cx="4758822" cy="317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8722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C40AFC-28AA-4643-A07D-3171EF90C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721" y="-1438275"/>
            <a:ext cx="12530509" cy="8321040"/>
          </a:xfrm>
          <a:prstGeom prst="rect">
            <a:avLst/>
          </a:prstGeom>
        </p:spPr>
      </p:pic>
      <p:sp>
        <p:nvSpPr>
          <p:cNvPr id="4" name="Rectangle 3">
            <a:extLst>
              <a:ext uri="{FF2B5EF4-FFF2-40B4-BE49-F238E27FC236}">
                <a16:creationId xmlns:a16="http://schemas.microsoft.com/office/drawing/2014/main" id="{55CBD606-C771-4F33-8C0F-05B831915161}"/>
              </a:ext>
            </a:extLst>
          </p:cNvPr>
          <p:cNvSpPr/>
          <p:nvPr/>
        </p:nvSpPr>
        <p:spPr>
          <a:xfrm>
            <a:off x="1349695" y="-136129"/>
            <a:ext cx="1172899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Connection gives purpose and meaning to our lives</a:t>
            </a:r>
          </a:p>
        </p:txBody>
      </p:sp>
    </p:spTree>
    <p:extLst>
      <p:ext uri="{BB962C8B-B14F-4D97-AF65-F5344CB8AC3E}">
        <p14:creationId xmlns:p14="http://schemas.microsoft.com/office/powerpoint/2010/main" val="261187935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487C9-EF63-414A-AEE6-F46C1059B360}"/>
              </a:ext>
            </a:extLst>
          </p:cNvPr>
          <p:cNvSpPr>
            <a:spLocks noGrp="1"/>
          </p:cNvSpPr>
          <p:nvPr>
            <p:ph type="title"/>
          </p:nvPr>
        </p:nvSpPr>
        <p:spPr/>
        <p:txBody>
          <a:bodyPr/>
          <a:lstStyle/>
          <a:p>
            <a:r>
              <a:rPr lang="en-US" dirty="0"/>
              <a:t>Overview</a:t>
            </a:r>
          </a:p>
        </p:txBody>
      </p:sp>
      <p:sp>
        <p:nvSpPr>
          <p:cNvPr id="3" name="Text Placeholder 2">
            <a:extLst>
              <a:ext uri="{FF2B5EF4-FFF2-40B4-BE49-F238E27FC236}">
                <a16:creationId xmlns:a16="http://schemas.microsoft.com/office/drawing/2014/main" id="{9C84A585-C5C9-43ED-AE71-174A4E301F4F}"/>
              </a:ext>
            </a:extLst>
          </p:cNvPr>
          <p:cNvSpPr>
            <a:spLocks noGrp="1"/>
          </p:cNvSpPr>
          <p:nvPr>
            <p:ph type="body" sz="quarter" idx="10"/>
          </p:nvPr>
        </p:nvSpPr>
        <p:spPr>
          <a:xfrm>
            <a:off x="388392" y="1544178"/>
            <a:ext cx="5742011" cy="4186771"/>
          </a:xfrm>
        </p:spPr>
        <p:txBody>
          <a:bodyPr>
            <a:normAutofit/>
          </a:bodyPr>
          <a:lstStyle/>
          <a:p>
            <a:pPr>
              <a:spcBef>
                <a:spcPts val="1100"/>
              </a:spcBef>
            </a:pPr>
            <a:r>
              <a:rPr lang="en-US" sz="2400" dirty="0"/>
              <a:t>Prevalence of Social Isolation and Loneliness Among Older Adults</a:t>
            </a:r>
          </a:p>
          <a:p>
            <a:pPr>
              <a:spcBef>
                <a:spcPts val="1100"/>
              </a:spcBef>
            </a:pPr>
            <a:r>
              <a:rPr lang="en-US" sz="2400" dirty="0"/>
              <a:t>Health and Financial Implications </a:t>
            </a:r>
          </a:p>
          <a:p>
            <a:pPr>
              <a:spcBef>
                <a:spcPts val="1100"/>
              </a:spcBef>
            </a:pPr>
            <a:r>
              <a:rPr lang="en-US" sz="2400" dirty="0"/>
              <a:t>Predictors </a:t>
            </a:r>
          </a:p>
          <a:p>
            <a:pPr>
              <a:spcBef>
                <a:spcPts val="1100"/>
              </a:spcBef>
            </a:pPr>
            <a:r>
              <a:rPr lang="en-US" sz="2400" dirty="0"/>
              <a:t>Promising Practices and Interventions</a:t>
            </a:r>
          </a:p>
          <a:p>
            <a:pPr>
              <a:spcBef>
                <a:spcPts val="1100"/>
              </a:spcBef>
            </a:pPr>
            <a:r>
              <a:rPr lang="en-US" sz="2400" dirty="0"/>
              <a:t>Looking Ahead</a:t>
            </a:r>
          </a:p>
        </p:txBody>
      </p:sp>
      <p:pic>
        <p:nvPicPr>
          <p:cNvPr id="7" name="Picture 6">
            <a:extLst>
              <a:ext uri="{FF2B5EF4-FFF2-40B4-BE49-F238E27FC236}">
                <a16:creationId xmlns:a16="http://schemas.microsoft.com/office/drawing/2014/main" id="{80BB8DE0-BC91-4B12-BA7F-99F17B4B27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5561" y="1456662"/>
            <a:ext cx="5318047" cy="3545364"/>
          </a:xfrm>
          <a:prstGeom prst="rect">
            <a:avLst/>
          </a:prstGeom>
        </p:spPr>
      </p:pic>
    </p:spTree>
    <p:extLst>
      <p:ext uri="{BB962C8B-B14F-4D97-AF65-F5344CB8AC3E}">
        <p14:creationId xmlns:p14="http://schemas.microsoft.com/office/powerpoint/2010/main" val="12167778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29CDD-7B29-4275-AE62-A80D8927F85E}"/>
              </a:ext>
            </a:extLst>
          </p:cNvPr>
          <p:cNvSpPr>
            <a:spLocks noGrp="1"/>
          </p:cNvSpPr>
          <p:nvPr>
            <p:ph type="title"/>
          </p:nvPr>
        </p:nvSpPr>
        <p:spPr>
          <a:xfrm>
            <a:off x="572196" y="247373"/>
            <a:ext cx="11619804" cy="849955"/>
          </a:xfrm>
        </p:spPr>
        <p:txBody>
          <a:bodyPr>
            <a:noAutofit/>
          </a:bodyPr>
          <a:lstStyle/>
          <a:p>
            <a:r>
              <a:rPr lang="en-US" sz="3200" dirty="0"/>
              <a:t>International Recognition of Social Isolation &amp; Loneliness</a:t>
            </a:r>
          </a:p>
        </p:txBody>
      </p:sp>
      <p:sp>
        <p:nvSpPr>
          <p:cNvPr id="3" name="Text Placeholder 2">
            <a:extLst>
              <a:ext uri="{FF2B5EF4-FFF2-40B4-BE49-F238E27FC236}">
                <a16:creationId xmlns:a16="http://schemas.microsoft.com/office/drawing/2014/main" id="{AF27C583-0D74-4DDC-98F4-46B9278516E0}"/>
              </a:ext>
            </a:extLst>
          </p:cNvPr>
          <p:cNvSpPr>
            <a:spLocks noGrp="1"/>
          </p:cNvSpPr>
          <p:nvPr>
            <p:ph type="body" sz="quarter" idx="10"/>
          </p:nvPr>
        </p:nvSpPr>
        <p:spPr>
          <a:xfrm>
            <a:off x="457204" y="1183130"/>
            <a:ext cx="11619369" cy="5200477"/>
          </a:xfrm>
        </p:spPr>
        <p:txBody>
          <a:bodyPr>
            <a:normAutofit fontScale="92500" lnSpcReduction="10000"/>
          </a:bodyPr>
          <a:lstStyle/>
          <a:p>
            <a:pPr>
              <a:lnSpc>
                <a:spcPct val="110000"/>
              </a:lnSpc>
              <a:spcBef>
                <a:spcPts val="1100"/>
              </a:spcBef>
            </a:pPr>
            <a:r>
              <a:rPr lang="en-US" sz="2800" b="1" dirty="0"/>
              <a:t>World Health Organization</a:t>
            </a:r>
            <a:r>
              <a:rPr lang="en-US" sz="2800" dirty="0"/>
              <a:t> recognizes the growing issue of social isolation as a determinant of health</a:t>
            </a:r>
          </a:p>
          <a:p>
            <a:pPr>
              <a:lnSpc>
                <a:spcPct val="110000"/>
              </a:lnSpc>
              <a:spcBef>
                <a:spcPts val="1100"/>
              </a:spcBef>
            </a:pPr>
            <a:r>
              <a:rPr lang="en-US" sz="2800" dirty="0">
                <a:hlinkClick r:id="rId3"/>
              </a:rPr>
              <a:t>United Kingdom </a:t>
            </a:r>
            <a:r>
              <a:rPr lang="en-US" sz="2800" dirty="0"/>
              <a:t>Campaign to End Loneliness</a:t>
            </a:r>
          </a:p>
          <a:p>
            <a:pPr lvl="1">
              <a:lnSpc>
                <a:spcPct val="110000"/>
              </a:lnSpc>
              <a:spcBef>
                <a:spcPts val="1100"/>
              </a:spcBef>
            </a:pPr>
            <a:r>
              <a:rPr lang="en-US" sz="2267" dirty="0"/>
              <a:t>25% of UK adults age 65+ feel lonely</a:t>
            </a:r>
          </a:p>
          <a:p>
            <a:pPr>
              <a:lnSpc>
                <a:spcPct val="110000"/>
              </a:lnSpc>
              <a:spcBef>
                <a:spcPts val="1100"/>
              </a:spcBef>
            </a:pPr>
            <a:r>
              <a:rPr lang="en-US" sz="2800" dirty="0"/>
              <a:t>Loneliness </a:t>
            </a:r>
            <a:r>
              <a:rPr lang="en-US" sz="2800" dirty="0">
                <a:hlinkClick r:id="rId4"/>
              </a:rPr>
              <a:t>New Zealand</a:t>
            </a:r>
            <a:endParaRPr lang="en-US" sz="2800" dirty="0"/>
          </a:p>
          <a:p>
            <a:pPr lvl="1">
              <a:lnSpc>
                <a:spcPct val="110000"/>
              </a:lnSpc>
              <a:spcBef>
                <a:spcPts val="1100"/>
              </a:spcBef>
            </a:pPr>
            <a:r>
              <a:rPr lang="en-US" sz="2267" dirty="0"/>
              <a:t>10% of New Zealanders age 50+ feel lonely all or most of the time</a:t>
            </a:r>
          </a:p>
          <a:p>
            <a:pPr>
              <a:lnSpc>
                <a:spcPct val="110000"/>
              </a:lnSpc>
              <a:spcBef>
                <a:spcPts val="1100"/>
              </a:spcBef>
            </a:pPr>
            <a:r>
              <a:rPr lang="en-US" sz="2800" dirty="0">
                <a:hlinkClick r:id="rId5"/>
              </a:rPr>
              <a:t>Japan</a:t>
            </a:r>
            <a:r>
              <a:rPr lang="en-US" sz="2800" b="1" dirty="0"/>
              <a:t> </a:t>
            </a:r>
            <a:r>
              <a:rPr lang="en-US" sz="2800" dirty="0"/>
              <a:t>Kodokushi</a:t>
            </a:r>
          </a:p>
          <a:p>
            <a:pPr lvl="1">
              <a:lnSpc>
                <a:spcPct val="110000"/>
              </a:lnSpc>
              <a:spcBef>
                <a:spcPts val="1100"/>
              </a:spcBef>
            </a:pPr>
            <a:r>
              <a:rPr lang="en-US" sz="2267" dirty="0"/>
              <a:t> 21% of Japanese adults age 65+ feel lonely</a:t>
            </a:r>
          </a:p>
          <a:p>
            <a:pPr>
              <a:lnSpc>
                <a:spcPct val="110000"/>
              </a:lnSpc>
              <a:spcBef>
                <a:spcPts val="1100"/>
              </a:spcBef>
            </a:pPr>
            <a:r>
              <a:rPr lang="en-US" sz="2800" dirty="0">
                <a:hlinkClick r:id="rId6"/>
              </a:rPr>
              <a:t>Canada</a:t>
            </a:r>
            <a:r>
              <a:rPr lang="en-US" sz="2800" dirty="0"/>
              <a:t> Reach Isolated Seniors Everywhere (RISE) Initiative</a:t>
            </a:r>
          </a:p>
          <a:p>
            <a:pPr lvl="1">
              <a:lnSpc>
                <a:spcPct val="110000"/>
              </a:lnSpc>
              <a:spcBef>
                <a:spcPts val="1100"/>
              </a:spcBef>
            </a:pPr>
            <a:r>
              <a:rPr lang="en-US" sz="2267" dirty="0"/>
              <a:t>One in six older Canadians are socially isolated</a:t>
            </a:r>
          </a:p>
        </p:txBody>
      </p:sp>
    </p:spTree>
    <p:extLst>
      <p:ext uri="{BB962C8B-B14F-4D97-AF65-F5344CB8AC3E}">
        <p14:creationId xmlns:p14="http://schemas.microsoft.com/office/powerpoint/2010/main" val="371937218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onely, Adult, Solitude, Expression, Portrait">
            <a:extLst>
              <a:ext uri="{FF2B5EF4-FFF2-40B4-BE49-F238E27FC236}">
                <a16:creationId xmlns:a16="http://schemas.microsoft.com/office/drawing/2014/main" id="{E81FFEA9-9E25-4209-9C6C-F3DBD118260C}"/>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6361" r="3828" b="41251"/>
          <a:stretch/>
        </p:blipFill>
        <p:spPr bwMode="auto">
          <a:xfrm>
            <a:off x="-162249" y="-97019"/>
            <a:ext cx="12473965" cy="70294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F716626-8166-43FC-85CE-408431E36E26}"/>
              </a:ext>
            </a:extLst>
          </p:cNvPr>
          <p:cNvSpPr/>
          <p:nvPr/>
        </p:nvSpPr>
        <p:spPr>
          <a:xfrm>
            <a:off x="549375" y="566353"/>
            <a:ext cx="6858000" cy="2751522"/>
          </a:xfrm>
          <a:prstGeom prst="rect">
            <a:avLst/>
          </a:prstGeom>
        </p:spPr>
        <p:txBody>
          <a:bodyPr wrap="square">
            <a:spAutoFit/>
          </a:bodyPr>
          <a:lstStyle/>
          <a:p>
            <a:pPr marL="0" marR="0" lvl="0" indent="0" algn="ctr" defTabSz="609555" rtl="0" eaLnBrk="1" fontAlgn="auto" latinLnBrk="0" hangingPunct="1">
              <a:lnSpc>
                <a:spcPct val="100000"/>
              </a:lnSpc>
              <a:spcBef>
                <a:spcPct val="20000"/>
              </a:spcBef>
              <a:spcAft>
                <a:spcPts val="0"/>
              </a:spcAft>
              <a:buClr>
                <a:srgbClr val="1F3D7C"/>
              </a:buClr>
              <a:buSzTx/>
              <a:buFontTx/>
              <a:buNone/>
              <a:tabLst/>
              <a:defRPr/>
            </a:pPr>
            <a:r>
              <a:rPr kumimoji="0" lang="en-US" sz="3600" b="1"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rPr>
              <a:t>43% of Americans age 60+ feel lonely</a:t>
            </a:r>
          </a:p>
          <a:p>
            <a:pPr marL="1066753" marR="0" lvl="1" indent="-457200" algn="l" defTabSz="609555" rtl="0" eaLnBrk="1" fontAlgn="auto" latinLnBrk="0" hangingPunct="1">
              <a:lnSpc>
                <a:spcPct val="100000"/>
              </a:lnSpc>
              <a:spcBef>
                <a:spcPct val="20000"/>
              </a:spcBef>
              <a:spcAft>
                <a:spcPts val="0"/>
              </a:spcAft>
              <a:buClr>
                <a:srgbClr val="2A2B6C"/>
              </a:buClr>
              <a:buSzPct val="68000"/>
              <a:buFont typeface="Wingdings" panose="05000000000000000000" pitchFamily="2" charset="2"/>
              <a:buChar char="§"/>
              <a:tabLst/>
              <a:defRPr/>
            </a:pPr>
            <a:r>
              <a:rPr kumimoji="0" lang="en-US" sz="2800" b="0"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rPr>
              <a:t>32% lack companionship</a:t>
            </a:r>
          </a:p>
          <a:p>
            <a:pPr marL="1066753" marR="0" lvl="1" indent="-457200" algn="l" defTabSz="609555" rtl="0" eaLnBrk="1" fontAlgn="auto" latinLnBrk="0" hangingPunct="1">
              <a:lnSpc>
                <a:spcPct val="100000"/>
              </a:lnSpc>
              <a:spcBef>
                <a:spcPct val="20000"/>
              </a:spcBef>
              <a:spcAft>
                <a:spcPts val="0"/>
              </a:spcAft>
              <a:buClr>
                <a:srgbClr val="2A2B6C"/>
              </a:buClr>
              <a:buSzPct val="68000"/>
              <a:buFont typeface="Wingdings" panose="05000000000000000000" pitchFamily="2" charset="2"/>
              <a:buChar char="§"/>
              <a:tabLst/>
              <a:defRPr/>
            </a:pPr>
            <a:r>
              <a:rPr kumimoji="0" lang="en-US" sz="2800" b="0"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rPr>
              <a:t>25% feel left out</a:t>
            </a:r>
          </a:p>
          <a:p>
            <a:pPr marL="1066753" marR="0" lvl="1" indent="-457200" algn="l" defTabSz="609555" rtl="0" eaLnBrk="1" fontAlgn="auto" latinLnBrk="0" hangingPunct="1">
              <a:lnSpc>
                <a:spcPct val="100000"/>
              </a:lnSpc>
              <a:spcBef>
                <a:spcPct val="20000"/>
              </a:spcBef>
              <a:spcAft>
                <a:spcPts val="0"/>
              </a:spcAft>
              <a:buClr>
                <a:srgbClr val="2A2B6C"/>
              </a:buClr>
              <a:buSzPct val="68000"/>
              <a:buFont typeface="Wingdings" panose="05000000000000000000" pitchFamily="2" charset="2"/>
              <a:buChar char="§"/>
              <a:tabLst/>
              <a:defRPr/>
            </a:pPr>
            <a:r>
              <a:rPr kumimoji="0" lang="en-US" sz="2800" b="0" i="0" u="none" strike="noStrike" kern="1200" cap="none" spc="0" normalizeH="0" baseline="0" noProof="0" dirty="0">
                <a:ln>
                  <a:noFill/>
                </a:ln>
                <a:solidFill>
                  <a:srgbClr val="2A2B6C"/>
                </a:solidFill>
                <a:effectLst/>
                <a:uLnTx/>
                <a:uFillTx/>
                <a:latin typeface="Arial" panose="020B0604020202020204" pitchFamily="34" charset="0"/>
                <a:ea typeface="+mn-ea"/>
                <a:cs typeface="Arial" panose="020B0604020202020204" pitchFamily="34" charset="0"/>
              </a:rPr>
              <a:t>18% feel isolated</a:t>
            </a:r>
          </a:p>
        </p:txBody>
      </p:sp>
      <p:sp>
        <p:nvSpPr>
          <p:cNvPr id="2" name="Rectangle 1">
            <a:extLst>
              <a:ext uri="{FF2B5EF4-FFF2-40B4-BE49-F238E27FC236}">
                <a16:creationId xmlns:a16="http://schemas.microsoft.com/office/drawing/2014/main" id="{EAEDB3D4-889C-4D77-8A9E-CFD041FA2AC5}"/>
              </a:ext>
            </a:extLst>
          </p:cNvPr>
          <p:cNvSpPr/>
          <p:nvPr/>
        </p:nvSpPr>
        <p:spPr>
          <a:xfrm>
            <a:off x="9333359" y="6616264"/>
            <a:ext cx="232948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A2B6C"/>
                </a:solidFill>
                <a:effectLst/>
                <a:uLnTx/>
                <a:uFillTx/>
                <a:latin typeface="Arial" panose="020B0604020202020204"/>
                <a:ea typeface="+mn-ea"/>
                <a:cs typeface="+mn-cs"/>
              </a:rPr>
              <a:t>Perissinotto et al., 2012</a:t>
            </a:r>
          </a:p>
        </p:txBody>
      </p:sp>
    </p:spTree>
    <p:extLst>
      <p:ext uri="{BB962C8B-B14F-4D97-AF65-F5344CB8AC3E}">
        <p14:creationId xmlns:p14="http://schemas.microsoft.com/office/powerpoint/2010/main" val="7641351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0FC75D-B9DC-4947-A0CA-18C1947DD1D7}"/>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r="11299"/>
          <a:stretch/>
        </p:blipFill>
        <p:spPr>
          <a:xfrm>
            <a:off x="-160606" y="-124326"/>
            <a:ext cx="12464715" cy="7106652"/>
          </a:xfrm>
          <a:prstGeom prst="rect">
            <a:avLst/>
          </a:prstGeom>
        </p:spPr>
      </p:pic>
      <p:sp>
        <p:nvSpPr>
          <p:cNvPr id="4" name="Rectangle 3">
            <a:extLst>
              <a:ext uri="{FF2B5EF4-FFF2-40B4-BE49-F238E27FC236}">
                <a16:creationId xmlns:a16="http://schemas.microsoft.com/office/drawing/2014/main" id="{6340D5C7-B50B-4277-B51F-B80244C44C75}"/>
              </a:ext>
            </a:extLst>
          </p:cNvPr>
          <p:cNvSpPr/>
          <p:nvPr/>
        </p:nvSpPr>
        <p:spPr>
          <a:xfrm>
            <a:off x="1016000" y="533400"/>
            <a:ext cx="6491706" cy="1446550"/>
          </a:xfrm>
          <a:prstGeom prst="rect">
            <a:avLst/>
          </a:prstGeom>
        </p:spPr>
        <p:txBody>
          <a:bodyPr wrap="square">
            <a:spAutoFit/>
          </a:bodyPr>
          <a:lstStyle/>
          <a:p>
            <a:pPr marL="0" marR="0" lvl="0" indent="0" algn="ctr" defTabSz="609555" rtl="0" eaLnBrk="1" fontAlgn="auto" latinLnBrk="0" hangingPunct="1">
              <a:lnSpc>
                <a:spcPct val="100000"/>
              </a:lnSpc>
              <a:spcBef>
                <a:spcPts val="1152"/>
              </a:spcBef>
              <a:spcAft>
                <a:spcPts val="0"/>
              </a:spcAft>
              <a:buClr>
                <a:srgbClr val="1F3D7C"/>
              </a:buClr>
              <a:buSzTx/>
              <a:buFontTx/>
              <a:buNone/>
              <a:tabLst/>
              <a:defRPr/>
            </a:pPr>
            <a:r>
              <a:rPr kumimoji="0" lang="en-US" sz="4400" b="1" i="0" u="none" strike="noStrike" kern="1200" cap="none" spc="0" normalizeH="0" baseline="0" noProof="0" dirty="0">
                <a:ln>
                  <a:noFill/>
                </a:ln>
                <a:solidFill>
                  <a:srgbClr val="1F3D7C"/>
                </a:solidFill>
                <a:effectLst/>
                <a:uLnTx/>
                <a:uFillTx/>
                <a:latin typeface="Arial" panose="020B0604020202020204" pitchFamily="34" charset="0"/>
                <a:ea typeface="+mn-ea"/>
                <a:cs typeface="Arial" panose="020B0604020202020204" pitchFamily="34" charset="0"/>
              </a:rPr>
              <a:t>35% of Americans age 45+ feel lonely</a:t>
            </a:r>
          </a:p>
        </p:txBody>
      </p:sp>
      <p:sp>
        <p:nvSpPr>
          <p:cNvPr id="5" name="Rectangle 4">
            <a:extLst>
              <a:ext uri="{FF2B5EF4-FFF2-40B4-BE49-F238E27FC236}">
                <a16:creationId xmlns:a16="http://schemas.microsoft.com/office/drawing/2014/main" id="{1C5E9978-3474-4928-8923-B2A6A80AB531}"/>
              </a:ext>
            </a:extLst>
          </p:cNvPr>
          <p:cNvSpPr/>
          <p:nvPr/>
        </p:nvSpPr>
        <p:spPr>
          <a:xfrm>
            <a:off x="9567284" y="6616264"/>
            <a:ext cx="279621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AARP </a:t>
            </a: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National</a:t>
            </a: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 Survey, 2018</a:t>
            </a:r>
          </a:p>
        </p:txBody>
      </p:sp>
    </p:spTree>
    <p:extLst>
      <p:ext uri="{BB962C8B-B14F-4D97-AF65-F5344CB8AC3E}">
        <p14:creationId xmlns:p14="http://schemas.microsoft.com/office/powerpoint/2010/main" val="409187221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BD465-ED6A-4AB4-82C2-9321A727D6C6}"/>
              </a:ext>
            </a:extLst>
          </p:cNvPr>
          <p:cNvSpPr>
            <a:spLocks noGrp="1"/>
          </p:cNvSpPr>
          <p:nvPr>
            <p:ph type="title"/>
          </p:nvPr>
        </p:nvSpPr>
        <p:spPr>
          <a:xfrm>
            <a:off x="456770" y="109149"/>
            <a:ext cx="11619804" cy="849955"/>
          </a:xfrm>
        </p:spPr>
        <p:txBody>
          <a:bodyPr>
            <a:normAutofit fontScale="90000"/>
          </a:bodyPr>
          <a:lstStyle/>
          <a:p>
            <a:r>
              <a:rPr lang="en-US" dirty="0"/>
              <a:t>Intersection of Social Isolation and Loneliness</a:t>
            </a:r>
          </a:p>
        </p:txBody>
      </p:sp>
      <p:graphicFrame>
        <p:nvGraphicFramePr>
          <p:cNvPr id="4" name="Diagram 3">
            <a:extLst>
              <a:ext uri="{FF2B5EF4-FFF2-40B4-BE49-F238E27FC236}">
                <a16:creationId xmlns:a16="http://schemas.microsoft.com/office/drawing/2014/main" id="{3676064F-9282-4D26-80E2-13A615374699}"/>
              </a:ext>
            </a:extLst>
          </p:cNvPr>
          <p:cNvGraphicFramePr/>
          <p:nvPr>
            <p:extLst/>
          </p:nvPr>
        </p:nvGraphicFramePr>
        <p:xfrm>
          <a:off x="1061357" y="702128"/>
          <a:ext cx="10091057" cy="62538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F1C7E7B9-22B5-4D17-8B06-AD22D36C2AF4}"/>
              </a:ext>
            </a:extLst>
          </p:cNvPr>
          <p:cNvSpPr txBox="1"/>
          <p:nvPr/>
        </p:nvSpPr>
        <p:spPr>
          <a:xfrm>
            <a:off x="2179678" y="1727885"/>
            <a:ext cx="3552034" cy="707886"/>
          </a:xfrm>
          <a:prstGeom prst="rect">
            <a:avLst/>
          </a:prstGeom>
        </p:spPr>
        <p:txBody>
          <a:bodyPr vert="horz" wrap="square" rtlCol="0">
            <a:spAutoFit/>
          </a:bodyPr>
          <a:lstStyle/>
          <a:p>
            <a:pPr marL="0" marR="0" lvl="0" indent="0" algn="ctr" defTabSz="914400" rtl="0" eaLnBrk="0" fontAlgn="auto" latinLnBrk="0" hangingPunct="0">
              <a:lnSpc>
                <a:spcPct val="100000"/>
              </a:lnSpc>
              <a:spcBef>
                <a:spcPct val="20000"/>
              </a:spcBef>
              <a:spcAft>
                <a:spcPts val="0"/>
              </a:spcAft>
              <a:buClr>
                <a:srgbClr val="003767"/>
              </a:buClr>
              <a:buSzPct val="80000"/>
              <a:buFontTx/>
              <a:buNone/>
              <a:tabLst/>
              <a:defRPr/>
            </a:pPr>
            <a:r>
              <a:rPr kumimoji="0" lang="en-US" sz="4000" b="1" i="0" u="none" strike="noStrike" kern="1200" cap="none" spc="0" normalizeH="0" baseline="0" noProof="0" dirty="0">
                <a:ln>
                  <a:noFill/>
                </a:ln>
                <a:solidFill>
                  <a:prstClr val="black"/>
                </a:solidFill>
                <a:effectLst/>
                <a:uLnTx/>
                <a:uFillTx/>
                <a:latin typeface="Franklin Gothic Book"/>
                <a:ea typeface="ヒラギノ角ゴ Pro W3" charset="-128"/>
                <a:cs typeface="Franklin Gothic Book"/>
              </a:rPr>
              <a:t>Social Isolation</a:t>
            </a:r>
          </a:p>
        </p:txBody>
      </p:sp>
      <p:sp>
        <p:nvSpPr>
          <p:cNvPr id="6" name="Rectangle 5">
            <a:extLst>
              <a:ext uri="{FF2B5EF4-FFF2-40B4-BE49-F238E27FC236}">
                <a16:creationId xmlns:a16="http://schemas.microsoft.com/office/drawing/2014/main" id="{2F80E3E4-DBB1-47DB-BB54-1DA7C597FDB3}"/>
              </a:ext>
            </a:extLst>
          </p:cNvPr>
          <p:cNvSpPr/>
          <p:nvPr/>
        </p:nvSpPr>
        <p:spPr>
          <a:xfrm>
            <a:off x="1785257" y="2805103"/>
            <a:ext cx="4011386" cy="156966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Objective physical separation from other people.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46D905A7-7FC5-4BF6-8590-B88A5D0667F0}"/>
              </a:ext>
            </a:extLst>
          </p:cNvPr>
          <p:cNvSpPr txBox="1"/>
          <p:nvPr/>
        </p:nvSpPr>
        <p:spPr>
          <a:xfrm>
            <a:off x="7023452" y="1728046"/>
            <a:ext cx="2906486" cy="707886"/>
          </a:xfrm>
          <a:prstGeom prst="rect">
            <a:avLst/>
          </a:prstGeom>
        </p:spPr>
        <p:txBody>
          <a:bodyPr vert="horz" wrap="square" rtlCol="0">
            <a:spAutoFit/>
          </a:bodyPr>
          <a:lstStyle/>
          <a:p>
            <a:pPr marL="0" marR="0" lvl="0" indent="0" algn="ctr" defTabSz="914400" rtl="0" eaLnBrk="0" fontAlgn="auto" latinLnBrk="0" hangingPunct="0">
              <a:lnSpc>
                <a:spcPct val="100000"/>
              </a:lnSpc>
              <a:spcBef>
                <a:spcPct val="20000"/>
              </a:spcBef>
              <a:spcAft>
                <a:spcPts val="0"/>
              </a:spcAft>
              <a:buClr>
                <a:srgbClr val="003767"/>
              </a:buClr>
              <a:buSzPct val="80000"/>
              <a:buFontTx/>
              <a:buNone/>
              <a:tabLst/>
              <a:defRPr/>
            </a:pPr>
            <a:r>
              <a:rPr kumimoji="0" lang="en-US" sz="4000" b="1" i="0" u="none" strike="noStrike" kern="1200" cap="none" spc="0" normalizeH="0" baseline="0" noProof="0" dirty="0">
                <a:ln>
                  <a:noFill/>
                </a:ln>
                <a:solidFill>
                  <a:prstClr val="black"/>
                </a:solidFill>
                <a:effectLst/>
                <a:uLnTx/>
                <a:uFillTx/>
                <a:latin typeface="Franklin Gothic Book"/>
                <a:ea typeface="ヒラギノ角ゴ Pro W3" charset="-128"/>
                <a:cs typeface="Franklin Gothic Book"/>
              </a:rPr>
              <a:t>Loneliness</a:t>
            </a:r>
          </a:p>
        </p:txBody>
      </p:sp>
      <p:sp>
        <p:nvSpPr>
          <p:cNvPr id="8" name="Rectangle 7">
            <a:extLst>
              <a:ext uri="{FF2B5EF4-FFF2-40B4-BE49-F238E27FC236}">
                <a16:creationId xmlns:a16="http://schemas.microsoft.com/office/drawing/2014/main" id="{EA274B08-DCBD-44A5-A87D-44677C20C51A}"/>
              </a:ext>
            </a:extLst>
          </p:cNvPr>
          <p:cNvSpPr/>
          <p:nvPr/>
        </p:nvSpPr>
        <p:spPr>
          <a:xfrm>
            <a:off x="6966857" y="2704956"/>
            <a:ext cx="4011386" cy="156966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Subjective feeling of isolation, not belonging, or lacking companionship.</a:t>
            </a:r>
          </a:p>
        </p:txBody>
      </p:sp>
      <p:sp>
        <p:nvSpPr>
          <p:cNvPr id="9" name="TextBox 8">
            <a:extLst>
              <a:ext uri="{FF2B5EF4-FFF2-40B4-BE49-F238E27FC236}">
                <a16:creationId xmlns:a16="http://schemas.microsoft.com/office/drawing/2014/main" id="{CCCFF9AF-756E-4425-9D4D-324C8BACD7D0}"/>
              </a:ext>
            </a:extLst>
          </p:cNvPr>
          <p:cNvSpPr txBox="1"/>
          <p:nvPr/>
        </p:nvSpPr>
        <p:spPr>
          <a:xfrm>
            <a:off x="10514068" y="5330757"/>
            <a:ext cx="1677932" cy="1212640"/>
          </a:xfrm>
          <a:prstGeom prst="rect">
            <a:avLst/>
          </a:prstGeom>
        </p:spPr>
        <p:txBody>
          <a:bodyPr vert="horz" wrap="square" rtlCol="0">
            <a:spAutoFit/>
          </a:bodyPr>
          <a:lstStyle/>
          <a:p>
            <a:pPr marL="0" marR="0" lvl="0" indent="0" algn="l" defTabSz="914400" rtl="0" eaLnBrk="0" fontAlgn="auto" latinLnBrk="0" hangingPunct="0">
              <a:lnSpc>
                <a:spcPct val="100000"/>
              </a:lnSpc>
              <a:spcBef>
                <a:spcPct val="20000"/>
              </a:spcBef>
              <a:spcAft>
                <a:spcPts val="0"/>
              </a:spcAft>
              <a:buClr>
                <a:srgbClr val="003767"/>
              </a:buClr>
              <a:buSzPct val="80000"/>
              <a:buFontTx/>
              <a:buNone/>
              <a:tabLst/>
              <a:defRPr/>
            </a:pPr>
            <a:r>
              <a:rPr kumimoji="0" lang="it-IT" sz="1400" b="0" i="0" u="none" strike="noStrike" kern="1200" cap="none" spc="0" normalizeH="0" baseline="0" noProof="0" dirty="0">
                <a:ln>
                  <a:noFill/>
                </a:ln>
                <a:solidFill>
                  <a:prstClr val="black"/>
                </a:solidFill>
                <a:effectLst/>
                <a:uLnTx/>
                <a:uFillTx/>
                <a:latin typeface="Franklin Gothic Book"/>
                <a:ea typeface="ヒラギノ角ゴ Pro W3" charset="-128"/>
                <a:cs typeface="Franklin Gothic Book"/>
              </a:rPr>
              <a:t>Cornwell, 2009.</a:t>
            </a:r>
          </a:p>
          <a:p>
            <a:pPr marL="0" marR="0" lvl="0" indent="0" algn="l" defTabSz="914400" rtl="0" eaLnBrk="0" fontAlgn="auto" latinLnBrk="0" hangingPunct="0">
              <a:lnSpc>
                <a:spcPct val="100000"/>
              </a:lnSpc>
              <a:spcBef>
                <a:spcPct val="20000"/>
              </a:spcBef>
              <a:spcAft>
                <a:spcPts val="0"/>
              </a:spcAft>
              <a:buClr>
                <a:srgbClr val="003767"/>
              </a:buClr>
              <a:buSzPct val="80000"/>
              <a:buFontTx/>
              <a:buNone/>
              <a:tabLst/>
              <a:defRPr/>
            </a:pPr>
            <a:r>
              <a:rPr kumimoji="0" lang="en-US" sz="1400" b="0" i="0" u="none" strike="noStrike" kern="1200" cap="none" spc="0" normalizeH="0" baseline="0" noProof="0" dirty="0">
                <a:ln>
                  <a:noFill/>
                </a:ln>
                <a:solidFill>
                  <a:prstClr val="black"/>
                </a:solidFill>
                <a:effectLst/>
                <a:uLnTx/>
                <a:uFillTx/>
                <a:latin typeface="Franklin Gothic Book"/>
                <a:ea typeface="ヒラギノ角ゴ Pro W3" charset="-128"/>
                <a:cs typeface="Franklin Gothic Book"/>
              </a:rPr>
              <a:t>Figure adapted from A. Kotwal &amp; C. P</a:t>
            </a:r>
            <a:r>
              <a:rPr kumimoji="0" lang="it-IT" sz="1400" b="0" i="0" u="none" strike="noStrike" kern="1200" cap="none" spc="0" normalizeH="0" baseline="0" noProof="0" dirty="0">
                <a:ln>
                  <a:noFill/>
                </a:ln>
                <a:solidFill>
                  <a:prstClr val="black"/>
                </a:solidFill>
                <a:effectLst/>
                <a:uLnTx/>
                <a:uFillTx/>
                <a:latin typeface="Franklin Gothic Book"/>
                <a:ea typeface="ヒラギノ角ゴ Pro W3" charset="-128"/>
                <a:cs typeface="Franklin Gothic Book"/>
              </a:rPr>
              <a:t>erissinotto, UCSF, 2019. </a:t>
            </a:r>
            <a:endParaRPr kumimoji="0" lang="en-US" sz="1400" b="0" i="0" u="none" strike="noStrike" kern="1200" cap="none" spc="0" normalizeH="0" baseline="0" noProof="0" dirty="0">
              <a:ln>
                <a:noFill/>
              </a:ln>
              <a:solidFill>
                <a:prstClr val="black"/>
              </a:solidFill>
              <a:effectLst/>
              <a:uLnTx/>
              <a:uFillTx/>
              <a:latin typeface="Franklin Gothic Book"/>
              <a:ea typeface="ヒラギノ角ゴ Pro W3" charset="-128"/>
              <a:cs typeface="Franklin Gothic Book"/>
            </a:endParaRPr>
          </a:p>
        </p:txBody>
      </p:sp>
      <p:sp>
        <p:nvSpPr>
          <p:cNvPr id="10" name="TextBox 9">
            <a:extLst>
              <a:ext uri="{FF2B5EF4-FFF2-40B4-BE49-F238E27FC236}">
                <a16:creationId xmlns:a16="http://schemas.microsoft.com/office/drawing/2014/main" id="{7EEF3F77-A04C-4393-936D-86163AC7ED9A}"/>
              </a:ext>
            </a:extLst>
          </p:cNvPr>
          <p:cNvSpPr txBox="1"/>
          <p:nvPr/>
        </p:nvSpPr>
        <p:spPr>
          <a:xfrm>
            <a:off x="2115880" y="4497170"/>
            <a:ext cx="3160212" cy="1077218"/>
          </a:xfrm>
          <a:prstGeom prst="rect">
            <a:avLst/>
          </a:prstGeom>
        </p:spPr>
        <p:txBody>
          <a:bodyPr vert="horz" wrap="square" rtlCol="0">
            <a:spAutoFit/>
          </a:bodyPr>
          <a:lstStyle/>
          <a:p>
            <a:pPr marL="0" marR="0" lvl="0" indent="0" algn="ctr" defTabSz="914400" rtl="0" eaLnBrk="0" fontAlgn="auto" latinLnBrk="0" hangingPunct="0">
              <a:lnSpc>
                <a:spcPct val="100000"/>
              </a:lnSpc>
              <a:spcBef>
                <a:spcPct val="20000"/>
              </a:spcBef>
              <a:spcAft>
                <a:spcPts val="0"/>
              </a:spcAft>
              <a:buClr>
                <a:srgbClr val="003767"/>
              </a:buClr>
              <a:buSzPct val="80000"/>
              <a:buFontTx/>
              <a:buNone/>
              <a:tabLst/>
              <a:defRPr/>
            </a:pPr>
            <a:r>
              <a:rPr kumimoji="0" lang="en-US" sz="3200" b="1" i="0" u="none" strike="noStrike" kern="1200" cap="none" spc="0" normalizeH="0" baseline="0" noProof="0" dirty="0">
                <a:ln>
                  <a:noFill/>
                </a:ln>
                <a:solidFill>
                  <a:prstClr val="black"/>
                </a:solidFill>
                <a:effectLst/>
                <a:uLnTx/>
                <a:uFillTx/>
                <a:latin typeface="Franklin Gothic Book"/>
                <a:ea typeface="ヒラギノ角ゴ Pro W3" charset="-128"/>
                <a:cs typeface="Franklin Gothic Book"/>
              </a:rPr>
              <a:t>~20 million older adults</a:t>
            </a:r>
          </a:p>
        </p:txBody>
      </p:sp>
      <p:sp>
        <p:nvSpPr>
          <p:cNvPr id="11" name="TextBox 10">
            <a:extLst>
              <a:ext uri="{FF2B5EF4-FFF2-40B4-BE49-F238E27FC236}">
                <a16:creationId xmlns:a16="http://schemas.microsoft.com/office/drawing/2014/main" id="{C5A50551-3364-4089-BD2D-F1CDB947932C}"/>
              </a:ext>
            </a:extLst>
          </p:cNvPr>
          <p:cNvSpPr txBox="1"/>
          <p:nvPr/>
        </p:nvSpPr>
        <p:spPr>
          <a:xfrm>
            <a:off x="6906489" y="4497170"/>
            <a:ext cx="2906486" cy="1077218"/>
          </a:xfrm>
          <a:prstGeom prst="rect">
            <a:avLst/>
          </a:prstGeom>
        </p:spPr>
        <p:txBody>
          <a:bodyPr vert="horz" wrap="square" rtlCol="0">
            <a:spAutoFit/>
          </a:bodyPr>
          <a:lstStyle/>
          <a:p>
            <a:pPr marL="0" marR="0" lvl="0" indent="0" algn="ctr" defTabSz="914400" rtl="0" eaLnBrk="0" fontAlgn="auto" latinLnBrk="0" hangingPunct="0">
              <a:lnSpc>
                <a:spcPct val="100000"/>
              </a:lnSpc>
              <a:spcBef>
                <a:spcPct val="20000"/>
              </a:spcBef>
              <a:spcAft>
                <a:spcPts val="0"/>
              </a:spcAft>
              <a:buClr>
                <a:srgbClr val="003767"/>
              </a:buClr>
              <a:buSzPct val="80000"/>
              <a:buFontTx/>
              <a:buNone/>
              <a:tabLst/>
              <a:defRPr/>
            </a:pPr>
            <a:r>
              <a:rPr kumimoji="0" lang="en-US" sz="3200" b="1" i="0" u="none" strike="noStrike" kern="1200" cap="none" spc="0" normalizeH="0" baseline="0" noProof="0" dirty="0">
                <a:ln>
                  <a:noFill/>
                </a:ln>
                <a:solidFill>
                  <a:prstClr val="black"/>
                </a:solidFill>
                <a:effectLst/>
                <a:uLnTx/>
                <a:uFillTx/>
                <a:latin typeface="Franklin Gothic Book"/>
                <a:ea typeface="ヒラギノ角ゴ Pro W3" charset="-128"/>
                <a:cs typeface="Franklin Gothic Book"/>
              </a:rPr>
              <a:t>~9 million older adults</a:t>
            </a:r>
          </a:p>
        </p:txBody>
      </p:sp>
      <p:sp>
        <p:nvSpPr>
          <p:cNvPr id="12" name="Rectangle 11">
            <a:extLst>
              <a:ext uri="{FF2B5EF4-FFF2-40B4-BE49-F238E27FC236}">
                <a16:creationId xmlns:a16="http://schemas.microsoft.com/office/drawing/2014/main" id="{814D2443-4CAA-4F61-87F5-09AF81453CEC}"/>
              </a:ext>
            </a:extLst>
          </p:cNvPr>
          <p:cNvSpPr/>
          <p:nvPr/>
        </p:nvSpPr>
        <p:spPr>
          <a:xfrm>
            <a:off x="5293926" y="3296841"/>
            <a:ext cx="1617891"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Weak correlation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(r &lt; 0.25)</a:t>
            </a:r>
          </a:p>
        </p:txBody>
      </p:sp>
    </p:spTree>
    <p:extLst>
      <p:ext uri="{BB962C8B-B14F-4D97-AF65-F5344CB8AC3E}">
        <p14:creationId xmlns:p14="http://schemas.microsoft.com/office/powerpoint/2010/main" val="385258496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igarette, Grim Reaper, Smoke, Embers, Ash, Cant, Tilt">
            <a:extLst>
              <a:ext uri="{FF2B5EF4-FFF2-40B4-BE49-F238E27FC236}">
                <a16:creationId xmlns:a16="http://schemas.microsoft.com/office/drawing/2014/main" id="{DABF84F5-8115-4475-B13E-50756B2B9A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00" b="10167"/>
          <a:stretch/>
        </p:blipFill>
        <p:spPr bwMode="auto">
          <a:xfrm>
            <a:off x="-196572" y="-110836"/>
            <a:ext cx="12556050" cy="707967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83B643A0-2525-4A1F-9036-0838F354C011}"/>
              </a:ext>
            </a:extLst>
          </p:cNvPr>
          <p:cNvSpPr txBox="1">
            <a:spLocks/>
          </p:cNvSpPr>
          <p:nvPr/>
        </p:nvSpPr>
        <p:spPr>
          <a:xfrm>
            <a:off x="690418" y="481734"/>
            <a:ext cx="6053282" cy="3455266"/>
          </a:xfrm>
          <a:prstGeom prst="rect">
            <a:avLst/>
          </a:prstGeom>
        </p:spPr>
        <p:txBody>
          <a:bodyPr>
            <a:normAutofit/>
          </a:bodyPr>
          <a:lstStyle>
            <a:lvl1pPr marL="457165" indent="-457165" algn="l" defTabSz="609555" rtl="0" eaLnBrk="1" latinLnBrk="0" hangingPunct="1">
              <a:spcBef>
                <a:spcPct val="20000"/>
              </a:spcBef>
              <a:buFont typeface="Arial"/>
              <a:buChar char="•"/>
              <a:defRPr sz="4267" kern="1200">
                <a:solidFill>
                  <a:schemeClr val="tx1"/>
                </a:solidFill>
                <a:latin typeface="+mn-lt"/>
                <a:ea typeface="+mn-ea"/>
                <a:cs typeface="+mn-cs"/>
              </a:defRPr>
            </a:lvl1pPr>
            <a:lvl2pPr marL="990526" indent="-380973" algn="l" defTabSz="609555" rtl="0" eaLnBrk="1" latinLnBrk="0" hangingPunct="1">
              <a:spcBef>
                <a:spcPct val="20000"/>
              </a:spcBef>
              <a:buFont typeface="Arial"/>
              <a:buChar char="–"/>
              <a:defRPr sz="3733" kern="1200">
                <a:solidFill>
                  <a:schemeClr val="tx1"/>
                </a:solidFill>
                <a:latin typeface="+mn-lt"/>
                <a:ea typeface="+mn-ea"/>
                <a:cs typeface="+mn-cs"/>
              </a:defRPr>
            </a:lvl2pPr>
            <a:lvl3pPr marL="1523885" indent="-304778" algn="l" defTabSz="609555" rtl="0" eaLnBrk="1" latinLnBrk="0" hangingPunct="1">
              <a:spcBef>
                <a:spcPct val="20000"/>
              </a:spcBef>
              <a:buFont typeface="Arial"/>
              <a:buChar char="•"/>
              <a:defRPr sz="3200" kern="1200">
                <a:solidFill>
                  <a:schemeClr val="tx1"/>
                </a:solidFill>
                <a:latin typeface="+mn-lt"/>
                <a:ea typeface="+mn-ea"/>
                <a:cs typeface="+mn-cs"/>
              </a:defRPr>
            </a:lvl3pPr>
            <a:lvl4pPr marL="2133440" indent="-304778" algn="l" defTabSz="609555" rtl="0" eaLnBrk="1" latinLnBrk="0" hangingPunct="1">
              <a:spcBef>
                <a:spcPct val="20000"/>
              </a:spcBef>
              <a:buFont typeface="Arial"/>
              <a:buChar char="–"/>
              <a:defRPr sz="2667" kern="1200">
                <a:solidFill>
                  <a:schemeClr val="tx1"/>
                </a:solidFill>
                <a:latin typeface="+mn-lt"/>
                <a:ea typeface="+mn-ea"/>
                <a:cs typeface="+mn-cs"/>
              </a:defRPr>
            </a:lvl4pPr>
            <a:lvl5pPr marL="2742995" indent="-304778" algn="l" defTabSz="609555" rtl="0" eaLnBrk="1" latinLnBrk="0" hangingPunct="1">
              <a:spcBef>
                <a:spcPct val="20000"/>
              </a:spcBef>
              <a:buFont typeface="Arial"/>
              <a:buChar char="»"/>
              <a:defRPr sz="2667" kern="1200">
                <a:solidFill>
                  <a:schemeClr val="tx1"/>
                </a:solidFill>
                <a:latin typeface="+mn-lt"/>
                <a:ea typeface="+mn-ea"/>
                <a:cs typeface="+mn-cs"/>
              </a:defRPr>
            </a:lvl5pPr>
            <a:lvl6pPr marL="3352548" indent="-304778"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8"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8"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8"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55" rtl="0" eaLnBrk="1" fontAlgn="auto" latinLnBrk="0" hangingPunct="1">
              <a:lnSpc>
                <a:spcPct val="100000"/>
              </a:lnSpc>
              <a:spcBef>
                <a:spcPct val="20000"/>
              </a:spcBef>
              <a:spcAft>
                <a:spcPts val="0"/>
              </a:spcAft>
              <a:buClrTx/>
              <a:buSzTx/>
              <a:buFont typeface="Arial"/>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Loneliness, living alone, and poor social connections are as bad for your health as smoking 15 cigarettes a day. </a:t>
            </a:r>
          </a:p>
          <a:p>
            <a:pPr marL="0" marR="0" lvl="0" indent="0" algn="l" defTabSz="609555"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(Holt-Lunstad et al., 2010)</a:t>
            </a:r>
          </a:p>
        </p:txBody>
      </p:sp>
    </p:spTree>
    <p:extLst>
      <p:ext uri="{BB962C8B-B14F-4D97-AF65-F5344CB8AC3E}">
        <p14:creationId xmlns:p14="http://schemas.microsoft.com/office/powerpoint/2010/main" val="25803538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448" y="4013323"/>
            <a:ext cx="10515600" cy="1325563"/>
          </a:xfrm>
        </p:spPr>
        <p:txBody>
          <a:bodyPr>
            <a:normAutofit/>
          </a:bodyPr>
          <a:lstStyle/>
          <a:p>
            <a:pPr algn="ctr"/>
            <a:r>
              <a:rPr lang="en-US" sz="4000" b="1" dirty="0" smtClean="0">
                <a:solidFill>
                  <a:srgbClr val="2A2B6C"/>
                </a:solidFill>
                <a:latin typeface="Arial" panose="020B0604020202020204" pitchFamily="34" charset="0"/>
                <a:cs typeface="Arial" panose="020B0604020202020204" pitchFamily="34" charset="0"/>
              </a:rPr>
              <a:t>Steven Feldman, </a:t>
            </a:r>
            <a:r>
              <a:rPr lang="en-US" sz="4000" dirty="0" smtClean="0">
                <a:solidFill>
                  <a:srgbClr val="2A2B6C"/>
                </a:solidFill>
                <a:latin typeface="Arial" panose="020B0604020202020204" pitchFamily="34" charset="0"/>
                <a:cs typeface="Arial" panose="020B0604020202020204" pitchFamily="34" charset="0"/>
              </a:rPr>
              <a:t>HABRI</a:t>
            </a:r>
            <a:endParaRPr lang="en-US" sz="4000"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2455" y="1188153"/>
            <a:ext cx="3571156" cy="2638745"/>
          </a:xfrm>
          <a:prstGeom prst="rect">
            <a:avLst/>
          </a:prstGeom>
        </p:spPr>
      </p:pic>
    </p:spTree>
    <p:extLst>
      <p:ext uri="{BB962C8B-B14F-4D97-AF65-F5344CB8AC3E}">
        <p14:creationId xmlns:p14="http://schemas.microsoft.com/office/powerpoint/2010/main" val="353374086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5E2C83-4914-430B-B5A1-280427856C0D}"/>
              </a:ext>
            </a:extLst>
          </p:cNvPr>
          <p:cNvSpPr>
            <a:spLocks noGrp="1"/>
          </p:cNvSpPr>
          <p:nvPr>
            <p:ph type="title"/>
          </p:nvPr>
        </p:nvSpPr>
        <p:spPr>
          <a:xfrm>
            <a:off x="456770" y="109149"/>
            <a:ext cx="11619804" cy="849955"/>
          </a:xfrm>
        </p:spPr>
        <p:txBody>
          <a:bodyPr/>
          <a:lstStyle/>
          <a:p>
            <a:r>
              <a:rPr lang="en-US" dirty="0"/>
              <a:t>Negative Impact on Health</a:t>
            </a:r>
          </a:p>
        </p:txBody>
      </p:sp>
      <p:sp>
        <p:nvSpPr>
          <p:cNvPr id="5" name="Content Placeholder 2">
            <a:extLst>
              <a:ext uri="{FF2B5EF4-FFF2-40B4-BE49-F238E27FC236}">
                <a16:creationId xmlns:a16="http://schemas.microsoft.com/office/drawing/2014/main" id="{9E481D6F-C84B-4D82-8F13-13092D0B90A6}"/>
              </a:ext>
            </a:extLst>
          </p:cNvPr>
          <p:cNvSpPr>
            <a:spLocks noGrp="1"/>
          </p:cNvSpPr>
          <p:nvPr>
            <p:ph type="body" sz="quarter" idx="10"/>
          </p:nvPr>
        </p:nvSpPr>
        <p:spPr>
          <a:xfrm>
            <a:off x="457204" y="1183130"/>
            <a:ext cx="11619369" cy="5200477"/>
          </a:xfrm>
        </p:spPr>
        <p:txBody>
          <a:bodyPr>
            <a:normAutofit fontScale="85000" lnSpcReduction="20000"/>
          </a:bodyPr>
          <a:lstStyle/>
          <a:p>
            <a:r>
              <a:rPr lang="en-US" dirty="0"/>
              <a:t>Functional decline</a:t>
            </a:r>
          </a:p>
          <a:p>
            <a:r>
              <a:rPr lang="en-US" dirty="0"/>
              <a:t>Increased risk for chronic disease</a:t>
            </a:r>
          </a:p>
          <a:p>
            <a:r>
              <a:rPr lang="en-US" dirty="0"/>
              <a:t>Cognitive decline</a:t>
            </a:r>
          </a:p>
          <a:p>
            <a:r>
              <a:rPr lang="en-US" dirty="0"/>
              <a:t>Poor health behaviors</a:t>
            </a:r>
          </a:p>
          <a:p>
            <a:r>
              <a:rPr lang="en-US" dirty="0"/>
              <a:t>Depression </a:t>
            </a:r>
          </a:p>
          <a:p>
            <a:r>
              <a:rPr lang="en-US" dirty="0"/>
              <a:t>Weakened immune system</a:t>
            </a:r>
          </a:p>
          <a:p>
            <a:r>
              <a:rPr lang="en-US" dirty="0"/>
              <a:t>Anxiety</a:t>
            </a:r>
          </a:p>
          <a:p>
            <a:r>
              <a:rPr lang="en-US" dirty="0"/>
              <a:t>Death</a:t>
            </a:r>
          </a:p>
          <a:p>
            <a:endParaRPr lang="en-US" dirty="0"/>
          </a:p>
        </p:txBody>
      </p:sp>
      <p:pic>
        <p:nvPicPr>
          <p:cNvPr id="6" name="Picture 5">
            <a:extLst>
              <a:ext uri="{FF2B5EF4-FFF2-40B4-BE49-F238E27FC236}">
                <a16:creationId xmlns:a16="http://schemas.microsoft.com/office/drawing/2014/main" id="{FC2FD33B-2865-4C16-9C22-335EDA5D43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3374" y="3285459"/>
            <a:ext cx="3951422" cy="2963567"/>
          </a:xfrm>
          <a:prstGeom prst="rect">
            <a:avLst/>
          </a:prstGeom>
        </p:spPr>
      </p:pic>
    </p:spTree>
    <p:extLst>
      <p:ext uri="{BB962C8B-B14F-4D97-AF65-F5344CB8AC3E}">
        <p14:creationId xmlns:p14="http://schemas.microsoft.com/office/powerpoint/2010/main" val="262662859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552E7F-37D9-4ADC-877F-D542FA82D8DF}"/>
              </a:ext>
            </a:extLst>
          </p:cNvPr>
          <p:cNvSpPr>
            <a:spLocks noGrp="1"/>
          </p:cNvSpPr>
          <p:nvPr>
            <p:ph type="title"/>
          </p:nvPr>
        </p:nvSpPr>
        <p:spPr>
          <a:xfrm>
            <a:off x="456770" y="109149"/>
            <a:ext cx="11619804" cy="849955"/>
          </a:xfrm>
        </p:spPr>
        <p:txBody>
          <a:bodyPr/>
          <a:lstStyle/>
          <a:p>
            <a:r>
              <a:rPr lang="en-US" dirty="0"/>
              <a:t>Financial Impact of Social Isolation</a:t>
            </a:r>
          </a:p>
        </p:txBody>
      </p:sp>
      <p:sp>
        <p:nvSpPr>
          <p:cNvPr id="5" name="Content Placeholder 2">
            <a:extLst>
              <a:ext uri="{FF2B5EF4-FFF2-40B4-BE49-F238E27FC236}">
                <a16:creationId xmlns:a16="http://schemas.microsoft.com/office/drawing/2014/main" id="{52FEFBC1-4A4D-4F6D-A20E-95295FAFB7A1}"/>
              </a:ext>
            </a:extLst>
          </p:cNvPr>
          <p:cNvSpPr>
            <a:spLocks noGrp="1"/>
          </p:cNvSpPr>
          <p:nvPr>
            <p:ph type="body" sz="quarter" idx="10"/>
          </p:nvPr>
        </p:nvSpPr>
        <p:spPr>
          <a:xfrm>
            <a:off x="244934" y="1509702"/>
            <a:ext cx="5851066" cy="4907426"/>
          </a:xfrm>
        </p:spPr>
        <p:txBody>
          <a:bodyPr>
            <a:normAutofit/>
          </a:bodyPr>
          <a:lstStyle/>
          <a:p>
            <a:r>
              <a:rPr lang="en-US" sz="2800" dirty="0"/>
              <a:t>Increases annual Medicare costs by an estimated $6.7 billion </a:t>
            </a:r>
          </a:p>
          <a:p>
            <a:r>
              <a:rPr lang="en-US" sz="2800" dirty="0"/>
              <a:t>Medicare spends an estimated $1,608 per beneficiary annually</a:t>
            </a:r>
          </a:p>
          <a:p>
            <a:r>
              <a:rPr lang="en-US" sz="2800" dirty="0"/>
              <a:t>Socially isolated individuals were 29% more likely to get care in a skilled nursing facility</a:t>
            </a:r>
          </a:p>
        </p:txBody>
      </p:sp>
      <p:sp>
        <p:nvSpPr>
          <p:cNvPr id="6" name="Rectangle 5">
            <a:extLst>
              <a:ext uri="{FF2B5EF4-FFF2-40B4-BE49-F238E27FC236}">
                <a16:creationId xmlns:a16="http://schemas.microsoft.com/office/drawing/2014/main" id="{1566B7D3-72A3-4513-BF8C-94A36121933E}"/>
              </a:ext>
            </a:extLst>
          </p:cNvPr>
          <p:cNvSpPr/>
          <p:nvPr/>
        </p:nvSpPr>
        <p:spPr>
          <a:xfrm>
            <a:off x="7667626" y="5746623"/>
            <a:ext cx="4408948" cy="6848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p>
            <a:pPr marL="0" marR="4163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Medicare Spends More on Socially Isolated Older Adults. </a:t>
            </a:r>
            <a:r>
              <a:rPr kumimoji="0" lang="en-US" sz="1400" b="0" i="1"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AARP Insight on the Issues </a:t>
            </a:r>
            <a:r>
              <a:rPr kumimoji="0" lang="en-US" sz="1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#125. 2017.</a:t>
            </a: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5E80566F-A496-478C-9B4E-C01AEAC4E5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451" y="1509702"/>
            <a:ext cx="4574397" cy="3049598"/>
          </a:xfrm>
          <a:prstGeom prst="rect">
            <a:avLst/>
          </a:prstGeom>
        </p:spPr>
      </p:pic>
    </p:spTree>
    <p:extLst>
      <p:ext uri="{BB962C8B-B14F-4D97-AF65-F5344CB8AC3E}">
        <p14:creationId xmlns:p14="http://schemas.microsoft.com/office/powerpoint/2010/main" val="200534519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26059-1CBF-4E85-A97B-3B340A229B3B}"/>
              </a:ext>
            </a:extLst>
          </p:cNvPr>
          <p:cNvSpPr>
            <a:spLocks noGrp="1"/>
          </p:cNvSpPr>
          <p:nvPr>
            <p:ph type="title"/>
          </p:nvPr>
        </p:nvSpPr>
        <p:spPr>
          <a:xfrm>
            <a:off x="151065" y="160666"/>
            <a:ext cx="12504318" cy="849955"/>
          </a:xfrm>
        </p:spPr>
        <p:txBody>
          <a:bodyPr>
            <a:noAutofit/>
          </a:bodyPr>
          <a:lstStyle/>
          <a:p>
            <a:r>
              <a:rPr lang="en-US" sz="2600" dirty="0"/>
              <a:t>Framework for Addressing Social Connectedness: Social-Ecological Model</a:t>
            </a:r>
          </a:p>
        </p:txBody>
      </p:sp>
      <p:sp>
        <p:nvSpPr>
          <p:cNvPr id="5" name="Oval 4">
            <a:extLst>
              <a:ext uri="{FF2B5EF4-FFF2-40B4-BE49-F238E27FC236}">
                <a16:creationId xmlns:a16="http://schemas.microsoft.com/office/drawing/2014/main" id="{1D75F7E5-56CA-40E5-BE6A-3C77D4729858}"/>
              </a:ext>
            </a:extLst>
          </p:cNvPr>
          <p:cNvSpPr/>
          <p:nvPr/>
        </p:nvSpPr>
        <p:spPr>
          <a:xfrm>
            <a:off x="113131" y="1101435"/>
            <a:ext cx="11965738" cy="2299855"/>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Oval 6">
            <a:extLst>
              <a:ext uri="{FF2B5EF4-FFF2-40B4-BE49-F238E27FC236}">
                <a16:creationId xmlns:a16="http://schemas.microsoft.com/office/drawing/2014/main" id="{CF6919E1-75F8-48A3-BDA4-33DB3DF77765}"/>
              </a:ext>
            </a:extLst>
          </p:cNvPr>
          <p:cNvSpPr>
            <a:spLocks/>
          </p:cNvSpPr>
          <p:nvPr/>
        </p:nvSpPr>
        <p:spPr>
          <a:xfrm>
            <a:off x="2244435" y="1282362"/>
            <a:ext cx="9446317" cy="186262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AED71965-6BB1-4459-9B43-CE5B3B38A1C2}"/>
              </a:ext>
            </a:extLst>
          </p:cNvPr>
          <p:cNvSpPr>
            <a:spLocks/>
          </p:cNvSpPr>
          <p:nvPr/>
        </p:nvSpPr>
        <p:spPr>
          <a:xfrm>
            <a:off x="5228510" y="1393207"/>
            <a:ext cx="5999496" cy="165478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59E4799F-E613-400C-AB1D-1FFE1C51F9AC}"/>
              </a:ext>
            </a:extLst>
          </p:cNvPr>
          <p:cNvSpPr>
            <a:spLocks/>
          </p:cNvSpPr>
          <p:nvPr/>
        </p:nvSpPr>
        <p:spPr>
          <a:xfrm>
            <a:off x="8071131" y="1589515"/>
            <a:ext cx="2846253" cy="122529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4" name="Text Placeholder 2">
            <a:extLst>
              <a:ext uri="{FF2B5EF4-FFF2-40B4-BE49-F238E27FC236}">
                <a16:creationId xmlns:a16="http://schemas.microsoft.com/office/drawing/2014/main" id="{B73B0487-5F89-44D1-A59E-A38443E9E829}"/>
              </a:ext>
            </a:extLst>
          </p:cNvPr>
          <p:cNvSpPr txBox="1">
            <a:spLocks/>
          </p:cNvSpPr>
          <p:nvPr/>
        </p:nvSpPr>
        <p:spPr>
          <a:xfrm>
            <a:off x="439718" y="1866606"/>
            <a:ext cx="2294783" cy="671108"/>
          </a:xfrm>
          <a:prstGeom prst="rect">
            <a:avLst/>
          </a:prstGeom>
        </p:spPr>
        <p:txBody>
          <a:bodyPr vert="horz">
            <a:normAutofit/>
          </a:bodyPr>
          <a:lstStyle>
            <a:lvl1pPr marL="457165" indent="-457165" algn="l" defTabSz="609555" rtl="0" eaLnBrk="1" latinLnBrk="0" hangingPunct="1">
              <a:spcBef>
                <a:spcPct val="20000"/>
              </a:spcBef>
              <a:buClr>
                <a:schemeClr val="tx2"/>
              </a:buClr>
              <a:buFont typeface="Arial" panose="020B0604020202020204" pitchFamily="34" charset="0"/>
              <a:buChar char="•"/>
              <a:defRPr sz="4800" b="0" i="0" kern="1200">
                <a:solidFill>
                  <a:schemeClr val="tx2"/>
                </a:solidFill>
                <a:latin typeface="Arial" panose="020B0604020202020204" pitchFamily="34" charset="0"/>
                <a:ea typeface="+mn-ea"/>
                <a:cs typeface="Arial" panose="020B0604020202020204" pitchFamily="34" charset="0"/>
              </a:defRPr>
            </a:lvl1pPr>
            <a:lvl2pPr marL="990526" indent="-380973" algn="l" defTabSz="609555" rtl="0" eaLnBrk="1" latinLnBrk="0" hangingPunct="1">
              <a:spcBef>
                <a:spcPct val="20000"/>
              </a:spcBef>
              <a:buClr>
                <a:schemeClr val="tx2"/>
              </a:buClr>
              <a:buSzPct val="60000"/>
              <a:buFont typeface="Courier New" panose="02070309020205020404" pitchFamily="49" charset="0"/>
              <a:buChar char="o"/>
              <a:defRPr sz="4267" b="0" i="0" kern="1200">
                <a:solidFill>
                  <a:schemeClr val="tx2"/>
                </a:solidFill>
                <a:latin typeface="Arial" panose="020B0604020202020204" pitchFamily="34" charset="0"/>
                <a:ea typeface="+mn-ea"/>
                <a:cs typeface="Arial" panose="020B0604020202020204" pitchFamily="34" charset="0"/>
              </a:defRPr>
            </a:lvl2pPr>
            <a:lvl3pPr marL="1676275" indent="-457165" algn="l" defTabSz="609555" rtl="0" eaLnBrk="1" latinLnBrk="0" hangingPunct="1">
              <a:spcBef>
                <a:spcPct val="20000"/>
              </a:spcBef>
              <a:buClr>
                <a:schemeClr val="tx2"/>
              </a:buClr>
              <a:buFont typeface="Wingdings" panose="05000000000000000000" pitchFamily="2" charset="2"/>
              <a:buChar char="§"/>
              <a:defRPr sz="3733" b="0" i="0" kern="1200">
                <a:solidFill>
                  <a:schemeClr val="tx2"/>
                </a:solidFill>
                <a:latin typeface="Arial" panose="020B0604020202020204" pitchFamily="34" charset="0"/>
                <a:ea typeface="+mn-ea"/>
                <a:cs typeface="Arial" panose="020B0604020202020204" pitchFamily="34" charset="0"/>
              </a:defRPr>
            </a:lvl3pPr>
            <a:lvl4pPr marL="2133440" indent="-304778" algn="l" defTabSz="609555" rtl="0" eaLnBrk="1" latinLnBrk="0" hangingPunct="1">
              <a:spcBef>
                <a:spcPct val="20000"/>
              </a:spcBef>
              <a:buClr>
                <a:schemeClr val="tx2"/>
              </a:buClr>
              <a:buSzPct val="80000"/>
              <a:buFont typeface="Arial" panose="020B0604020202020204" pitchFamily="34" charset="0"/>
              <a:buChar char="□"/>
              <a:defRPr sz="3200" b="0" i="0" kern="1200">
                <a:solidFill>
                  <a:schemeClr val="tx2"/>
                </a:solidFill>
                <a:latin typeface="Arial" panose="020B0604020202020204" pitchFamily="34" charset="0"/>
                <a:ea typeface="+mn-ea"/>
                <a:cs typeface="Arial" panose="020B0604020202020204" pitchFamily="34" charset="0"/>
              </a:defRPr>
            </a:lvl4pPr>
            <a:lvl5pPr marL="2742995" indent="-304778" algn="l" defTabSz="609555" rtl="0" eaLnBrk="1" latinLnBrk="0" hangingPunct="1">
              <a:spcBef>
                <a:spcPct val="20000"/>
              </a:spcBef>
              <a:buClr>
                <a:schemeClr val="tx2"/>
              </a:buClr>
              <a:buFont typeface="Arial"/>
              <a:buChar char="»"/>
              <a:defRPr sz="2667" b="0" i="0" kern="1200">
                <a:solidFill>
                  <a:schemeClr val="tx2"/>
                </a:solidFill>
                <a:latin typeface="Arial" panose="020B0604020202020204" pitchFamily="34" charset="0"/>
                <a:ea typeface="+mn-ea"/>
                <a:cs typeface="Arial" panose="020B0604020202020204" pitchFamily="34" charset="0"/>
              </a:defRPr>
            </a:lvl5pPr>
            <a:lvl6pPr marL="3352548" indent="-304778"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8"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8"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8"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55" rtl="0" eaLnBrk="1" fontAlgn="auto" latinLnBrk="0" hangingPunct="1">
              <a:lnSpc>
                <a:spcPct val="100000"/>
              </a:lnSpc>
              <a:spcBef>
                <a:spcPct val="20000"/>
              </a:spcBef>
              <a:spcAft>
                <a:spcPts val="0"/>
              </a:spcAft>
              <a:buClr>
                <a:srgbClr val="1F3D7C"/>
              </a:buClr>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Society</a:t>
            </a:r>
          </a:p>
        </p:txBody>
      </p:sp>
      <p:sp>
        <p:nvSpPr>
          <p:cNvPr id="15" name="Text Placeholder 2">
            <a:extLst>
              <a:ext uri="{FF2B5EF4-FFF2-40B4-BE49-F238E27FC236}">
                <a16:creationId xmlns:a16="http://schemas.microsoft.com/office/drawing/2014/main" id="{08570C72-6176-46E2-BEF1-E361639B1D4E}"/>
              </a:ext>
            </a:extLst>
          </p:cNvPr>
          <p:cNvSpPr txBox="1">
            <a:spLocks/>
          </p:cNvSpPr>
          <p:nvPr/>
        </p:nvSpPr>
        <p:spPr>
          <a:xfrm>
            <a:off x="2597694" y="1866606"/>
            <a:ext cx="2294783" cy="671108"/>
          </a:xfrm>
          <a:prstGeom prst="rect">
            <a:avLst/>
          </a:prstGeom>
        </p:spPr>
        <p:txBody>
          <a:bodyPr vert="horz">
            <a:normAutofit/>
          </a:bodyPr>
          <a:lstStyle>
            <a:lvl1pPr marL="457165" indent="-457165" algn="l" defTabSz="609555" rtl="0" eaLnBrk="1" latinLnBrk="0" hangingPunct="1">
              <a:spcBef>
                <a:spcPct val="20000"/>
              </a:spcBef>
              <a:buClr>
                <a:schemeClr val="tx2"/>
              </a:buClr>
              <a:buFont typeface="Arial" panose="020B0604020202020204" pitchFamily="34" charset="0"/>
              <a:buChar char="•"/>
              <a:defRPr sz="4800" b="0" i="0" kern="1200">
                <a:solidFill>
                  <a:schemeClr val="tx2"/>
                </a:solidFill>
                <a:latin typeface="Arial" panose="020B0604020202020204" pitchFamily="34" charset="0"/>
                <a:ea typeface="+mn-ea"/>
                <a:cs typeface="Arial" panose="020B0604020202020204" pitchFamily="34" charset="0"/>
              </a:defRPr>
            </a:lvl1pPr>
            <a:lvl2pPr marL="990526" indent="-380973" algn="l" defTabSz="609555" rtl="0" eaLnBrk="1" latinLnBrk="0" hangingPunct="1">
              <a:spcBef>
                <a:spcPct val="20000"/>
              </a:spcBef>
              <a:buClr>
                <a:schemeClr val="tx2"/>
              </a:buClr>
              <a:buSzPct val="60000"/>
              <a:buFont typeface="Courier New" panose="02070309020205020404" pitchFamily="49" charset="0"/>
              <a:buChar char="o"/>
              <a:defRPr sz="4267" b="0" i="0" kern="1200">
                <a:solidFill>
                  <a:schemeClr val="tx2"/>
                </a:solidFill>
                <a:latin typeface="Arial" panose="020B0604020202020204" pitchFamily="34" charset="0"/>
                <a:ea typeface="+mn-ea"/>
                <a:cs typeface="Arial" panose="020B0604020202020204" pitchFamily="34" charset="0"/>
              </a:defRPr>
            </a:lvl2pPr>
            <a:lvl3pPr marL="1676275" indent="-457165" algn="l" defTabSz="609555" rtl="0" eaLnBrk="1" latinLnBrk="0" hangingPunct="1">
              <a:spcBef>
                <a:spcPct val="20000"/>
              </a:spcBef>
              <a:buClr>
                <a:schemeClr val="tx2"/>
              </a:buClr>
              <a:buFont typeface="Wingdings" panose="05000000000000000000" pitchFamily="2" charset="2"/>
              <a:buChar char="§"/>
              <a:defRPr sz="3733" b="0" i="0" kern="1200">
                <a:solidFill>
                  <a:schemeClr val="tx2"/>
                </a:solidFill>
                <a:latin typeface="Arial" panose="020B0604020202020204" pitchFamily="34" charset="0"/>
                <a:ea typeface="+mn-ea"/>
                <a:cs typeface="Arial" panose="020B0604020202020204" pitchFamily="34" charset="0"/>
              </a:defRPr>
            </a:lvl3pPr>
            <a:lvl4pPr marL="2133440" indent="-304778" algn="l" defTabSz="609555" rtl="0" eaLnBrk="1" latinLnBrk="0" hangingPunct="1">
              <a:spcBef>
                <a:spcPct val="20000"/>
              </a:spcBef>
              <a:buClr>
                <a:schemeClr val="tx2"/>
              </a:buClr>
              <a:buSzPct val="80000"/>
              <a:buFont typeface="Arial" panose="020B0604020202020204" pitchFamily="34" charset="0"/>
              <a:buChar char="□"/>
              <a:defRPr sz="3200" b="0" i="0" kern="1200">
                <a:solidFill>
                  <a:schemeClr val="tx2"/>
                </a:solidFill>
                <a:latin typeface="Arial" panose="020B0604020202020204" pitchFamily="34" charset="0"/>
                <a:ea typeface="+mn-ea"/>
                <a:cs typeface="Arial" panose="020B0604020202020204" pitchFamily="34" charset="0"/>
              </a:defRPr>
            </a:lvl4pPr>
            <a:lvl5pPr marL="2742995" indent="-304778" algn="l" defTabSz="609555" rtl="0" eaLnBrk="1" latinLnBrk="0" hangingPunct="1">
              <a:spcBef>
                <a:spcPct val="20000"/>
              </a:spcBef>
              <a:buClr>
                <a:schemeClr val="tx2"/>
              </a:buClr>
              <a:buFont typeface="Arial"/>
              <a:buChar char="»"/>
              <a:defRPr sz="2667" b="0" i="0" kern="1200">
                <a:solidFill>
                  <a:schemeClr val="tx2"/>
                </a:solidFill>
                <a:latin typeface="Arial" panose="020B0604020202020204" pitchFamily="34" charset="0"/>
                <a:ea typeface="+mn-ea"/>
                <a:cs typeface="Arial" panose="020B0604020202020204" pitchFamily="34" charset="0"/>
              </a:defRPr>
            </a:lvl5pPr>
            <a:lvl6pPr marL="3352548" indent="-304778"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8"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8"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8"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55" rtl="0" eaLnBrk="1" fontAlgn="auto" latinLnBrk="0" hangingPunct="1">
              <a:lnSpc>
                <a:spcPct val="100000"/>
              </a:lnSpc>
              <a:spcBef>
                <a:spcPct val="20000"/>
              </a:spcBef>
              <a:spcAft>
                <a:spcPts val="0"/>
              </a:spcAft>
              <a:buClr>
                <a:srgbClr val="1F3D7C"/>
              </a:buClr>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Community</a:t>
            </a:r>
          </a:p>
        </p:txBody>
      </p:sp>
      <p:sp>
        <p:nvSpPr>
          <p:cNvPr id="4" name="Rectangle 3">
            <a:extLst>
              <a:ext uri="{FF2B5EF4-FFF2-40B4-BE49-F238E27FC236}">
                <a16:creationId xmlns:a16="http://schemas.microsoft.com/office/drawing/2014/main" id="{9E2C6A0C-72C9-405B-9199-313FA0150BCA}"/>
              </a:ext>
            </a:extLst>
          </p:cNvPr>
          <p:cNvSpPr/>
          <p:nvPr/>
        </p:nvSpPr>
        <p:spPr>
          <a:xfrm>
            <a:off x="5429976" y="1866606"/>
            <a:ext cx="264527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a:ea typeface="+mn-ea"/>
                <a:cs typeface="+mn-cs"/>
              </a:rPr>
              <a:t>Relationships</a:t>
            </a: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F60EA78D-1B85-4838-8C7D-7377DEEA0847}"/>
              </a:ext>
            </a:extLst>
          </p:cNvPr>
          <p:cNvSpPr/>
          <p:nvPr/>
        </p:nvSpPr>
        <p:spPr>
          <a:xfrm>
            <a:off x="8823505" y="1866606"/>
            <a:ext cx="191590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a:ea typeface="+mn-ea"/>
                <a:cs typeface="+mn-cs"/>
              </a:rPr>
              <a:t>Individual</a:t>
            </a:r>
          </a:p>
        </p:txBody>
      </p:sp>
      <p:sp>
        <p:nvSpPr>
          <p:cNvPr id="16" name="Text Placeholder 2">
            <a:extLst>
              <a:ext uri="{FF2B5EF4-FFF2-40B4-BE49-F238E27FC236}">
                <a16:creationId xmlns:a16="http://schemas.microsoft.com/office/drawing/2014/main" id="{633CA1DA-E6FD-4D2A-A1D6-EA733E798E73}"/>
              </a:ext>
            </a:extLst>
          </p:cNvPr>
          <p:cNvSpPr txBox="1">
            <a:spLocks/>
          </p:cNvSpPr>
          <p:nvPr/>
        </p:nvSpPr>
        <p:spPr>
          <a:xfrm>
            <a:off x="151065" y="3574599"/>
            <a:ext cx="2353832" cy="2905879"/>
          </a:xfrm>
          <a:prstGeom prst="rect">
            <a:avLst/>
          </a:prstGeom>
          <a:solidFill>
            <a:schemeClr val="tx2">
              <a:lumMod val="20000"/>
              <a:lumOff val="80000"/>
            </a:schemeClr>
          </a:solidFill>
          <a:ln>
            <a:solidFill>
              <a:schemeClr val="tx2"/>
            </a:solidFill>
          </a:ln>
        </p:spPr>
        <p:txBody>
          <a:bodyPr vert="horz">
            <a:normAutofit/>
          </a:bodyPr>
          <a:lstStyle>
            <a:lvl1pPr marL="457165" indent="-457165" algn="l" defTabSz="609555" rtl="0" eaLnBrk="1" latinLnBrk="0" hangingPunct="1">
              <a:spcBef>
                <a:spcPct val="20000"/>
              </a:spcBef>
              <a:buClr>
                <a:schemeClr val="tx2"/>
              </a:buClr>
              <a:buFont typeface="Arial" panose="020B0604020202020204" pitchFamily="34" charset="0"/>
              <a:buChar char="•"/>
              <a:defRPr sz="4800" b="0" i="0" kern="1200">
                <a:solidFill>
                  <a:schemeClr val="tx2"/>
                </a:solidFill>
                <a:latin typeface="Arial" panose="020B0604020202020204" pitchFamily="34" charset="0"/>
                <a:ea typeface="+mn-ea"/>
                <a:cs typeface="Arial" panose="020B0604020202020204" pitchFamily="34" charset="0"/>
              </a:defRPr>
            </a:lvl1pPr>
            <a:lvl2pPr marL="990526" indent="-380973" algn="l" defTabSz="609555" rtl="0" eaLnBrk="1" latinLnBrk="0" hangingPunct="1">
              <a:spcBef>
                <a:spcPct val="20000"/>
              </a:spcBef>
              <a:buClr>
                <a:schemeClr val="tx2"/>
              </a:buClr>
              <a:buSzPct val="60000"/>
              <a:buFont typeface="Courier New" panose="02070309020205020404" pitchFamily="49" charset="0"/>
              <a:buChar char="o"/>
              <a:defRPr sz="4267" b="0" i="0" kern="1200">
                <a:solidFill>
                  <a:schemeClr val="tx2"/>
                </a:solidFill>
                <a:latin typeface="Arial" panose="020B0604020202020204" pitchFamily="34" charset="0"/>
                <a:ea typeface="+mn-ea"/>
                <a:cs typeface="Arial" panose="020B0604020202020204" pitchFamily="34" charset="0"/>
              </a:defRPr>
            </a:lvl2pPr>
            <a:lvl3pPr marL="1676275" indent="-457165" algn="l" defTabSz="609555" rtl="0" eaLnBrk="1" latinLnBrk="0" hangingPunct="1">
              <a:spcBef>
                <a:spcPct val="20000"/>
              </a:spcBef>
              <a:buClr>
                <a:schemeClr val="tx2"/>
              </a:buClr>
              <a:buFont typeface="Wingdings" panose="05000000000000000000" pitchFamily="2" charset="2"/>
              <a:buChar char="§"/>
              <a:defRPr sz="3733" b="0" i="0" kern="1200">
                <a:solidFill>
                  <a:schemeClr val="tx2"/>
                </a:solidFill>
                <a:latin typeface="Arial" panose="020B0604020202020204" pitchFamily="34" charset="0"/>
                <a:ea typeface="+mn-ea"/>
                <a:cs typeface="Arial" panose="020B0604020202020204" pitchFamily="34" charset="0"/>
              </a:defRPr>
            </a:lvl3pPr>
            <a:lvl4pPr marL="2133440" indent="-304778" algn="l" defTabSz="609555" rtl="0" eaLnBrk="1" latinLnBrk="0" hangingPunct="1">
              <a:spcBef>
                <a:spcPct val="20000"/>
              </a:spcBef>
              <a:buClr>
                <a:schemeClr val="tx2"/>
              </a:buClr>
              <a:buSzPct val="80000"/>
              <a:buFont typeface="Arial" panose="020B0604020202020204" pitchFamily="34" charset="0"/>
              <a:buChar char="□"/>
              <a:defRPr sz="3200" b="0" i="0" kern="1200">
                <a:solidFill>
                  <a:schemeClr val="tx2"/>
                </a:solidFill>
                <a:latin typeface="Arial" panose="020B0604020202020204" pitchFamily="34" charset="0"/>
                <a:ea typeface="+mn-ea"/>
                <a:cs typeface="Arial" panose="020B0604020202020204" pitchFamily="34" charset="0"/>
              </a:defRPr>
            </a:lvl4pPr>
            <a:lvl5pPr marL="2742995" indent="-304778" algn="l" defTabSz="609555" rtl="0" eaLnBrk="1" latinLnBrk="0" hangingPunct="1">
              <a:spcBef>
                <a:spcPct val="20000"/>
              </a:spcBef>
              <a:buClr>
                <a:schemeClr val="tx2"/>
              </a:buClr>
              <a:buFont typeface="Arial"/>
              <a:buChar char="»"/>
              <a:defRPr sz="2667" b="0" i="0" kern="1200">
                <a:solidFill>
                  <a:schemeClr val="tx2"/>
                </a:solidFill>
                <a:latin typeface="Arial" panose="020B0604020202020204" pitchFamily="34" charset="0"/>
                <a:ea typeface="+mn-ea"/>
                <a:cs typeface="Arial" panose="020B0604020202020204" pitchFamily="34" charset="0"/>
              </a:defRPr>
            </a:lvl5pPr>
            <a:lvl6pPr marL="3352548" indent="-304778"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8"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8"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8"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457165" marR="0" lvl="0" indent="-457165" algn="l" defTabSz="609555" rtl="0" eaLnBrk="1" fontAlgn="auto" latinLnBrk="0" hangingPunct="1">
              <a:lnSpc>
                <a:spcPct val="100000"/>
              </a:lnSpc>
              <a:spcBef>
                <a:spcPct val="200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Ageism</a:t>
            </a:r>
          </a:p>
          <a:p>
            <a:pPr marL="457165" marR="0" lvl="0" indent="-457165" algn="l" defTabSz="609555" rtl="0" eaLnBrk="1" fontAlgn="auto" latinLnBrk="0" hangingPunct="1">
              <a:lnSpc>
                <a:spcPct val="100000"/>
              </a:lnSpc>
              <a:spcBef>
                <a:spcPct val="200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Social norms</a:t>
            </a:r>
          </a:p>
          <a:p>
            <a:pPr marL="457165" marR="0" lvl="0" indent="-457165" algn="l" defTabSz="609555" rtl="0" eaLnBrk="1" fontAlgn="auto" latinLnBrk="0" hangingPunct="1">
              <a:lnSpc>
                <a:spcPct val="100000"/>
              </a:lnSpc>
              <a:spcBef>
                <a:spcPct val="200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Discrimination </a:t>
            </a:r>
          </a:p>
          <a:p>
            <a:pPr marL="457165" marR="0" lvl="0" indent="-457165" algn="l" defTabSz="609555" rtl="0" eaLnBrk="1" fontAlgn="auto" latinLnBrk="0" hangingPunct="1">
              <a:lnSpc>
                <a:spcPct val="100000"/>
              </a:lnSpc>
              <a:spcBef>
                <a:spcPct val="200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Marginalization</a:t>
            </a:r>
          </a:p>
          <a:p>
            <a:pPr marL="457165" marR="0" lvl="0" indent="-457165" algn="l" defTabSz="609555" rtl="0" eaLnBrk="1" fontAlgn="auto" latinLnBrk="0" hangingPunct="1">
              <a:lnSpc>
                <a:spcPct val="100000"/>
              </a:lnSpc>
              <a:spcBef>
                <a:spcPct val="200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state, and local policies</a:t>
            </a:r>
          </a:p>
        </p:txBody>
      </p:sp>
      <p:sp>
        <p:nvSpPr>
          <p:cNvPr id="20" name="Text Placeholder 2">
            <a:extLst>
              <a:ext uri="{FF2B5EF4-FFF2-40B4-BE49-F238E27FC236}">
                <a16:creationId xmlns:a16="http://schemas.microsoft.com/office/drawing/2014/main" id="{CC02363D-F736-43A6-9F9C-B0E8D73DFCF0}"/>
              </a:ext>
            </a:extLst>
          </p:cNvPr>
          <p:cNvSpPr txBox="1">
            <a:spLocks/>
          </p:cNvSpPr>
          <p:nvPr/>
        </p:nvSpPr>
        <p:spPr>
          <a:xfrm>
            <a:off x="2687139" y="3578077"/>
            <a:ext cx="3137277" cy="2905879"/>
          </a:xfrm>
          <a:prstGeom prst="rect">
            <a:avLst/>
          </a:prstGeom>
          <a:solidFill>
            <a:schemeClr val="accent4">
              <a:lumMod val="20000"/>
              <a:lumOff val="80000"/>
            </a:schemeClr>
          </a:solidFill>
          <a:ln>
            <a:solidFill>
              <a:schemeClr val="accent4"/>
            </a:solidFill>
          </a:ln>
        </p:spPr>
        <p:txBody>
          <a:bodyPr vert="horz">
            <a:normAutofit/>
          </a:bodyPr>
          <a:lstStyle>
            <a:lvl1pPr marL="457165" indent="-457165" algn="l" defTabSz="609555" rtl="0" eaLnBrk="1" latinLnBrk="0" hangingPunct="1">
              <a:spcBef>
                <a:spcPct val="20000"/>
              </a:spcBef>
              <a:buClr>
                <a:schemeClr val="tx2"/>
              </a:buClr>
              <a:buFont typeface="Arial" panose="020B0604020202020204" pitchFamily="34" charset="0"/>
              <a:buChar char="•"/>
              <a:defRPr sz="4800" b="0" i="0" kern="1200">
                <a:solidFill>
                  <a:schemeClr val="tx2"/>
                </a:solidFill>
                <a:latin typeface="Arial" panose="020B0604020202020204" pitchFamily="34" charset="0"/>
                <a:ea typeface="+mn-ea"/>
                <a:cs typeface="Arial" panose="020B0604020202020204" pitchFamily="34" charset="0"/>
              </a:defRPr>
            </a:lvl1pPr>
            <a:lvl2pPr marL="990526" indent="-380973" algn="l" defTabSz="609555" rtl="0" eaLnBrk="1" latinLnBrk="0" hangingPunct="1">
              <a:spcBef>
                <a:spcPct val="20000"/>
              </a:spcBef>
              <a:buClr>
                <a:schemeClr val="tx2"/>
              </a:buClr>
              <a:buSzPct val="60000"/>
              <a:buFont typeface="Courier New" panose="02070309020205020404" pitchFamily="49" charset="0"/>
              <a:buChar char="o"/>
              <a:defRPr sz="4267" b="0" i="0" kern="1200">
                <a:solidFill>
                  <a:schemeClr val="tx2"/>
                </a:solidFill>
                <a:latin typeface="Arial" panose="020B0604020202020204" pitchFamily="34" charset="0"/>
                <a:ea typeface="+mn-ea"/>
                <a:cs typeface="Arial" panose="020B0604020202020204" pitchFamily="34" charset="0"/>
              </a:defRPr>
            </a:lvl2pPr>
            <a:lvl3pPr marL="1676275" indent="-457165" algn="l" defTabSz="609555" rtl="0" eaLnBrk="1" latinLnBrk="0" hangingPunct="1">
              <a:spcBef>
                <a:spcPct val="20000"/>
              </a:spcBef>
              <a:buClr>
                <a:schemeClr val="tx2"/>
              </a:buClr>
              <a:buFont typeface="Wingdings" panose="05000000000000000000" pitchFamily="2" charset="2"/>
              <a:buChar char="§"/>
              <a:defRPr sz="3733" b="0" i="0" kern="1200">
                <a:solidFill>
                  <a:schemeClr val="tx2"/>
                </a:solidFill>
                <a:latin typeface="Arial" panose="020B0604020202020204" pitchFamily="34" charset="0"/>
                <a:ea typeface="+mn-ea"/>
                <a:cs typeface="Arial" panose="020B0604020202020204" pitchFamily="34" charset="0"/>
              </a:defRPr>
            </a:lvl3pPr>
            <a:lvl4pPr marL="2133440" indent="-304778" algn="l" defTabSz="609555" rtl="0" eaLnBrk="1" latinLnBrk="0" hangingPunct="1">
              <a:spcBef>
                <a:spcPct val="20000"/>
              </a:spcBef>
              <a:buClr>
                <a:schemeClr val="tx2"/>
              </a:buClr>
              <a:buSzPct val="80000"/>
              <a:buFont typeface="Arial" panose="020B0604020202020204" pitchFamily="34" charset="0"/>
              <a:buChar char="□"/>
              <a:defRPr sz="3200" b="0" i="0" kern="1200">
                <a:solidFill>
                  <a:schemeClr val="tx2"/>
                </a:solidFill>
                <a:latin typeface="Arial" panose="020B0604020202020204" pitchFamily="34" charset="0"/>
                <a:ea typeface="+mn-ea"/>
                <a:cs typeface="Arial" panose="020B0604020202020204" pitchFamily="34" charset="0"/>
              </a:defRPr>
            </a:lvl4pPr>
            <a:lvl5pPr marL="2742995" indent="-304778" algn="l" defTabSz="609555" rtl="0" eaLnBrk="1" latinLnBrk="0" hangingPunct="1">
              <a:spcBef>
                <a:spcPct val="20000"/>
              </a:spcBef>
              <a:buClr>
                <a:schemeClr val="tx2"/>
              </a:buClr>
              <a:buFont typeface="Arial"/>
              <a:buChar char="»"/>
              <a:defRPr sz="2667" b="0" i="0" kern="1200">
                <a:solidFill>
                  <a:schemeClr val="tx2"/>
                </a:solidFill>
                <a:latin typeface="Arial" panose="020B0604020202020204" pitchFamily="34" charset="0"/>
                <a:ea typeface="+mn-ea"/>
                <a:cs typeface="Arial" panose="020B0604020202020204" pitchFamily="34" charset="0"/>
              </a:defRPr>
            </a:lvl5pPr>
            <a:lvl6pPr marL="3352548" indent="-304778"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8"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8"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8"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457165" marR="0" lvl="0" indent="-457165" algn="l" defTabSz="609555" rtl="0" eaLnBrk="1" fontAlgn="auto" latinLnBrk="0" hangingPunct="1">
              <a:lnSpc>
                <a:spcPct val="100000"/>
              </a:lnSpc>
              <a:spcBef>
                <a:spcPct val="200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Access to services, amenities, public transportation</a:t>
            </a:r>
          </a:p>
          <a:p>
            <a:pPr marL="457165" marR="0" lvl="0" indent="-457165" algn="l" defTabSz="609555" rtl="0" eaLnBrk="1" fontAlgn="auto" latinLnBrk="0" hangingPunct="1">
              <a:lnSpc>
                <a:spcPct val="100000"/>
              </a:lnSpc>
              <a:spcBef>
                <a:spcPct val="200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Unsafe or inaccessible environment</a:t>
            </a:r>
          </a:p>
          <a:p>
            <a:pPr marL="457165" marR="0" lvl="0" indent="-457165" algn="l" defTabSz="609555" rtl="0" eaLnBrk="1" fontAlgn="auto" latinLnBrk="0" hangingPunct="1">
              <a:lnSpc>
                <a:spcPct val="100000"/>
              </a:lnSpc>
              <a:spcBef>
                <a:spcPct val="200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Opportunities for social participation</a:t>
            </a:r>
          </a:p>
        </p:txBody>
      </p:sp>
      <p:sp>
        <p:nvSpPr>
          <p:cNvPr id="21" name="Text Placeholder 2">
            <a:extLst>
              <a:ext uri="{FF2B5EF4-FFF2-40B4-BE49-F238E27FC236}">
                <a16:creationId xmlns:a16="http://schemas.microsoft.com/office/drawing/2014/main" id="{491C51F4-CD6E-4601-88D6-A7699B967B47}"/>
              </a:ext>
            </a:extLst>
          </p:cNvPr>
          <p:cNvSpPr txBox="1">
            <a:spLocks/>
          </p:cNvSpPr>
          <p:nvPr/>
        </p:nvSpPr>
        <p:spPr>
          <a:xfrm>
            <a:off x="5989516" y="3554881"/>
            <a:ext cx="2927771" cy="2905879"/>
          </a:xfrm>
          <a:prstGeom prst="rect">
            <a:avLst/>
          </a:prstGeom>
          <a:solidFill>
            <a:schemeClr val="accent2">
              <a:lumMod val="20000"/>
              <a:lumOff val="80000"/>
            </a:schemeClr>
          </a:solidFill>
          <a:ln>
            <a:solidFill>
              <a:schemeClr val="accent2"/>
            </a:solidFill>
          </a:ln>
        </p:spPr>
        <p:txBody>
          <a:bodyPr vert="horz">
            <a:noAutofit/>
          </a:bodyPr>
          <a:lstStyle>
            <a:lvl1pPr marL="457165" indent="-457165" algn="l" defTabSz="609555" rtl="0" eaLnBrk="1" latinLnBrk="0" hangingPunct="1">
              <a:spcBef>
                <a:spcPct val="20000"/>
              </a:spcBef>
              <a:buClr>
                <a:schemeClr val="tx2"/>
              </a:buClr>
              <a:buFont typeface="Arial" panose="020B0604020202020204" pitchFamily="34" charset="0"/>
              <a:buChar char="•"/>
              <a:defRPr sz="4800" b="0" i="0" kern="1200">
                <a:solidFill>
                  <a:schemeClr val="tx2"/>
                </a:solidFill>
                <a:latin typeface="Arial" panose="020B0604020202020204" pitchFamily="34" charset="0"/>
                <a:ea typeface="+mn-ea"/>
                <a:cs typeface="Arial" panose="020B0604020202020204" pitchFamily="34" charset="0"/>
              </a:defRPr>
            </a:lvl1pPr>
            <a:lvl2pPr marL="990526" indent="-380973" algn="l" defTabSz="609555" rtl="0" eaLnBrk="1" latinLnBrk="0" hangingPunct="1">
              <a:spcBef>
                <a:spcPct val="20000"/>
              </a:spcBef>
              <a:buClr>
                <a:schemeClr val="tx2"/>
              </a:buClr>
              <a:buSzPct val="60000"/>
              <a:buFont typeface="Courier New" panose="02070309020205020404" pitchFamily="49" charset="0"/>
              <a:buChar char="o"/>
              <a:defRPr sz="4267" b="0" i="0" kern="1200">
                <a:solidFill>
                  <a:schemeClr val="tx2"/>
                </a:solidFill>
                <a:latin typeface="Arial" panose="020B0604020202020204" pitchFamily="34" charset="0"/>
                <a:ea typeface="+mn-ea"/>
                <a:cs typeface="Arial" panose="020B0604020202020204" pitchFamily="34" charset="0"/>
              </a:defRPr>
            </a:lvl2pPr>
            <a:lvl3pPr marL="1676275" indent="-457165" algn="l" defTabSz="609555" rtl="0" eaLnBrk="1" latinLnBrk="0" hangingPunct="1">
              <a:spcBef>
                <a:spcPct val="20000"/>
              </a:spcBef>
              <a:buClr>
                <a:schemeClr val="tx2"/>
              </a:buClr>
              <a:buFont typeface="Wingdings" panose="05000000000000000000" pitchFamily="2" charset="2"/>
              <a:buChar char="§"/>
              <a:defRPr sz="3733" b="0" i="0" kern="1200">
                <a:solidFill>
                  <a:schemeClr val="tx2"/>
                </a:solidFill>
                <a:latin typeface="Arial" panose="020B0604020202020204" pitchFamily="34" charset="0"/>
                <a:ea typeface="+mn-ea"/>
                <a:cs typeface="Arial" panose="020B0604020202020204" pitchFamily="34" charset="0"/>
              </a:defRPr>
            </a:lvl3pPr>
            <a:lvl4pPr marL="2133440" indent="-304778" algn="l" defTabSz="609555" rtl="0" eaLnBrk="1" latinLnBrk="0" hangingPunct="1">
              <a:spcBef>
                <a:spcPct val="20000"/>
              </a:spcBef>
              <a:buClr>
                <a:schemeClr val="tx2"/>
              </a:buClr>
              <a:buSzPct val="80000"/>
              <a:buFont typeface="Arial" panose="020B0604020202020204" pitchFamily="34" charset="0"/>
              <a:buChar char="□"/>
              <a:defRPr sz="3200" b="0" i="0" kern="1200">
                <a:solidFill>
                  <a:schemeClr val="tx2"/>
                </a:solidFill>
                <a:latin typeface="Arial" panose="020B0604020202020204" pitchFamily="34" charset="0"/>
                <a:ea typeface="+mn-ea"/>
                <a:cs typeface="Arial" panose="020B0604020202020204" pitchFamily="34" charset="0"/>
              </a:defRPr>
            </a:lvl4pPr>
            <a:lvl5pPr marL="2742995" indent="-304778" algn="l" defTabSz="609555" rtl="0" eaLnBrk="1" latinLnBrk="0" hangingPunct="1">
              <a:spcBef>
                <a:spcPct val="20000"/>
              </a:spcBef>
              <a:buClr>
                <a:schemeClr val="tx2"/>
              </a:buClr>
              <a:buFont typeface="Arial"/>
              <a:buChar char="»"/>
              <a:defRPr sz="2667" b="0" i="0" kern="1200">
                <a:solidFill>
                  <a:schemeClr val="tx2"/>
                </a:solidFill>
                <a:latin typeface="Arial" panose="020B0604020202020204" pitchFamily="34" charset="0"/>
                <a:ea typeface="+mn-ea"/>
                <a:cs typeface="Arial" panose="020B0604020202020204" pitchFamily="34" charset="0"/>
              </a:defRPr>
            </a:lvl5pPr>
            <a:lvl6pPr marL="3352548" indent="-304778"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8"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8"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8"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457165" marR="0" lvl="0" indent="-457165" algn="l" defTabSz="609555"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Size and quality of social network</a:t>
            </a:r>
          </a:p>
          <a:p>
            <a:pPr marL="457165" marR="0" lvl="0" indent="-457165" algn="l" defTabSz="609555"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Frequency of contact with family, friends, and neighbors</a:t>
            </a:r>
          </a:p>
          <a:p>
            <a:pPr marL="457165" marR="0" lvl="0" indent="-457165" algn="l" defTabSz="609555"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Family conflict, disruption, and dysfunction</a:t>
            </a:r>
          </a:p>
        </p:txBody>
      </p:sp>
      <p:sp>
        <p:nvSpPr>
          <p:cNvPr id="22" name="Text Placeholder 2">
            <a:extLst>
              <a:ext uri="{FF2B5EF4-FFF2-40B4-BE49-F238E27FC236}">
                <a16:creationId xmlns:a16="http://schemas.microsoft.com/office/drawing/2014/main" id="{E6184A8E-80DA-4CD2-8A69-2C42A0B61905}"/>
              </a:ext>
            </a:extLst>
          </p:cNvPr>
          <p:cNvSpPr txBox="1">
            <a:spLocks/>
          </p:cNvSpPr>
          <p:nvPr/>
        </p:nvSpPr>
        <p:spPr>
          <a:xfrm>
            <a:off x="9069687" y="3401289"/>
            <a:ext cx="2994187" cy="3347561"/>
          </a:xfrm>
          <a:prstGeom prst="rect">
            <a:avLst/>
          </a:prstGeom>
          <a:solidFill>
            <a:schemeClr val="accent1">
              <a:lumMod val="20000"/>
              <a:lumOff val="80000"/>
            </a:schemeClr>
          </a:solidFill>
          <a:ln>
            <a:solidFill>
              <a:schemeClr val="accent1"/>
            </a:solidFill>
          </a:ln>
        </p:spPr>
        <p:txBody>
          <a:bodyPr vert="horz">
            <a:noAutofit/>
          </a:bodyPr>
          <a:lstStyle>
            <a:lvl1pPr marL="457165" indent="-457165" algn="l" defTabSz="609555" rtl="0" eaLnBrk="1" latinLnBrk="0" hangingPunct="1">
              <a:spcBef>
                <a:spcPct val="20000"/>
              </a:spcBef>
              <a:buClr>
                <a:schemeClr val="tx2"/>
              </a:buClr>
              <a:buFont typeface="Arial" panose="020B0604020202020204" pitchFamily="34" charset="0"/>
              <a:buChar char="•"/>
              <a:defRPr sz="4800" b="0" i="0" kern="1200">
                <a:solidFill>
                  <a:schemeClr val="tx2"/>
                </a:solidFill>
                <a:latin typeface="Arial" panose="020B0604020202020204" pitchFamily="34" charset="0"/>
                <a:ea typeface="+mn-ea"/>
                <a:cs typeface="Arial" panose="020B0604020202020204" pitchFamily="34" charset="0"/>
              </a:defRPr>
            </a:lvl1pPr>
            <a:lvl2pPr marL="990526" indent="-380973" algn="l" defTabSz="609555" rtl="0" eaLnBrk="1" latinLnBrk="0" hangingPunct="1">
              <a:spcBef>
                <a:spcPct val="20000"/>
              </a:spcBef>
              <a:buClr>
                <a:schemeClr val="tx2"/>
              </a:buClr>
              <a:buSzPct val="60000"/>
              <a:buFont typeface="Courier New" panose="02070309020205020404" pitchFamily="49" charset="0"/>
              <a:buChar char="o"/>
              <a:defRPr sz="4267" b="0" i="0" kern="1200">
                <a:solidFill>
                  <a:schemeClr val="tx2"/>
                </a:solidFill>
                <a:latin typeface="Arial" panose="020B0604020202020204" pitchFamily="34" charset="0"/>
                <a:ea typeface="+mn-ea"/>
                <a:cs typeface="Arial" panose="020B0604020202020204" pitchFamily="34" charset="0"/>
              </a:defRPr>
            </a:lvl2pPr>
            <a:lvl3pPr marL="1676275" indent="-457165" algn="l" defTabSz="609555" rtl="0" eaLnBrk="1" latinLnBrk="0" hangingPunct="1">
              <a:spcBef>
                <a:spcPct val="20000"/>
              </a:spcBef>
              <a:buClr>
                <a:schemeClr val="tx2"/>
              </a:buClr>
              <a:buFont typeface="Wingdings" panose="05000000000000000000" pitchFamily="2" charset="2"/>
              <a:buChar char="§"/>
              <a:defRPr sz="3733" b="0" i="0" kern="1200">
                <a:solidFill>
                  <a:schemeClr val="tx2"/>
                </a:solidFill>
                <a:latin typeface="Arial" panose="020B0604020202020204" pitchFamily="34" charset="0"/>
                <a:ea typeface="+mn-ea"/>
                <a:cs typeface="Arial" panose="020B0604020202020204" pitchFamily="34" charset="0"/>
              </a:defRPr>
            </a:lvl3pPr>
            <a:lvl4pPr marL="2133440" indent="-304778" algn="l" defTabSz="609555" rtl="0" eaLnBrk="1" latinLnBrk="0" hangingPunct="1">
              <a:spcBef>
                <a:spcPct val="20000"/>
              </a:spcBef>
              <a:buClr>
                <a:schemeClr val="tx2"/>
              </a:buClr>
              <a:buSzPct val="80000"/>
              <a:buFont typeface="Arial" panose="020B0604020202020204" pitchFamily="34" charset="0"/>
              <a:buChar char="□"/>
              <a:defRPr sz="3200" b="0" i="0" kern="1200">
                <a:solidFill>
                  <a:schemeClr val="tx2"/>
                </a:solidFill>
                <a:latin typeface="Arial" panose="020B0604020202020204" pitchFamily="34" charset="0"/>
                <a:ea typeface="+mn-ea"/>
                <a:cs typeface="Arial" panose="020B0604020202020204" pitchFamily="34" charset="0"/>
              </a:defRPr>
            </a:lvl4pPr>
            <a:lvl5pPr marL="2742995" indent="-304778" algn="l" defTabSz="609555" rtl="0" eaLnBrk="1" latinLnBrk="0" hangingPunct="1">
              <a:spcBef>
                <a:spcPct val="20000"/>
              </a:spcBef>
              <a:buClr>
                <a:schemeClr val="tx2"/>
              </a:buClr>
              <a:buFont typeface="Arial"/>
              <a:buChar char="»"/>
              <a:defRPr sz="2667" b="0" i="0" kern="1200">
                <a:solidFill>
                  <a:schemeClr val="tx2"/>
                </a:solidFill>
                <a:latin typeface="Arial" panose="020B0604020202020204" pitchFamily="34" charset="0"/>
                <a:ea typeface="+mn-ea"/>
                <a:cs typeface="Arial" panose="020B0604020202020204" pitchFamily="34" charset="0"/>
              </a:defRPr>
            </a:lvl5pPr>
            <a:lvl6pPr marL="3352548" indent="-304778"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8"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8"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8"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457165" marR="0" lvl="0" indent="-457165" algn="l" defTabSz="609555"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Age 75+</a:t>
            </a:r>
          </a:p>
          <a:p>
            <a:pPr marL="457165" marR="0" lvl="0" indent="-457165" algn="l" defTabSz="609555"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Living alone</a:t>
            </a:r>
          </a:p>
          <a:p>
            <a:pPr marL="457165" marR="0" lvl="0" indent="-457165" algn="l" defTabSz="609555"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Widowed or divorced</a:t>
            </a:r>
          </a:p>
          <a:p>
            <a:pPr marL="457165" marR="0" lvl="0" indent="-457165" algn="l" defTabSz="609555"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Limited financial resources</a:t>
            </a:r>
          </a:p>
          <a:p>
            <a:pPr marL="457165" marR="0" lvl="0" indent="-457165" algn="l" defTabSz="609555"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Psychological or cognitive vulnerabilities</a:t>
            </a:r>
          </a:p>
          <a:p>
            <a:pPr marL="457165" marR="0" lvl="0" indent="-457165" algn="l" defTabSz="609555"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Language barriers</a:t>
            </a:r>
          </a:p>
          <a:p>
            <a:pPr marL="457165" marR="0" lvl="0" indent="-457165" algn="l" defTabSz="609555"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children</a:t>
            </a:r>
          </a:p>
          <a:p>
            <a:pPr marL="457165" marR="0" lvl="0" indent="-457165" algn="l" defTabSz="609555"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Mobility or sensory impairment</a:t>
            </a:r>
          </a:p>
          <a:p>
            <a:pPr marL="457165" marR="0" lvl="0" indent="-457165" algn="l" defTabSz="609555"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Major life transition</a:t>
            </a:r>
          </a:p>
        </p:txBody>
      </p:sp>
    </p:spTree>
    <p:extLst>
      <p:ext uri="{BB962C8B-B14F-4D97-AF65-F5344CB8AC3E}">
        <p14:creationId xmlns:p14="http://schemas.microsoft.com/office/powerpoint/2010/main" val="93516621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A29EED-F144-404E-A4D8-3E19BF8F1480}"/>
              </a:ext>
            </a:extLst>
          </p:cNvPr>
          <p:cNvSpPr>
            <a:spLocks noGrp="1"/>
          </p:cNvSpPr>
          <p:nvPr>
            <p:ph type="title"/>
          </p:nvPr>
        </p:nvSpPr>
        <p:spPr>
          <a:xfrm>
            <a:off x="489101" y="-125331"/>
            <a:ext cx="11766698" cy="849955"/>
          </a:xfrm>
        </p:spPr>
        <p:txBody>
          <a:bodyPr>
            <a:noAutofit/>
          </a:bodyPr>
          <a:lstStyle/>
          <a:p>
            <a:r>
              <a:rPr lang="en-US" sz="2900" dirty="0"/>
              <a:t/>
            </a:r>
            <a:br>
              <a:rPr lang="en-US" sz="2900" dirty="0"/>
            </a:br>
            <a:r>
              <a:rPr lang="en-US" sz="2900" dirty="0"/>
              <a:t>Promising Practices and Interventions for Social Connectedness</a:t>
            </a:r>
          </a:p>
        </p:txBody>
      </p:sp>
      <p:sp>
        <p:nvSpPr>
          <p:cNvPr id="5" name="Text Placeholder 4">
            <a:extLst>
              <a:ext uri="{FF2B5EF4-FFF2-40B4-BE49-F238E27FC236}">
                <a16:creationId xmlns:a16="http://schemas.microsoft.com/office/drawing/2014/main" id="{6204E636-906E-4DDD-8A85-95923A292489}"/>
              </a:ext>
            </a:extLst>
          </p:cNvPr>
          <p:cNvSpPr>
            <a:spLocks noGrp="1"/>
          </p:cNvSpPr>
          <p:nvPr>
            <p:ph type="body" sz="quarter" idx="10"/>
          </p:nvPr>
        </p:nvSpPr>
        <p:spPr>
          <a:xfrm>
            <a:off x="584794" y="1110843"/>
            <a:ext cx="11376834" cy="5258058"/>
          </a:xfrm>
        </p:spPr>
        <p:txBody>
          <a:bodyPr>
            <a:normAutofit fontScale="62500" lnSpcReduction="20000"/>
          </a:bodyPr>
          <a:lstStyle/>
          <a:p>
            <a:pPr marL="0" indent="0">
              <a:spcBef>
                <a:spcPts val="1100"/>
              </a:spcBef>
              <a:buNone/>
            </a:pPr>
            <a:r>
              <a:rPr lang="en-US" sz="3800" dirty="0"/>
              <a:t>Characteristics of Successful Interventions</a:t>
            </a:r>
          </a:p>
          <a:p>
            <a:pPr>
              <a:spcBef>
                <a:spcPts val="1100"/>
              </a:spcBef>
            </a:pPr>
            <a:r>
              <a:rPr lang="en-US" sz="2833" dirty="0"/>
              <a:t>Adaptable</a:t>
            </a:r>
          </a:p>
          <a:p>
            <a:pPr>
              <a:spcBef>
                <a:spcPts val="1100"/>
              </a:spcBef>
            </a:pPr>
            <a:r>
              <a:rPr lang="en-US" sz="2833" dirty="0"/>
              <a:t>Community development approach</a:t>
            </a:r>
          </a:p>
          <a:p>
            <a:pPr>
              <a:spcBef>
                <a:spcPts val="1100"/>
              </a:spcBef>
            </a:pPr>
            <a:r>
              <a:rPr lang="en-US" sz="2833" dirty="0"/>
              <a:t>Productive engagement</a:t>
            </a:r>
          </a:p>
          <a:p>
            <a:pPr lvl="1">
              <a:spcBef>
                <a:spcPts val="1100"/>
              </a:spcBef>
            </a:pPr>
            <a:endParaRPr lang="en-US" sz="1800" dirty="0"/>
          </a:p>
          <a:p>
            <a:pPr marL="0" indent="0">
              <a:spcBef>
                <a:spcPts val="1100"/>
              </a:spcBef>
              <a:buNone/>
            </a:pPr>
            <a:r>
              <a:rPr lang="en-US" sz="3800" dirty="0"/>
              <a:t>Categories of Interventions</a:t>
            </a:r>
          </a:p>
          <a:p>
            <a:pPr>
              <a:spcBef>
                <a:spcPts val="1100"/>
              </a:spcBef>
            </a:pPr>
            <a:r>
              <a:rPr lang="en-US" sz="2833" b="1" dirty="0"/>
              <a:t>Social facilitation interventions</a:t>
            </a:r>
            <a:r>
              <a:rPr lang="en-US" sz="2833" dirty="0"/>
              <a:t>: Facilitate social interaction with peers, provide mutual benefit to all participants involved</a:t>
            </a:r>
          </a:p>
          <a:p>
            <a:pPr>
              <a:spcBef>
                <a:spcPts val="1100"/>
              </a:spcBef>
            </a:pPr>
            <a:r>
              <a:rPr lang="en-US" sz="2833" b="1" dirty="0"/>
              <a:t>Psychological therapies</a:t>
            </a:r>
            <a:r>
              <a:rPr lang="en-US" sz="2833" dirty="0"/>
              <a:t>: Therapeutic approaches delivered by trained therapists or health professionals</a:t>
            </a:r>
          </a:p>
          <a:p>
            <a:pPr>
              <a:spcBef>
                <a:spcPts val="1100"/>
              </a:spcBef>
            </a:pPr>
            <a:r>
              <a:rPr lang="en-US" sz="2833" b="1" dirty="0"/>
              <a:t>Health and social care provision</a:t>
            </a:r>
            <a:r>
              <a:rPr lang="en-US" sz="2833" dirty="0"/>
              <a:t>: Involvement of health and social care professionals and enrollment in a formal program of care</a:t>
            </a:r>
          </a:p>
          <a:p>
            <a:pPr>
              <a:spcBef>
                <a:spcPts val="1100"/>
              </a:spcBef>
            </a:pPr>
            <a:r>
              <a:rPr lang="en-US" sz="2833" b="1" dirty="0"/>
              <a:t>Animal interventions</a:t>
            </a:r>
            <a:r>
              <a:rPr lang="en-US" sz="2833" dirty="0"/>
              <a:t>: Canine or feline animal interventions, animal-assisted therapy</a:t>
            </a:r>
          </a:p>
          <a:p>
            <a:pPr>
              <a:spcBef>
                <a:spcPts val="1100"/>
              </a:spcBef>
            </a:pPr>
            <a:r>
              <a:rPr lang="en-US" sz="2833" b="1" dirty="0"/>
              <a:t>Befriending interventions</a:t>
            </a:r>
            <a:r>
              <a:rPr lang="en-US" sz="2833" dirty="0"/>
              <a:t>: Formulate new friendships, typically 1:1 and involved volunteers</a:t>
            </a:r>
          </a:p>
          <a:p>
            <a:pPr>
              <a:spcBef>
                <a:spcPts val="1100"/>
              </a:spcBef>
            </a:pPr>
            <a:r>
              <a:rPr lang="en-US" sz="2833" b="1" dirty="0"/>
              <a:t>Leisure/skill development</a:t>
            </a:r>
            <a:r>
              <a:rPr lang="en-US" sz="2833" dirty="0"/>
              <a:t>: Solitary or group-based, varied focus included gardening, computer/internet use, volunteer work, and sports</a:t>
            </a:r>
          </a:p>
        </p:txBody>
      </p:sp>
      <p:sp>
        <p:nvSpPr>
          <p:cNvPr id="6" name="Rectangle 5">
            <a:extLst>
              <a:ext uri="{FF2B5EF4-FFF2-40B4-BE49-F238E27FC236}">
                <a16:creationId xmlns:a16="http://schemas.microsoft.com/office/drawing/2014/main" id="{C5666E79-75B6-4CCB-A4DB-7EEC2B687A27}"/>
              </a:ext>
            </a:extLst>
          </p:cNvPr>
          <p:cNvSpPr/>
          <p:nvPr/>
        </p:nvSpPr>
        <p:spPr>
          <a:xfrm>
            <a:off x="7312997" y="6161306"/>
            <a:ext cx="4569918" cy="58477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Gardiner et al., 2018</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2499899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A29EED-F144-404E-A4D8-3E19BF8F1480}"/>
              </a:ext>
            </a:extLst>
          </p:cNvPr>
          <p:cNvSpPr>
            <a:spLocks noGrp="1"/>
          </p:cNvSpPr>
          <p:nvPr>
            <p:ph type="title"/>
          </p:nvPr>
        </p:nvSpPr>
        <p:spPr>
          <a:xfrm>
            <a:off x="489101" y="-125331"/>
            <a:ext cx="11766698" cy="849955"/>
          </a:xfrm>
        </p:spPr>
        <p:txBody>
          <a:bodyPr>
            <a:noAutofit/>
          </a:bodyPr>
          <a:lstStyle/>
          <a:p>
            <a:r>
              <a:rPr lang="en-US" sz="2900" dirty="0"/>
              <a:t/>
            </a:r>
            <a:br>
              <a:rPr lang="en-US" sz="2900" dirty="0"/>
            </a:br>
            <a:r>
              <a:rPr lang="en-US" sz="2900" dirty="0"/>
              <a:t>Promising Practices and Interventions for Social Connectedness</a:t>
            </a:r>
          </a:p>
        </p:txBody>
      </p:sp>
      <p:sp>
        <p:nvSpPr>
          <p:cNvPr id="5" name="Text Placeholder 4">
            <a:extLst>
              <a:ext uri="{FF2B5EF4-FFF2-40B4-BE49-F238E27FC236}">
                <a16:creationId xmlns:a16="http://schemas.microsoft.com/office/drawing/2014/main" id="{6204E636-906E-4DDD-8A85-95923A292489}"/>
              </a:ext>
            </a:extLst>
          </p:cNvPr>
          <p:cNvSpPr>
            <a:spLocks noGrp="1"/>
          </p:cNvSpPr>
          <p:nvPr>
            <p:ph type="body" sz="quarter" idx="10"/>
          </p:nvPr>
        </p:nvSpPr>
        <p:spPr>
          <a:xfrm>
            <a:off x="297716" y="1164006"/>
            <a:ext cx="5465131" cy="5353751"/>
          </a:xfrm>
        </p:spPr>
        <p:txBody>
          <a:bodyPr>
            <a:normAutofit lnSpcReduction="10000"/>
          </a:bodyPr>
          <a:lstStyle/>
          <a:p>
            <a:r>
              <a:rPr lang="en-US" sz="2400" dirty="0"/>
              <a:t>Group-based interventions</a:t>
            </a:r>
          </a:p>
          <a:p>
            <a:pPr lvl="1">
              <a:buFont typeface="Wingdings" panose="05000000000000000000" pitchFamily="2" charset="2"/>
              <a:buChar char="q"/>
            </a:pPr>
            <a:r>
              <a:rPr lang="en-US" sz="2000" dirty="0"/>
              <a:t>Actively engage older adults </a:t>
            </a:r>
          </a:p>
          <a:p>
            <a:pPr lvl="1">
              <a:buFont typeface="Wingdings" panose="05000000000000000000" pitchFamily="2" charset="2"/>
              <a:buChar char="q"/>
            </a:pPr>
            <a:r>
              <a:rPr lang="en-US" sz="2000" dirty="0"/>
              <a:t>Target specific groups (e.g., ethnic minorities)</a:t>
            </a:r>
          </a:p>
          <a:p>
            <a:pPr lvl="1">
              <a:buFont typeface="Wingdings" panose="05000000000000000000" pitchFamily="2" charset="2"/>
              <a:buChar char="q"/>
            </a:pPr>
            <a:r>
              <a:rPr lang="en-US" sz="2000" dirty="0"/>
              <a:t>Include educational </a:t>
            </a:r>
            <a:r>
              <a:rPr lang="en-US" sz="2000" i="1" dirty="0"/>
              <a:t>and</a:t>
            </a:r>
            <a:r>
              <a:rPr lang="en-US" sz="2000" dirty="0"/>
              <a:t> social aspect</a:t>
            </a:r>
          </a:p>
          <a:p>
            <a:pPr lvl="1">
              <a:buFont typeface="Wingdings" panose="05000000000000000000" pitchFamily="2" charset="2"/>
              <a:buChar char="q"/>
            </a:pPr>
            <a:r>
              <a:rPr lang="en-US" sz="2000" dirty="0"/>
              <a:t>Creative, therapeutic or discussion-based focus</a:t>
            </a:r>
          </a:p>
          <a:p>
            <a:pPr lvl="1">
              <a:buFont typeface="Wingdings" panose="05000000000000000000" pitchFamily="2" charset="2"/>
              <a:buChar char="q"/>
            </a:pPr>
            <a:r>
              <a:rPr lang="en-US" sz="2000" dirty="0"/>
              <a:t>Stress reduction</a:t>
            </a:r>
          </a:p>
          <a:p>
            <a:pPr lvl="1">
              <a:buFont typeface="Wingdings" panose="05000000000000000000" pitchFamily="2" charset="2"/>
              <a:buChar char="q"/>
            </a:pPr>
            <a:endParaRPr lang="en-US" sz="2000" dirty="0"/>
          </a:p>
          <a:p>
            <a:r>
              <a:rPr lang="en-US" sz="2400" dirty="0"/>
              <a:t>1:1 individual interventions </a:t>
            </a:r>
          </a:p>
          <a:p>
            <a:pPr lvl="1">
              <a:buFont typeface="Wingdings" panose="05000000000000000000" pitchFamily="2" charset="2"/>
              <a:buChar char="q"/>
            </a:pPr>
            <a:r>
              <a:rPr lang="en-US" sz="2000" dirty="0"/>
              <a:t>Improvement of social skills</a:t>
            </a:r>
          </a:p>
          <a:p>
            <a:pPr lvl="1">
              <a:buFont typeface="Wingdings" panose="05000000000000000000" pitchFamily="2" charset="2"/>
              <a:buChar char="q"/>
            </a:pPr>
            <a:r>
              <a:rPr lang="en-US" sz="2000" dirty="0"/>
              <a:t>Enhancing social support </a:t>
            </a:r>
          </a:p>
          <a:p>
            <a:pPr lvl="1">
              <a:buFont typeface="Wingdings" panose="05000000000000000000" pitchFamily="2" charset="2"/>
              <a:buChar char="q"/>
            </a:pPr>
            <a:r>
              <a:rPr lang="en-US" sz="2000" dirty="0"/>
              <a:t>Increasing opportunities for social interactions </a:t>
            </a:r>
          </a:p>
          <a:p>
            <a:pPr lvl="1">
              <a:buFont typeface="Wingdings" panose="05000000000000000000" pitchFamily="2" charset="2"/>
              <a:buChar char="q"/>
            </a:pPr>
            <a:r>
              <a:rPr lang="en-US" sz="2000" dirty="0"/>
              <a:t>Addressing maladaptive social cognition</a:t>
            </a:r>
          </a:p>
          <a:p>
            <a:pPr marL="0" indent="0">
              <a:buNone/>
            </a:pPr>
            <a:endParaRPr lang="en-US" sz="2533" dirty="0"/>
          </a:p>
        </p:txBody>
      </p:sp>
      <p:sp>
        <p:nvSpPr>
          <p:cNvPr id="6" name="Rectangle 5">
            <a:extLst>
              <a:ext uri="{FF2B5EF4-FFF2-40B4-BE49-F238E27FC236}">
                <a16:creationId xmlns:a16="http://schemas.microsoft.com/office/drawing/2014/main" id="{C5666E79-75B6-4CCB-A4DB-7EEC2B687A27}"/>
              </a:ext>
            </a:extLst>
          </p:cNvPr>
          <p:cNvSpPr/>
          <p:nvPr/>
        </p:nvSpPr>
        <p:spPr>
          <a:xfrm>
            <a:off x="7324366" y="6052733"/>
            <a:ext cx="4569918" cy="73866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Perissinotto et al., 2019; Masi et al., 2011; Cotterell et al., 2018; Elder, 2012; Veazie, 2019</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Text Placeholder 4">
            <a:extLst>
              <a:ext uri="{FF2B5EF4-FFF2-40B4-BE49-F238E27FC236}">
                <a16:creationId xmlns:a16="http://schemas.microsoft.com/office/drawing/2014/main" id="{811B9C6F-60D0-49F9-B8ED-5BB1128FE436}"/>
              </a:ext>
            </a:extLst>
          </p:cNvPr>
          <p:cNvSpPr txBox="1">
            <a:spLocks/>
          </p:cNvSpPr>
          <p:nvPr/>
        </p:nvSpPr>
        <p:spPr>
          <a:xfrm>
            <a:off x="6096000" y="1164007"/>
            <a:ext cx="5798284" cy="5258058"/>
          </a:xfrm>
          <a:prstGeom prst="rect">
            <a:avLst/>
          </a:prstGeom>
        </p:spPr>
        <p:txBody>
          <a:bodyPr vert="horz">
            <a:normAutofit/>
          </a:bodyPr>
          <a:lstStyle>
            <a:lvl1pPr marL="457165" indent="-457165" algn="l" defTabSz="609555" rtl="0" eaLnBrk="1" latinLnBrk="0" hangingPunct="1">
              <a:spcBef>
                <a:spcPct val="20000"/>
              </a:spcBef>
              <a:buFont typeface="Wingdings" charset="2"/>
              <a:buChar char="§"/>
              <a:defRPr sz="4800" b="0" i="0" kern="1200">
                <a:solidFill>
                  <a:schemeClr val="tx2"/>
                </a:solidFill>
                <a:latin typeface="Arial" panose="020B0604020202020204" pitchFamily="34" charset="0"/>
                <a:ea typeface="+mn-ea"/>
                <a:cs typeface="Arial" panose="020B0604020202020204" pitchFamily="34" charset="0"/>
              </a:defRPr>
            </a:lvl1pPr>
            <a:lvl2pPr marL="990526" indent="-380973" algn="l" defTabSz="609555" rtl="0" eaLnBrk="1" latinLnBrk="0" hangingPunct="1">
              <a:spcBef>
                <a:spcPct val="20000"/>
              </a:spcBef>
              <a:buSzPct val="60000"/>
              <a:buFont typeface="Arial" panose="020B0604020202020204" pitchFamily="34" charset="0"/>
              <a:buChar char="►"/>
              <a:defRPr sz="4267" b="0" i="0" kern="1200">
                <a:solidFill>
                  <a:schemeClr val="tx2"/>
                </a:solidFill>
                <a:latin typeface="Arial" panose="020B0604020202020204" pitchFamily="34" charset="0"/>
                <a:ea typeface="+mn-ea"/>
                <a:cs typeface="Arial" panose="020B0604020202020204" pitchFamily="34" charset="0"/>
              </a:defRPr>
            </a:lvl2pPr>
            <a:lvl3pPr marL="1676275" indent="-457165" algn="l" defTabSz="609555" rtl="0" eaLnBrk="1" latinLnBrk="0" hangingPunct="1">
              <a:spcBef>
                <a:spcPct val="20000"/>
              </a:spcBef>
              <a:buFont typeface="Arial" panose="020B0604020202020204" pitchFamily="34" charset="0"/>
              <a:buChar char="•"/>
              <a:defRPr sz="3733" b="0" i="0" kern="1200">
                <a:solidFill>
                  <a:schemeClr val="tx2"/>
                </a:solidFill>
                <a:latin typeface="Arial" panose="020B0604020202020204" pitchFamily="34" charset="0"/>
                <a:ea typeface="+mn-ea"/>
                <a:cs typeface="Arial" panose="020B0604020202020204" pitchFamily="34" charset="0"/>
              </a:defRPr>
            </a:lvl3pPr>
            <a:lvl4pPr marL="2133440" indent="-304778" algn="l" defTabSz="609555" rtl="0" eaLnBrk="1" latinLnBrk="0" hangingPunct="1">
              <a:spcBef>
                <a:spcPct val="20000"/>
              </a:spcBef>
              <a:buSzPct val="80000"/>
              <a:buFont typeface="Courier New" panose="02070309020205020404" pitchFamily="49" charset="0"/>
              <a:buChar char="o"/>
              <a:defRPr sz="3200" b="0" i="0" kern="1200">
                <a:solidFill>
                  <a:schemeClr val="tx2"/>
                </a:solidFill>
                <a:latin typeface="Arial" panose="020B0604020202020204" pitchFamily="34" charset="0"/>
                <a:ea typeface="+mn-ea"/>
                <a:cs typeface="Arial" panose="020B0604020202020204" pitchFamily="34" charset="0"/>
              </a:defRPr>
            </a:lvl4pPr>
            <a:lvl5pPr marL="2742995" indent="-304778" algn="l" defTabSz="609555" rtl="0" eaLnBrk="1" latinLnBrk="0" hangingPunct="1">
              <a:spcBef>
                <a:spcPct val="20000"/>
              </a:spcBef>
              <a:buFont typeface="Arial"/>
              <a:buChar char="»"/>
              <a:defRPr sz="2667" b="0" i="0" kern="1200">
                <a:solidFill>
                  <a:schemeClr val="tx2"/>
                </a:solidFill>
                <a:latin typeface="Arial" panose="020B0604020202020204" pitchFamily="34" charset="0"/>
                <a:ea typeface="+mn-ea"/>
                <a:cs typeface="Arial" panose="020B0604020202020204" pitchFamily="34" charset="0"/>
              </a:defRPr>
            </a:lvl5pPr>
            <a:lvl6pPr marL="3352548" indent="-304778"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8"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8"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8"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457165" marR="0" lvl="0" indent="-457165" algn="l" defTabSz="609555"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1F3D7C"/>
                </a:solidFill>
                <a:effectLst/>
                <a:uLnTx/>
                <a:uFillTx/>
                <a:latin typeface="Arial" panose="020B0604020202020204" pitchFamily="34" charset="0"/>
                <a:ea typeface="+mn-ea"/>
                <a:cs typeface="Arial" panose="020B0604020202020204" pitchFamily="34" charset="0"/>
              </a:rPr>
              <a:t>Technology interventions</a:t>
            </a:r>
          </a:p>
          <a:p>
            <a:pPr marL="990526" marR="0" lvl="1" indent="-380973" algn="l" defTabSz="609555" rtl="0" eaLnBrk="1" fontAlgn="auto" latinLnBrk="0" hangingPunct="1">
              <a:lnSpc>
                <a:spcPct val="100000"/>
              </a:lnSpc>
              <a:spcBef>
                <a:spcPct val="20000"/>
              </a:spcBef>
              <a:spcAft>
                <a:spcPts val="0"/>
              </a:spcAft>
              <a:buClrTx/>
              <a:buSzPct val="60000"/>
              <a:buFont typeface="Wingdings" panose="05000000000000000000" pitchFamily="2" charset="2"/>
              <a:buChar char="q"/>
              <a:tabLst/>
              <a:defRPr/>
            </a:pPr>
            <a:r>
              <a:rPr kumimoji="0" lang="en-US" sz="2000" b="0" i="0" u="none" strike="noStrike" kern="1200" cap="none" spc="0" normalizeH="0" baseline="0" noProof="0" dirty="0">
                <a:ln>
                  <a:noFill/>
                </a:ln>
                <a:solidFill>
                  <a:srgbClr val="1F3D7C"/>
                </a:solidFill>
                <a:effectLst/>
                <a:uLnTx/>
                <a:uFillTx/>
                <a:latin typeface="Arial" panose="020B0604020202020204" pitchFamily="34" charset="0"/>
                <a:ea typeface="+mn-ea"/>
                <a:cs typeface="Arial" panose="020B0604020202020204" pitchFamily="34" charset="0"/>
              </a:rPr>
              <a:t>Allow frequent use of social technology</a:t>
            </a:r>
          </a:p>
          <a:p>
            <a:pPr marL="990526" marR="0" lvl="1" indent="-380973" algn="l" defTabSz="609555" rtl="0" eaLnBrk="1" fontAlgn="auto" latinLnBrk="0" hangingPunct="1">
              <a:lnSpc>
                <a:spcPct val="100000"/>
              </a:lnSpc>
              <a:spcBef>
                <a:spcPct val="20000"/>
              </a:spcBef>
              <a:spcAft>
                <a:spcPts val="0"/>
              </a:spcAft>
              <a:buClrTx/>
              <a:buSzPct val="60000"/>
              <a:buFont typeface="Wingdings" panose="05000000000000000000" pitchFamily="2" charset="2"/>
              <a:buChar char="q"/>
              <a:tabLst/>
              <a:defRPr/>
            </a:pPr>
            <a:r>
              <a:rPr kumimoji="0" lang="en-US" sz="2000" b="0" i="0" u="none" strike="noStrike" kern="1200" cap="none" spc="0" normalizeH="0" baseline="0" noProof="0" dirty="0">
                <a:ln>
                  <a:noFill/>
                </a:ln>
                <a:solidFill>
                  <a:srgbClr val="1F3D7C"/>
                </a:solidFill>
                <a:effectLst/>
                <a:uLnTx/>
                <a:uFillTx/>
                <a:latin typeface="Arial" panose="020B0604020202020204" pitchFamily="34" charset="0"/>
                <a:ea typeface="+mn-ea"/>
                <a:cs typeface="Arial" panose="020B0604020202020204" pitchFamily="34" charset="0"/>
              </a:rPr>
              <a:t>Visiting robotic dogs</a:t>
            </a:r>
          </a:p>
          <a:p>
            <a:pPr marL="990526" marR="0" lvl="1" indent="-380973" algn="l" defTabSz="609555" rtl="0" eaLnBrk="1" fontAlgn="auto" latinLnBrk="0" hangingPunct="1">
              <a:lnSpc>
                <a:spcPct val="100000"/>
              </a:lnSpc>
              <a:spcBef>
                <a:spcPct val="20000"/>
              </a:spcBef>
              <a:spcAft>
                <a:spcPts val="0"/>
              </a:spcAft>
              <a:buClrTx/>
              <a:buSzPct val="60000"/>
              <a:buFont typeface="Wingdings" panose="05000000000000000000" pitchFamily="2" charset="2"/>
              <a:buChar char="q"/>
              <a:tabLst/>
              <a:defRPr/>
            </a:pPr>
            <a:endParaRPr kumimoji="0" lang="en-US" sz="2000" b="0" i="0" u="none" strike="noStrike" kern="1200" cap="none" spc="0" normalizeH="0" baseline="0" noProof="0" dirty="0">
              <a:ln>
                <a:noFill/>
              </a:ln>
              <a:solidFill>
                <a:srgbClr val="1F3D7C"/>
              </a:solidFill>
              <a:effectLst/>
              <a:uLnTx/>
              <a:uFillTx/>
              <a:latin typeface="Arial" panose="020B0604020202020204" pitchFamily="34" charset="0"/>
              <a:ea typeface="+mn-ea"/>
              <a:cs typeface="Arial" panose="020B0604020202020204" pitchFamily="34" charset="0"/>
            </a:endParaRPr>
          </a:p>
          <a:p>
            <a:pPr marL="457165" marR="0" lvl="0" indent="-457165" algn="l" defTabSz="609555"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1F3D7C"/>
                </a:solidFill>
                <a:effectLst/>
                <a:uLnTx/>
                <a:uFillTx/>
                <a:latin typeface="Arial" panose="020B0604020202020204" pitchFamily="34" charset="0"/>
                <a:ea typeface="+mn-ea"/>
                <a:cs typeface="Arial" panose="020B0604020202020204" pitchFamily="34" charset="0"/>
              </a:rPr>
              <a:t>Neighborhood interventions</a:t>
            </a:r>
          </a:p>
          <a:p>
            <a:pPr marL="990526" marR="0" lvl="1" indent="-380973" algn="l" defTabSz="609555" rtl="0" eaLnBrk="1" fontAlgn="auto" latinLnBrk="0" hangingPunct="1">
              <a:lnSpc>
                <a:spcPct val="100000"/>
              </a:lnSpc>
              <a:spcBef>
                <a:spcPct val="20000"/>
              </a:spcBef>
              <a:spcAft>
                <a:spcPts val="0"/>
              </a:spcAft>
              <a:buClrTx/>
              <a:buSzPct val="60000"/>
              <a:buFont typeface="Wingdings" panose="05000000000000000000" pitchFamily="2" charset="2"/>
              <a:buChar char="q"/>
              <a:tabLst/>
              <a:defRPr/>
            </a:pPr>
            <a:r>
              <a:rPr kumimoji="0" lang="en-US" sz="2000" b="0" i="0" u="none" strike="noStrike" kern="1200" cap="none" spc="0" normalizeH="0" baseline="0" noProof="0" dirty="0">
                <a:ln>
                  <a:noFill/>
                </a:ln>
                <a:solidFill>
                  <a:srgbClr val="1F3D7C"/>
                </a:solidFill>
                <a:effectLst/>
                <a:uLnTx/>
                <a:uFillTx/>
                <a:latin typeface="Arial" panose="020B0604020202020204" pitchFamily="34" charset="0"/>
                <a:ea typeface="+mn-ea"/>
                <a:cs typeface="Arial" panose="020B0604020202020204" pitchFamily="34" charset="0"/>
              </a:rPr>
              <a:t>Enhance neighborhood accessibility </a:t>
            </a:r>
          </a:p>
          <a:p>
            <a:pPr marL="990526" marR="0" lvl="1" indent="-380973" algn="l" defTabSz="609555" rtl="0" eaLnBrk="1" fontAlgn="auto" latinLnBrk="0" hangingPunct="1">
              <a:lnSpc>
                <a:spcPct val="100000"/>
              </a:lnSpc>
              <a:spcBef>
                <a:spcPct val="20000"/>
              </a:spcBef>
              <a:spcAft>
                <a:spcPts val="0"/>
              </a:spcAft>
              <a:buClrTx/>
              <a:buSzPct val="60000"/>
              <a:buFont typeface="Wingdings" panose="05000000000000000000" pitchFamily="2" charset="2"/>
              <a:buChar char="q"/>
              <a:tabLst/>
              <a:defRPr/>
            </a:pPr>
            <a:r>
              <a:rPr kumimoji="0" lang="en-US" sz="2000" b="0" i="0" u="none" strike="noStrike" kern="1200" cap="none" spc="0" normalizeH="0" baseline="0" noProof="0" dirty="0">
                <a:ln>
                  <a:noFill/>
                </a:ln>
                <a:solidFill>
                  <a:srgbClr val="1F3D7C"/>
                </a:solidFill>
                <a:effectLst/>
                <a:uLnTx/>
                <a:uFillTx/>
                <a:latin typeface="Arial" panose="020B0604020202020204" pitchFamily="34" charset="0"/>
                <a:ea typeface="+mn-ea"/>
                <a:cs typeface="Arial" panose="020B0604020202020204" pitchFamily="34" charset="0"/>
              </a:rPr>
              <a:t>Age-friendly communities</a:t>
            </a:r>
          </a:p>
        </p:txBody>
      </p:sp>
    </p:spTree>
    <p:extLst>
      <p:ext uri="{BB962C8B-B14F-4D97-AF65-F5344CB8AC3E}">
        <p14:creationId xmlns:p14="http://schemas.microsoft.com/office/powerpoint/2010/main" val="332518400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F0FA5F-F1FA-4D5B-98E1-B72DB4A8ADE9}"/>
              </a:ext>
            </a:extLst>
          </p:cNvPr>
          <p:cNvSpPr>
            <a:spLocks noGrp="1"/>
          </p:cNvSpPr>
          <p:nvPr>
            <p:ph type="title"/>
          </p:nvPr>
        </p:nvSpPr>
        <p:spPr>
          <a:xfrm>
            <a:off x="456770" y="109149"/>
            <a:ext cx="11619804" cy="849955"/>
          </a:xfrm>
        </p:spPr>
        <p:txBody>
          <a:bodyPr/>
          <a:lstStyle/>
          <a:p>
            <a:r>
              <a:rPr lang="en-US" dirty="0"/>
              <a:t>Looking Ahead</a:t>
            </a:r>
          </a:p>
        </p:txBody>
      </p:sp>
      <p:sp>
        <p:nvSpPr>
          <p:cNvPr id="5" name="Text Placeholder 2">
            <a:extLst>
              <a:ext uri="{FF2B5EF4-FFF2-40B4-BE49-F238E27FC236}">
                <a16:creationId xmlns:a16="http://schemas.microsoft.com/office/drawing/2014/main" id="{BC590F43-3173-4DD1-B93F-14A5DA38F9A8}"/>
              </a:ext>
            </a:extLst>
          </p:cNvPr>
          <p:cNvSpPr>
            <a:spLocks noGrp="1"/>
          </p:cNvSpPr>
          <p:nvPr>
            <p:ph type="body" sz="quarter" idx="10"/>
          </p:nvPr>
        </p:nvSpPr>
        <p:spPr>
          <a:xfrm>
            <a:off x="671982" y="1342618"/>
            <a:ext cx="5424018" cy="5200477"/>
          </a:xfrm>
        </p:spPr>
        <p:txBody>
          <a:bodyPr>
            <a:normAutofit/>
          </a:bodyPr>
          <a:lstStyle/>
          <a:p>
            <a:r>
              <a:rPr lang="en-US" sz="2400" dirty="0"/>
              <a:t>Public-private partnerships to identify and evaluate interventions for social isolation and loneliness</a:t>
            </a:r>
          </a:p>
          <a:p>
            <a:r>
              <a:rPr lang="en-US" sz="2400" dirty="0"/>
              <a:t>Utilize consistent screening and measurement across disciplines and healthcare settings </a:t>
            </a:r>
          </a:p>
          <a:p>
            <a:r>
              <a:rPr lang="en-US" sz="2400" dirty="0"/>
              <a:t>Develop evidence-based interventions</a:t>
            </a:r>
          </a:p>
          <a:p>
            <a:r>
              <a:rPr lang="en-US" sz="2400" dirty="0"/>
              <a:t>Increase public awareness and education about risk factors, assessment, and solutions</a:t>
            </a:r>
          </a:p>
        </p:txBody>
      </p:sp>
      <p:pic>
        <p:nvPicPr>
          <p:cNvPr id="1026" name="Picture 2" descr="Image result for seniors with cat">
            <a:extLst>
              <a:ext uri="{FF2B5EF4-FFF2-40B4-BE49-F238E27FC236}">
                <a16:creationId xmlns:a16="http://schemas.microsoft.com/office/drawing/2014/main" id="{C3185D36-64A1-4465-A410-3C62E81725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0011" y="1703336"/>
            <a:ext cx="3840480" cy="3840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2145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2A3093F-64F2-4C5B-9B48-69D8EC56D4F6}"/>
              </a:ext>
            </a:extLst>
          </p:cNvPr>
          <p:cNvSpPr>
            <a:spLocks noGrp="1"/>
          </p:cNvSpPr>
          <p:nvPr>
            <p:ph type="title"/>
          </p:nvPr>
        </p:nvSpPr>
        <p:spPr>
          <a:xfrm>
            <a:off x="456770" y="109149"/>
            <a:ext cx="11619804" cy="849955"/>
          </a:xfrm>
        </p:spPr>
        <p:txBody>
          <a:bodyPr/>
          <a:lstStyle/>
          <a:p>
            <a:r>
              <a:rPr lang="en-US" dirty="0"/>
              <a:t>References</a:t>
            </a:r>
          </a:p>
        </p:txBody>
      </p:sp>
      <p:sp>
        <p:nvSpPr>
          <p:cNvPr id="5" name="Text Placeholder 2">
            <a:extLst>
              <a:ext uri="{FF2B5EF4-FFF2-40B4-BE49-F238E27FC236}">
                <a16:creationId xmlns:a16="http://schemas.microsoft.com/office/drawing/2014/main" id="{87028471-8F35-4F43-87C2-BA866CBF2BC8}"/>
              </a:ext>
            </a:extLst>
          </p:cNvPr>
          <p:cNvSpPr>
            <a:spLocks noGrp="1"/>
          </p:cNvSpPr>
          <p:nvPr>
            <p:ph type="body" sz="quarter" idx="10"/>
          </p:nvPr>
        </p:nvSpPr>
        <p:spPr>
          <a:xfrm>
            <a:off x="286315" y="1193762"/>
            <a:ext cx="11619369" cy="5200477"/>
          </a:xfrm>
        </p:spPr>
        <p:txBody>
          <a:bodyPr>
            <a:noAutofit/>
          </a:bodyPr>
          <a:lstStyle/>
          <a:p>
            <a:r>
              <a:rPr lang="en-US" sz="1400" dirty="0"/>
              <a:t>Holt-Lunstad, J., Smith, T. B., Baker, M., Harris, T., &amp; Stephenson, D. (2015). Loneliness and social isolation as risk factors for mortality: A meta-analytic review. Perspectives on Psychological Science, 10, 227-237.</a:t>
            </a:r>
          </a:p>
          <a:p>
            <a:r>
              <a:rPr lang="en-US" sz="1400" dirty="0"/>
              <a:t>Perissinotto, C.M., Stijacic Cenzer, I., Covinsky, K.E. Loneliness in older persons: a predictor of functional decline and death. Arch Intern Med. 2012;172:1078-1083.</a:t>
            </a:r>
          </a:p>
          <a:p>
            <a:pPr lvl="0"/>
            <a:r>
              <a:rPr lang="en-US" sz="1400" dirty="0"/>
              <a:t>DiJulio, B., Hamel, L., Muñana, C. &amp; Brodie, M. Loneliness and Social Isolation in the United States, the United Kingdom, and Japan: An International Survey. Kaiser Family Foundation Report. 2018.</a:t>
            </a:r>
          </a:p>
          <a:p>
            <a:pPr lvl="0"/>
            <a:r>
              <a:rPr lang="en-US" sz="1400" dirty="0"/>
              <a:t>Victor, C. (2011). Loneliness in old age: the UK perspective. Safeguarding the Convoy: a call to action from the Campaign to End Loneliness. Age UK Oxfordshire http://campaigntoendloneliness.org.uk/wp-content/uploads/downloads/2011/07/safeguarding-the-convoy_-_a-call-toaction-from-the-campaign-to-end-loneliness.pdf</a:t>
            </a:r>
          </a:p>
          <a:p>
            <a:pPr lvl="0"/>
            <a:r>
              <a:rPr lang="en-US" sz="1400" dirty="0"/>
              <a:t>K. Shimada, et al., “Prevalence of Social Isolation in Community-Dwelling Elderly by Differences in Household Composition and Related Factors:  From a Social Network Perspective in Urban Japan,” </a:t>
            </a:r>
            <a:r>
              <a:rPr lang="en-US" sz="1400" i="1" dirty="0"/>
              <a:t>J.AgingHealth</a:t>
            </a:r>
            <a:r>
              <a:rPr lang="en-US" sz="1400" dirty="0"/>
              <a:t>, 2014 Aug;26(5):807-823. Epub20142014 May 8. </a:t>
            </a:r>
          </a:p>
          <a:p>
            <a:pPr lvl="0"/>
            <a:r>
              <a:rPr lang="en-US" sz="1400" dirty="0"/>
              <a:t>Wilson, D. M., Harris, A. , Hollis, V. and Mohankumar, D. (2011), Upstream thinking and health promotion planning for older adults at risk of social isolation. International Journal of Older People Nursing, 6: 282-288.</a:t>
            </a:r>
          </a:p>
          <a:p>
            <a:pPr lvl="0"/>
            <a:r>
              <a:rPr lang="en-US" sz="1400" dirty="0"/>
              <a:t>Loneliness and Social Connections: A National Survey of Adults 45 and Older (AARP). 2018.</a:t>
            </a:r>
          </a:p>
          <a:p>
            <a:pPr lvl="0"/>
            <a:r>
              <a:rPr lang="en-US" sz="1400" dirty="0"/>
              <a:t>Cornwell, E. Y., &amp; Waite, L. J. (2009). Social Disconnectedness, Perceived Isolation, and Health among Older Adults. </a:t>
            </a:r>
            <a:r>
              <a:rPr lang="en-US" sz="1400" i="1" dirty="0"/>
              <a:t>Journal of Health and Social Behavior</a:t>
            </a:r>
            <a:r>
              <a:rPr lang="en-US" sz="1400" dirty="0"/>
              <a:t>, </a:t>
            </a:r>
            <a:r>
              <a:rPr lang="en-US" sz="1400" i="1" dirty="0"/>
              <a:t>50</a:t>
            </a:r>
            <a:r>
              <a:rPr lang="en-US" sz="1400" dirty="0"/>
              <a:t>(1), 31–48. </a:t>
            </a:r>
          </a:p>
          <a:p>
            <a:r>
              <a:rPr lang="en-US" sz="1400" dirty="0">
                <a:hlinkClick r:id="rId2"/>
              </a:rPr>
              <a:t>Administration for Community Living 2017 Profile of Older Americans</a:t>
            </a:r>
            <a:endParaRPr lang="en-US" sz="1400" dirty="0"/>
          </a:p>
          <a:p>
            <a:r>
              <a:rPr lang="en-US" sz="1400" dirty="0"/>
              <a:t>Shankar A, Hamer M, McMunn A, &amp; Steptoe A. Social isolation and loneliness: relationships with cognitive function during 4 years of follow-up in the English Longitudinal Study of Ageing. Psychosom Med. 2013 Feb;75(2):161-70. Epub 2013 Jan 29.</a:t>
            </a:r>
          </a:p>
          <a:p>
            <a:r>
              <a:rPr lang="en-US" sz="1400" dirty="0"/>
              <a:t>Poscia A, Stojanovic J, La Milia DI, et al. Interventions targeting loneliness and social isolation among the older people: An update systematic review. Exp Gerontol. 2018 Feb;102:133-44.</a:t>
            </a:r>
          </a:p>
        </p:txBody>
      </p:sp>
    </p:spTree>
    <p:extLst>
      <p:ext uri="{BB962C8B-B14F-4D97-AF65-F5344CB8AC3E}">
        <p14:creationId xmlns:p14="http://schemas.microsoft.com/office/powerpoint/2010/main" val="371728959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C0416-8510-4D2F-930C-5CB49200AB90}"/>
              </a:ext>
            </a:extLst>
          </p:cNvPr>
          <p:cNvSpPr>
            <a:spLocks noGrp="1"/>
          </p:cNvSpPr>
          <p:nvPr>
            <p:ph type="title"/>
          </p:nvPr>
        </p:nvSpPr>
        <p:spPr>
          <a:xfrm>
            <a:off x="456770" y="109149"/>
            <a:ext cx="11619804" cy="849955"/>
          </a:xfrm>
        </p:spPr>
        <p:txBody>
          <a:bodyPr/>
          <a:lstStyle/>
          <a:p>
            <a:r>
              <a:rPr lang="en-US" dirty="0"/>
              <a:t>References Continued</a:t>
            </a:r>
          </a:p>
        </p:txBody>
      </p:sp>
      <p:sp>
        <p:nvSpPr>
          <p:cNvPr id="3" name="Text Placeholder 2">
            <a:extLst>
              <a:ext uri="{FF2B5EF4-FFF2-40B4-BE49-F238E27FC236}">
                <a16:creationId xmlns:a16="http://schemas.microsoft.com/office/drawing/2014/main" id="{89759CB2-A9F6-4372-8AB0-9E27B64ACCDE}"/>
              </a:ext>
            </a:extLst>
          </p:cNvPr>
          <p:cNvSpPr>
            <a:spLocks noGrp="1"/>
          </p:cNvSpPr>
          <p:nvPr>
            <p:ph type="body" sz="quarter" idx="10"/>
          </p:nvPr>
        </p:nvSpPr>
        <p:spPr>
          <a:xfrm>
            <a:off x="457204" y="1183130"/>
            <a:ext cx="11619369" cy="5200477"/>
          </a:xfrm>
        </p:spPr>
        <p:txBody>
          <a:bodyPr>
            <a:normAutofit lnSpcReduction="10000"/>
          </a:bodyPr>
          <a:lstStyle/>
          <a:p>
            <a:r>
              <a:rPr lang="en-US" sz="1400" dirty="0"/>
              <a:t>Perissinotto, C. M., &amp; Covinsky, K. E. (2014). Living alone, socially isolated or lonely—What are we measuring? </a:t>
            </a:r>
            <a:r>
              <a:rPr lang="en-US" sz="1400" i="1" dirty="0"/>
              <a:t>Journal of General Internal Medicine</a:t>
            </a:r>
            <a:r>
              <a:rPr lang="en-US" sz="1400" dirty="0"/>
              <a:t>, </a:t>
            </a:r>
            <a:r>
              <a:rPr lang="en-US" sz="1400" i="1" dirty="0"/>
              <a:t>11</a:t>
            </a:r>
            <a:r>
              <a:rPr lang="en-US" sz="1400" dirty="0"/>
              <a:t>, 1429–1431. </a:t>
            </a:r>
          </a:p>
          <a:p>
            <a:r>
              <a:rPr lang="en-US" sz="1400" dirty="0"/>
              <a:t>Cacioppo, John T., and Louise C. Hawkley. "Perceived social isolation and cognition." Trends in cognitive sciences 13.10 (2009): 447-454.</a:t>
            </a:r>
          </a:p>
          <a:p>
            <a:pPr lvl="0"/>
            <a:r>
              <a:rPr lang="en-US" sz="1400" dirty="0"/>
              <a:t>Peplau, L. A., &amp; Perlman, D. (Eds.). (1982). </a:t>
            </a:r>
            <a:r>
              <a:rPr lang="en-US" sz="1400" i="1" dirty="0"/>
              <a:t>Loneliness: A sourcebook of current theory, research, and therapy</a:t>
            </a:r>
            <a:r>
              <a:rPr lang="en-US" sz="1400" dirty="0"/>
              <a:t>. New York, NY: Wiley. </a:t>
            </a:r>
          </a:p>
          <a:p>
            <a:pPr lvl="0"/>
            <a:r>
              <a:rPr lang="en-US" sz="1400" dirty="0"/>
              <a:t>Ge, Lixia, et al. "Social isolation, loneliness and their relationships with depressive symptoms: A population-based study." PloS one 12.8 (2017): e0182145. </a:t>
            </a:r>
          </a:p>
          <a:p>
            <a:pPr lvl="0"/>
            <a:r>
              <a:rPr lang="en-US" sz="1400" dirty="0"/>
              <a:t>Masi, C. M., Chen, H. Y., Hawkley, L. C., &amp; Cacioppo, J. T. (2010). A meta-analysis of interventions to reduce loneliness. </a:t>
            </a:r>
            <a:r>
              <a:rPr lang="en-US" sz="1400" i="1" dirty="0"/>
              <a:t>Personality and social psychology review : an official journal of the Society for Personality and Social Psychology, Inc</a:t>
            </a:r>
            <a:r>
              <a:rPr lang="en-US" sz="1400" dirty="0"/>
              <a:t>, </a:t>
            </a:r>
            <a:r>
              <a:rPr lang="en-US" sz="1400" i="1" dirty="0"/>
              <a:t>15</a:t>
            </a:r>
            <a:r>
              <a:rPr lang="en-US" sz="1400" dirty="0"/>
              <a:t>(3), 219–266. doi:10.1177/1088868310377394</a:t>
            </a:r>
          </a:p>
          <a:p>
            <a:pPr lvl="0"/>
            <a:r>
              <a:rPr lang="en-US" sz="1400" dirty="0"/>
              <a:t>Perissinotto, C. , Holt‐Lunstad, J. , Periyakoil, V. S. and Covinsky, K. (2019), A Practical Approach to Assessing and Mitigating Loneliness and Isolation in Older Adults. J Am Geriatr Soc, 67: 657-662. doi:</a:t>
            </a:r>
            <a:r>
              <a:rPr lang="en-US" sz="1400" u="sng" dirty="0">
                <a:hlinkClick r:id="rId2"/>
              </a:rPr>
              <a:t>10.1111/jgs.15746</a:t>
            </a:r>
            <a:endParaRPr lang="en-US" sz="1400" dirty="0"/>
          </a:p>
          <a:p>
            <a:pPr lvl="0"/>
            <a:r>
              <a:rPr lang="en-US" sz="1400" dirty="0"/>
              <a:t>Cotterell N., Buffel, T., &amp; Phillipson, C. (2018). Preventing social isolation in older people. Maturitas, 113 pp. 80–84. </a:t>
            </a:r>
          </a:p>
          <a:p>
            <a:pPr lvl="0"/>
            <a:r>
              <a:rPr lang="en-US" sz="1400" dirty="0"/>
              <a:t>Antonacopoulos, Nikolina M. Duvall, and Timothy A. Pychyl. “An Examination of the Possible Benefits for Well-Being Arising from the Social Interactions That Occur While Dog Walking.” </a:t>
            </a:r>
            <a:r>
              <a:rPr lang="en-US" sz="1400" i="1" dirty="0"/>
              <a:t>Society &amp; Animals </a:t>
            </a:r>
            <a:r>
              <a:rPr lang="en-US" sz="1400" dirty="0"/>
              <a:t>22, no. 5 (2014): 459–80. http://dx.doi.org.ezproxy.lib.purdue.edu/10.1163/15685306-12341338 </a:t>
            </a:r>
          </a:p>
          <a:p>
            <a:pPr lvl="0"/>
            <a:r>
              <a:rPr lang="en-US" sz="1400" dirty="0"/>
              <a:t>Wood, Lisa, Billie Giles-Corti, and Max Bulsara. "The pet connection: Pets as a conduit for social capital?" Social science &amp; medicine 61.6 (2005): 1159-1173https://doi.org/10.1016/j.socscimed.2005.01.017 </a:t>
            </a:r>
          </a:p>
          <a:p>
            <a:pPr lvl="0"/>
            <a:r>
              <a:rPr lang="en-US" sz="1400" dirty="0"/>
              <a:t>Kramer, S. C., Friedmann, E., &amp; Bernstein, P. L. (2009). Comparison of the effect of human interaction, animal-assisted therapy, and AIBO-assisted therapy on long-term care residents with dementia. Anthrozoös, 22(1), 43-57. https://doi.org/10.2752/175303708X390464 </a:t>
            </a:r>
          </a:p>
          <a:p>
            <a:pPr lvl="0"/>
            <a:r>
              <a:rPr lang="en-US" sz="1400" dirty="0"/>
              <a:t>Veazie S, Gilbert J, Winchell K, et al. Rockville (MD): </a:t>
            </a:r>
            <a:r>
              <a:rPr lang="en-US" sz="1400" u="sng" dirty="0">
                <a:hlinkClick r:id="rId3"/>
              </a:rPr>
              <a:t>Agency for Healthcare Research and Quality (US)</a:t>
            </a:r>
            <a:r>
              <a:rPr lang="en-US" sz="1400" dirty="0"/>
              <a:t>; 2019.</a:t>
            </a:r>
          </a:p>
          <a:p>
            <a:pPr lvl="0"/>
            <a:r>
              <a:rPr lang="en-US" sz="1400" dirty="0"/>
              <a:t>Elder, K. &amp; Retrum, J. Framework for Isolation in Adults Over 50; 2012. </a:t>
            </a:r>
            <a:r>
              <a:rPr lang="en-US" sz="1400" u="sng" dirty="0">
                <a:hlinkClick r:id="rId4"/>
              </a:rPr>
              <a:t>https://www.aarp.org/content/dam/aarp/aarp_foundation/2012_PDFs/AARP-Foundation-Isolation-Framework-Report.pdf</a:t>
            </a:r>
            <a:endParaRPr lang="en-US" sz="1400" dirty="0"/>
          </a:p>
        </p:txBody>
      </p:sp>
    </p:spTree>
    <p:extLst>
      <p:ext uri="{BB962C8B-B14F-4D97-AF65-F5344CB8AC3E}">
        <p14:creationId xmlns:p14="http://schemas.microsoft.com/office/powerpoint/2010/main" val="376609562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74F94-9BDC-4C00-9228-FC2FF756C54F}"/>
              </a:ext>
            </a:extLst>
          </p:cNvPr>
          <p:cNvSpPr>
            <a:spLocks noGrp="1"/>
          </p:cNvSpPr>
          <p:nvPr>
            <p:ph type="title"/>
          </p:nvPr>
        </p:nvSpPr>
        <p:spPr>
          <a:xfrm>
            <a:off x="456770" y="109149"/>
            <a:ext cx="11619804" cy="849955"/>
          </a:xfrm>
        </p:spPr>
        <p:txBody>
          <a:bodyPr/>
          <a:lstStyle/>
          <a:p>
            <a:r>
              <a:rPr lang="en-US" dirty="0"/>
              <a:t>Thank You</a:t>
            </a:r>
          </a:p>
        </p:txBody>
      </p:sp>
      <p:sp>
        <p:nvSpPr>
          <p:cNvPr id="3" name="Text Placeholder 2">
            <a:extLst>
              <a:ext uri="{FF2B5EF4-FFF2-40B4-BE49-F238E27FC236}">
                <a16:creationId xmlns:a16="http://schemas.microsoft.com/office/drawing/2014/main" id="{40867A30-5ED5-4D87-9389-29422DBB3EFB}"/>
              </a:ext>
            </a:extLst>
          </p:cNvPr>
          <p:cNvSpPr>
            <a:spLocks noGrp="1"/>
          </p:cNvSpPr>
          <p:nvPr>
            <p:ph type="body" sz="quarter" idx="10"/>
          </p:nvPr>
        </p:nvSpPr>
        <p:spPr>
          <a:xfrm>
            <a:off x="707857" y="2308023"/>
            <a:ext cx="3886196" cy="1944242"/>
          </a:xfrm>
        </p:spPr>
        <p:txBody>
          <a:bodyPr>
            <a:normAutofit/>
          </a:bodyPr>
          <a:lstStyle/>
          <a:p>
            <a:pPr marL="0" indent="0">
              <a:buNone/>
            </a:pPr>
            <a:r>
              <a:rPr lang="en-US" sz="2400" dirty="0"/>
              <a:t>Chelsea Gilchrist, MGS</a:t>
            </a:r>
          </a:p>
          <a:p>
            <a:pPr marL="0" indent="0">
              <a:buNone/>
            </a:pPr>
            <a:r>
              <a:rPr lang="en-US" sz="2400" dirty="0"/>
              <a:t>Center for Healthy Aging</a:t>
            </a:r>
          </a:p>
          <a:p>
            <a:pPr marL="0" indent="0">
              <a:buNone/>
            </a:pPr>
            <a:r>
              <a:rPr lang="en-US" sz="2400" dirty="0"/>
              <a:t>National Council on Aging</a:t>
            </a:r>
          </a:p>
          <a:p>
            <a:pPr marL="0" indent="0">
              <a:buNone/>
            </a:pPr>
            <a:r>
              <a:rPr lang="en-US" sz="2400" dirty="0">
                <a:hlinkClick r:id="rId2"/>
              </a:rPr>
              <a:t>chelsea.gilchrist@ncoa.org</a:t>
            </a:r>
            <a:r>
              <a:rPr lang="en-US" sz="2400" dirty="0"/>
              <a:t> </a:t>
            </a:r>
          </a:p>
          <a:p>
            <a:pPr marL="0" indent="0">
              <a:buNone/>
            </a:pPr>
            <a:endParaRPr lang="en-US" sz="2400" dirty="0"/>
          </a:p>
        </p:txBody>
      </p:sp>
      <p:pic>
        <p:nvPicPr>
          <p:cNvPr id="4" name="Picture 3" descr="A person wearing a hat and smiling at the camera&#10;&#10;Description automatically generated">
            <a:extLst>
              <a:ext uri="{FF2B5EF4-FFF2-40B4-BE49-F238E27FC236}">
                <a16:creationId xmlns:a16="http://schemas.microsoft.com/office/drawing/2014/main" id="{53BB6B20-B0AE-4FEE-A82B-BE14A7004E64}"/>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6096000" y="1769183"/>
            <a:ext cx="4600784" cy="33196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71141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p:cNvSpPr txBox="1">
            <a:spLocks/>
          </p:cNvSpPr>
          <p:nvPr/>
        </p:nvSpPr>
        <p:spPr>
          <a:xfrm>
            <a:off x="2114382" y="6228209"/>
            <a:ext cx="7963237" cy="7605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2A2B6C"/>
                </a:solidFill>
                <a:effectLst/>
                <a:uLnTx/>
                <a:uFillTx/>
                <a:latin typeface="Arial" panose="020B0604020202020204" pitchFamily="34" charset="0"/>
                <a:ea typeface="+mj-ea"/>
                <a:cs typeface="Arial" panose="020B0604020202020204" pitchFamily="34" charset="0"/>
              </a:rPr>
              <a:t>May 7, 2019 </a:t>
            </a:r>
            <a:r>
              <a:rPr kumimoji="0" lang="en-US" sz="2800" b="1" i="0" u="none" strike="noStrike" kern="1200" cap="none" spc="0" normalizeH="0" baseline="0" noProof="0" dirty="0" smtClean="0">
                <a:ln>
                  <a:noFill/>
                </a:ln>
                <a:solidFill>
                  <a:srgbClr val="0000A0"/>
                </a:solidFill>
                <a:effectLst/>
                <a:uLnTx/>
                <a:uFillTx/>
                <a:latin typeface="Arial" panose="020B0604020202020204" pitchFamily="34" charset="0"/>
                <a:ea typeface="+mj-ea"/>
                <a:cs typeface="Arial" panose="020B0604020202020204" pitchFamily="34" charset="0"/>
              </a:rPr>
              <a:t>|</a:t>
            </a:r>
            <a:r>
              <a:rPr kumimoji="0" lang="en-US" sz="2800" b="1" i="0" u="none" strike="noStrike" kern="1200" cap="none" spc="0" normalizeH="0" baseline="0" noProof="0" dirty="0" smtClean="0">
                <a:ln>
                  <a:noFill/>
                </a:ln>
                <a:solidFill>
                  <a:srgbClr val="2A2B6C"/>
                </a:solidFill>
                <a:effectLst/>
                <a:uLnTx/>
                <a:uFillTx/>
                <a:latin typeface="Arial" panose="020B0604020202020204" pitchFamily="34" charset="0"/>
                <a:ea typeface="+mj-ea"/>
                <a:cs typeface="Arial" panose="020B0604020202020204" pitchFamily="34" charset="0"/>
              </a:rPr>
              <a:t> Washington, DC</a:t>
            </a:r>
            <a:r>
              <a:rPr kumimoji="0" lang="en-US" sz="2800" b="1" i="0" u="none" strike="noStrike" kern="1200" cap="none" spc="0" normalizeH="0" baseline="0" noProof="0" dirty="0" smtClean="0">
                <a:ln>
                  <a:noFill/>
                </a:ln>
                <a:solidFill>
                  <a:srgbClr val="002060"/>
                </a:solidFill>
                <a:effectLst/>
                <a:uLnTx/>
                <a:uFillTx/>
                <a:latin typeface="Arial" panose="020B0604020202020204" pitchFamily="34" charset="0"/>
                <a:ea typeface="+mj-ea"/>
                <a:cs typeface="Arial" panose="020B0604020202020204" pitchFamily="34" charset="0"/>
              </a:rPr>
              <a:t/>
            </a:r>
            <a:br>
              <a:rPr kumimoji="0" lang="en-US" sz="2800" b="1" i="0" u="none" strike="noStrike" kern="1200" cap="none" spc="0" normalizeH="0" baseline="0" noProof="0" dirty="0" smtClean="0">
                <a:ln>
                  <a:noFill/>
                </a:ln>
                <a:solidFill>
                  <a:srgbClr val="002060"/>
                </a:solidFill>
                <a:effectLst/>
                <a:uLnTx/>
                <a:uFillTx/>
                <a:latin typeface="Arial" panose="020B0604020202020204" pitchFamily="34" charset="0"/>
                <a:ea typeface="+mj-ea"/>
                <a:cs typeface="Arial" panose="020B0604020202020204" pitchFamily="34" charset="0"/>
              </a:rPr>
            </a:b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grpSp>
        <p:nvGrpSpPr>
          <p:cNvPr id="3" name="Group 2"/>
          <p:cNvGrpSpPr/>
          <p:nvPr/>
        </p:nvGrpSpPr>
        <p:grpSpPr>
          <a:xfrm>
            <a:off x="651570" y="210066"/>
            <a:ext cx="10888861" cy="5820031"/>
            <a:chOff x="1401372" y="0"/>
            <a:chExt cx="10174118" cy="5381693"/>
          </a:xfrm>
          <a:solidFill>
            <a:srgbClr val="FFFF00">
              <a:alpha val="53725"/>
            </a:srgbClr>
          </a:solidFill>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74665" y="0"/>
              <a:ext cx="8852821" cy="5381693"/>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1372" y="2428765"/>
              <a:ext cx="1748482" cy="1126097"/>
            </a:xfrm>
            <a:prstGeom prst="rect">
              <a:avLst/>
            </a:prstGeom>
            <a:noFill/>
            <a:ln>
              <a:no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480" y="2092580"/>
              <a:ext cx="1896010" cy="1462282"/>
            </a:xfrm>
            <a:prstGeom prst="rect">
              <a:avLst/>
            </a:prstGeom>
            <a:noFill/>
            <a:ln>
              <a:noFill/>
            </a:ln>
          </p:spPr>
        </p:pic>
      </p:grpSp>
    </p:spTree>
    <p:extLst>
      <p:ext uri="{BB962C8B-B14F-4D97-AF65-F5344CB8AC3E}">
        <p14:creationId xmlns:p14="http://schemas.microsoft.com/office/powerpoint/2010/main" val="16216878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66901"/>
            <a:ext cx="10515600" cy="1613121"/>
          </a:xfrm>
        </p:spPr>
        <p:txBody>
          <a:bodyPr>
            <a:normAutofit fontScale="90000"/>
          </a:bodyPr>
          <a:lstStyle/>
          <a:p>
            <a:pPr algn="ctr"/>
            <a:r>
              <a:rPr lang="en-US" sz="4000" b="1" dirty="0" smtClean="0">
                <a:solidFill>
                  <a:srgbClr val="2A2B6C"/>
                </a:solidFill>
                <a:latin typeface="Arial" panose="020B0604020202020204" pitchFamily="34" charset="0"/>
                <a:cs typeface="Arial" panose="020B0604020202020204" pitchFamily="34" charset="0"/>
              </a:rPr>
              <a:t>Purpose &amp; Vision for the </a:t>
            </a:r>
            <a:br>
              <a:rPr lang="en-US" sz="4000" b="1" dirty="0" smtClean="0">
                <a:solidFill>
                  <a:srgbClr val="2A2B6C"/>
                </a:solidFill>
                <a:latin typeface="Arial" panose="020B0604020202020204" pitchFamily="34" charset="0"/>
                <a:cs typeface="Arial" panose="020B0604020202020204" pitchFamily="34" charset="0"/>
              </a:rPr>
            </a:br>
            <a:r>
              <a:rPr lang="en-US" sz="4000" b="1" dirty="0" smtClean="0">
                <a:solidFill>
                  <a:srgbClr val="2A2B6C"/>
                </a:solidFill>
                <a:latin typeface="Arial" panose="020B0604020202020204" pitchFamily="34" charset="0"/>
                <a:cs typeface="Arial" panose="020B0604020202020204" pitchFamily="34" charset="0"/>
              </a:rPr>
              <a:t>Social Isolation &amp; Companion Animals Summit</a:t>
            </a:r>
            <a:endParaRPr lang="en-US" sz="4000" b="1"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874956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470" y="3971262"/>
            <a:ext cx="11051060" cy="1325563"/>
          </a:xfrm>
        </p:spPr>
        <p:txBody>
          <a:bodyPr>
            <a:noAutofit/>
          </a:bodyPr>
          <a:lstStyle/>
          <a:p>
            <a:pPr algn="ctr"/>
            <a:r>
              <a:rPr lang="en-US" b="1" dirty="0" smtClean="0">
                <a:solidFill>
                  <a:srgbClr val="2A2B6C"/>
                </a:solidFill>
                <a:latin typeface="Arial" panose="020B0604020202020204" pitchFamily="34" charset="0"/>
                <a:cs typeface="Arial" panose="020B0604020202020204" pitchFamily="34" charset="0"/>
              </a:rPr>
              <a:t>Mary Margaret Callahan</a:t>
            </a:r>
            <a:br>
              <a:rPr lang="en-US" b="1" dirty="0" smtClean="0">
                <a:solidFill>
                  <a:srgbClr val="2A2B6C"/>
                </a:solidFill>
                <a:latin typeface="Arial" panose="020B0604020202020204" pitchFamily="34" charset="0"/>
                <a:cs typeface="Arial" panose="020B0604020202020204" pitchFamily="34" charset="0"/>
              </a:rPr>
            </a:br>
            <a:r>
              <a:rPr lang="en-US" dirty="0" smtClean="0">
                <a:solidFill>
                  <a:srgbClr val="2A2B6C"/>
                </a:solidFill>
                <a:latin typeface="Arial" panose="020B0604020202020204" pitchFamily="34" charset="0"/>
                <a:cs typeface="Arial" panose="020B0604020202020204" pitchFamily="34" charset="0"/>
              </a:rPr>
              <a:t>Pet Partners</a:t>
            </a:r>
            <a:endParaRPr lang="en-US" dirty="0">
              <a:solidFill>
                <a:srgbClr val="2A2B6C"/>
              </a:solidFill>
              <a:latin typeface="Arial" panose="020B0604020202020204" pitchFamily="34" charset="0"/>
              <a:cs typeface="Arial" panose="020B0604020202020204" pitchFamily="34" charset="0"/>
            </a:endParaRPr>
          </a:p>
        </p:txBody>
      </p:sp>
      <p:cxnSp>
        <p:nvCxnSpPr>
          <p:cNvPr id="3" name="Straight Connector 2"/>
          <p:cNvCxnSpPr/>
          <p:nvPr/>
        </p:nvCxnSpPr>
        <p:spPr>
          <a:xfrm>
            <a:off x="0" y="5525311"/>
            <a:ext cx="12192000" cy="9727"/>
          </a:xfrm>
          <a:prstGeom prst="line">
            <a:avLst/>
          </a:prstGeom>
          <a:ln w="76200">
            <a:solidFill>
              <a:srgbClr val="2A2B6C"/>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4485" y="5418305"/>
            <a:ext cx="3825610" cy="1514699"/>
            <a:chOff x="1036732" y="0"/>
            <a:chExt cx="10442819" cy="3936886"/>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750" y="0"/>
              <a:ext cx="6630549" cy="3936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32" y="2510410"/>
              <a:ext cx="1480354" cy="953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66" y="2232471"/>
              <a:ext cx="1596585" cy="1231352"/>
            </a:xfrm>
            <a:prstGeom prst="rect">
              <a:avLst/>
            </a:prstGeom>
          </p:spPr>
        </p:pic>
      </p:grpSp>
      <p:sp>
        <p:nvSpPr>
          <p:cNvPr id="8" name="Rectangle 7"/>
          <p:cNvSpPr/>
          <p:nvPr/>
        </p:nvSpPr>
        <p:spPr>
          <a:xfrm>
            <a:off x="107004" y="97277"/>
            <a:ext cx="11984477" cy="6653719"/>
          </a:xfrm>
          <a:prstGeom prst="rect">
            <a:avLst/>
          </a:prstGeom>
          <a:noFill/>
          <a:ln w="19050">
            <a:solidFill>
              <a:srgbClr val="2A2B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6217" y="1203210"/>
            <a:ext cx="2539566" cy="2539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49746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5471" b="24671"/>
          <a:stretch/>
        </p:blipFill>
        <p:spPr>
          <a:xfrm>
            <a:off x="1468364" y="-63"/>
            <a:ext cx="9210624" cy="6858063"/>
          </a:xfrm>
          <a:prstGeom prst="rect">
            <a:avLst/>
          </a:prstGeom>
        </p:spPr>
      </p:pic>
      <p:sp>
        <p:nvSpPr>
          <p:cNvPr id="16" name="Shape 16"/>
          <p:cNvSpPr/>
          <p:nvPr/>
        </p:nvSpPr>
        <p:spPr>
          <a:xfrm>
            <a:off x="1457376" y="3689173"/>
            <a:ext cx="9232600" cy="31688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alpha val="80162"/>
            </a:srgbClr>
          </a:solidFill>
          <a:ln w="12700">
            <a:miter lim="400000"/>
          </a:ln>
        </p:spPr>
        <p:txBody>
          <a:bodyPr lIns="0" tIns="0" rIns="0" bIns="0" anchor="ctr"/>
          <a:lstStyle/>
          <a:p>
            <a:pPr algn="ctr" defTabSz="410751">
              <a:defRPr sz="3000">
                <a:effectLst>
                  <a:outerShdw blurRad="38100" dist="12700" dir="5400000" rotWithShape="0">
                    <a:srgbClr val="000000">
                      <a:alpha val="50000"/>
                    </a:srgbClr>
                  </a:outerShdw>
                </a:effectLst>
              </a:defRPr>
            </a:pPr>
            <a:endParaRPr sz="2109"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7" name="Shape 17"/>
          <p:cNvSpPr/>
          <p:nvPr/>
        </p:nvSpPr>
        <p:spPr>
          <a:xfrm>
            <a:off x="1760986" y="5692676"/>
            <a:ext cx="4670436" cy="519373"/>
          </a:xfrm>
          <a:prstGeom prst="rect">
            <a:avLst/>
          </a:prstGeom>
          <a:ln>
            <a:round/>
          </a:ln>
          <a:extLst>
            <a:ext uri="{C572A759-6A51-4108-AA02-DFA0A04FC94B}">
              <ma14:wrappingTextBoxFlag xmlns="" xmlns:ma14="http://schemas.microsoft.com/office/mac/drawingml/2011/main" val="1"/>
            </a:ext>
          </a:extLst>
        </p:spPr>
        <p:txBody>
          <a:bodyPr lIns="0" tIns="0" rIns="0" bIns="0">
            <a:spAutoFit/>
          </a:bodyPr>
          <a:lstStyle>
            <a:lvl1pPr algn="l" defTabSz="914400">
              <a:buClr>
                <a:srgbClr val="FFFFFF"/>
              </a:buClr>
              <a:defRPr sz="4800" cap="all" spc="-144">
                <a:solidFill>
                  <a:srgbClr val="000000"/>
                </a:solidFill>
                <a:uFill>
                  <a:solidFill>
                    <a:srgbClr val="FFFFFF"/>
                  </a:solidFill>
                </a:uFill>
                <a:latin typeface="Nexa Black"/>
                <a:ea typeface="Nexa Black"/>
                <a:cs typeface="Nexa Black"/>
                <a:sym typeface="Nexa Black"/>
              </a:defRPr>
            </a:lvl1pPr>
          </a:lstStyle>
          <a:p>
            <a:pPr defTabSz="642915">
              <a:defRPr sz="1800" cap="none" spc="0">
                <a:uFillTx/>
              </a:defRPr>
            </a:pPr>
            <a:endParaRPr sz="3375" kern="0" spc="-101" dirty="0">
              <a:solidFill>
                <a:srgbClr val="C60651"/>
              </a:solidFill>
              <a:latin typeface="Franklin Gothic Demi" pitchFamily="34" charset="0"/>
            </a:endParaRPr>
          </a:p>
        </p:txBody>
      </p:sp>
      <p:sp>
        <p:nvSpPr>
          <p:cNvPr id="18" name="Shape 18"/>
          <p:cNvSpPr/>
          <p:nvPr/>
        </p:nvSpPr>
        <p:spPr>
          <a:xfrm>
            <a:off x="1760985" y="6144630"/>
            <a:ext cx="5873084" cy="346249"/>
          </a:xfrm>
          <a:prstGeom prst="rect">
            <a:avLst/>
          </a:prstGeom>
          <a:ln>
            <a:round/>
          </a:ln>
          <a:extLst>
            <a:ext uri="{C572A759-6A51-4108-AA02-DFA0A04FC94B}">
              <ma14:wrappingTextBoxFlag xmlns="" xmlns:ma14="http://schemas.microsoft.com/office/mac/drawingml/2011/main" val="1"/>
            </a:ext>
          </a:extLst>
        </p:spPr>
        <p:txBody>
          <a:bodyPr lIns="0" tIns="0" rIns="0" bIns="0" anchor="ctr">
            <a:spAutoFit/>
          </a:bodyPr>
          <a:lstStyle>
            <a:lvl1pPr algn="l" defTabSz="914400">
              <a:buClr>
                <a:srgbClr val="FFFFFF"/>
              </a:buClr>
              <a:defRPr sz="3000" cap="all" spc="-90">
                <a:solidFill>
                  <a:srgbClr val="53585F"/>
                </a:solidFill>
                <a:uFill>
                  <a:solidFill>
                    <a:srgbClr val="FFFFFF"/>
                  </a:solidFill>
                </a:uFill>
                <a:latin typeface="Nexa Black"/>
                <a:ea typeface="Nexa Black"/>
                <a:cs typeface="Nexa Black"/>
                <a:sym typeface="Nexa Black"/>
              </a:defRPr>
            </a:lvl1pPr>
          </a:lstStyle>
          <a:p>
            <a:pPr defTabSz="642915">
              <a:defRPr sz="1800" cap="none" spc="0">
                <a:solidFill>
                  <a:srgbClr val="000000"/>
                </a:solidFill>
                <a:uFillTx/>
              </a:defRPr>
            </a:pPr>
            <a:endParaRPr sz="2250" b="1" kern="0" spc="-63" dirty="0">
              <a:solidFill>
                <a:srgbClr val="C60651"/>
              </a:solidFill>
              <a:latin typeface="Franklin Gothic Book" pitchFamily="34" charset="0"/>
            </a:endParaRPr>
          </a:p>
        </p:txBody>
      </p:sp>
      <p:pic>
        <p:nvPicPr>
          <p:cNvPr id="19" name="Vertical_logo_at_res_300.png"/>
          <p:cNvPicPr/>
          <p:nvPr/>
        </p:nvPicPr>
        <p:blipFill>
          <a:blip r:embed="rId4" cstate="print">
            <a:extLst/>
          </a:blip>
          <a:srcRect b="12919"/>
          <a:stretch>
            <a:fillRect/>
          </a:stretch>
        </p:blipFill>
        <p:spPr>
          <a:xfrm>
            <a:off x="1760985" y="4623693"/>
            <a:ext cx="2212301" cy="1159775"/>
          </a:xfrm>
          <a:prstGeom prst="rect">
            <a:avLst/>
          </a:prstGeom>
          <a:ln w="12700">
            <a:miter lim="400000"/>
          </a:ln>
        </p:spPr>
      </p:pic>
      <p:sp>
        <p:nvSpPr>
          <p:cNvPr id="8" name="Shape 69">
            <a:extLst>
              <a:ext uri="{FF2B5EF4-FFF2-40B4-BE49-F238E27FC236}">
                <a16:creationId xmlns:a16="http://schemas.microsoft.com/office/drawing/2014/main" id="{A654B6DB-FE18-4451-822A-16C8932C3098}"/>
              </a:ext>
            </a:extLst>
          </p:cNvPr>
          <p:cNvSpPr/>
          <p:nvPr/>
        </p:nvSpPr>
        <p:spPr>
          <a:xfrm>
            <a:off x="1760985" y="5974518"/>
            <a:ext cx="6325736" cy="692369"/>
          </a:xfrm>
          <a:prstGeom prst="rect">
            <a:avLst/>
          </a:prstGeom>
          <a:ln>
            <a:round/>
          </a:ln>
          <a:effectLst>
            <a:outerShdw blurRad="635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wrap="square" lIns="0" tIns="0" rIns="0" bIns="0">
            <a:spAutoFit/>
          </a:bodyPr>
          <a:lstStyle>
            <a:lvl1pPr algn="l" defTabSz="914400">
              <a:lnSpc>
                <a:spcPct val="80000"/>
              </a:lnSpc>
              <a:buClr>
                <a:srgbClr val="FFFFFF"/>
              </a:buClr>
              <a:defRPr sz="4000" cap="all" spc="-119">
                <a:uFill>
                  <a:solidFill>
                    <a:srgbClr val="FFFFFF"/>
                  </a:solidFill>
                </a:uFill>
                <a:latin typeface="Nexa Black"/>
                <a:ea typeface="Nexa Black"/>
                <a:cs typeface="Nexa Black"/>
                <a:sym typeface="Nexa Black"/>
              </a:defRPr>
            </a:lvl1pPr>
          </a:lstStyle>
          <a:p>
            <a:pPr defTabSz="642915">
              <a:defRPr sz="1800" cap="none" spc="0">
                <a:solidFill>
                  <a:srgbClr val="000000"/>
                </a:solidFill>
                <a:uFillTx/>
              </a:defRPr>
            </a:pPr>
            <a:r>
              <a:rPr lang="en-US" sz="2812" kern="0" spc="-84" dirty="0">
                <a:solidFill>
                  <a:srgbClr val="4B3900"/>
                </a:solidFill>
                <a:latin typeface="Franklin Gothic Demi" pitchFamily="34" charset="0"/>
              </a:rPr>
              <a:t>Mitigating Social Isolation through Therapy Animal Visits</a:t>
            </a:r>
          </a:p>
        </p:txBody>
      </p:sp>
    </p:spTree>
    <p:extLst>
      <p:ext uri="{BB962C8B-B14F-4D97-AF65-F5344CB8AC3E}">
        <p14:creationId xmlns:p14="http://schemas.microsoft.com/office/powerpoint/2010/main" val="272569134"/>
      </p:ext>
    </p:extLst>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AA2D50"/>
        </a:solidFill>
        <a:effectLst/>
      </p:bgPr>
    </p:bg>
    <p:spTree>
      <p:nvGrpSpPr>
        <p:cNvPr id="1" name=""/>
        <p:cNvGrpSpPr/>
        <p:nvPr/>
      </p:nvGrpSpPr>
      <p:grpSpPr>
        <a:xfrm>
          <a:off x="0" y="0"/>
          <a:ext cx="0" cy="0"/>
          <a:chOff x="0" y="0"/>
          <a:chExt cx="0" cy="0"/>
        </a:xfrm>
      </p:grpSpPr>
      <p:pic>
        <p:nvPicPr>
          <p:cNvPr id="66" name="Chili, photo by Kim Leeson (3).jpg"/>
          <p:cNvPicPr/>
          <p:nvPr/>
        </p:nvPicPr>
        <p:blipFill rotWithShape="1">
          <a:blip r:embed="rId3" cstate="print">
            <a:extLst/>
          </a:blip>
          <a:srcRect l="6322" r="6322"/>
          <a:stretch/>
        </p:blipFill>
        <p:spPr>
          <a:xfrm>
            <a:off x="1524000" y="-60183"/>
            <a:ext cx="9144000" cy="6978365"/>
          </a:xfrm>
          <a:prstGeom prst="rect">
            <a:avLst/>
          </a:prstGeom>
          <a:ln w="12700">
            <a:miter lim="400000"/>
          </a:ln>
        </p:spPr>
      </p:pic>
      <p:sp>
        <p:nvSpPr>
          <p:cNvPr id="67" name="Shape 67"/>
          <p:cNvSpPr/>
          <p:nvPr/>
        </p:nvSpPr>
        <p:spPr>
          <a:xfrm>
            <a:off x="1902082" y="218558"/>
            <a:ext cx="8389247" cy="1055628"/>
          </a:xfrm>
          <a:prstGeom prst="roundRect">
            <a:avLst>
              <a:gd name="adj" fmla="val 25809"/>
            </a:avLst>
          </a:prstGeom>
          <a:solidFill>
            <a:srgbClr val="FFFFFF">
              <a:alpha val="90000"/>
            </a:srgbClr>
          </a:solidFill>
          <a:ln w="12700">
            <a:miter lim="400000"/>
          </a:ln>
        </p:spPr>
        <p:txBody>
          <a:bodyPr lIns="0" tIns="0" rIns="0" bIns="0" anchor="ctr"/>
          <a:lstStyle/>
          <a:p>
            <a:pPr defTabSz="410751">
              <a:defRPr sz="1800"/>
            </a:pPr>
            <a:r>
              <a:rPr lang="en-US" sz="2250" b="1" kern="0" dirty="0">
                <a:solidFill>
                  <a:srgbClr val="4B3900"/>
                </a:solidFill>
                <a:latin typeface="Franklin Gothic Book" pitchFamily="34" charset="0"/>
                <a:sym typeface="Gill Sans"/>
              </a:rPr>
              <a:t>Whether active or passive interactions, there are a variety of reported benefits when seniors are visited by therapy animal teams.  </a:t>
            </a:r>
          </a:p>
        </p:txBody>
      </p:sp>
      <p:sp>
        <p:nvSpPr>
          <p:cNvPr id="70" name="Shape 70"/>
          <p:cNvSpPr/>
          <p:nvPr/>
        </p:nvSpPr>
        <p:spPr>
          <a:xfrm>
            <a:off x="1841352" y="4041321"/>
            <a:ext cx="2986528" cy="389466"/>
          </a:xfrm>
          <a:prstGeom prst="rect">
            <a:avLst/>
          </a:prstGeom>
          <a:ln>
            <a:round/>
          </a:ln>
          <a:extLst>
            <a:ext uri="{C572A759-6A51-4108-AA02-DFA0A04FC94B}">
              <ma14:wrappingTextBoxFlag xmlns="" xmlns:ma14="http://schemas.microsoft.com/office/mac/drawingml/2011/main" val="1"/>
            </a:ext>
          </a:extLst>
        </p:spPr>
        <p:txBody>
          <a:bodyPr wrap="square" lIns="0" tIns="0" rIns="0" bIns="0">
            <a:spAutoFit/>
          </a:bodyPr>
          <a:lstStyle>
            <a:lvl1pPr algn="l" defTabSz="457200">
              <a:defRPr sz="2800">
                <a:solidFill>
                  <a:srgbClr val="000000"/>
                </a:solidFill>
                <a:latin typeface="Nexa Book"/>
                <a:ea typeface="Nexa Book"/>
                <a:cs typeface="Nexa Book"/>
                <a:sym typeface="Nexa Book"/>
              </a:defRPr>
            </a:lvl1pPr>
          </a:lstStyle>
          <a:p>
            <a:pPr defTabSz="321457">
              <a:defRPr sz="1800"/>
            </a:pPr>
            <a:endParaRPr sz="2531" b="1" kern="0" dirty="0">
              <a:solidFill>
                <a:srgbClr val="C60651"/>
              </a:solidFill>
              <a:latin typeface="Franklin Gothic Book" pitchFamily="34" charset="0"/>
            </a:endParaRPr>
          </a:p>
        </p:txBody>
      </p:sp>
    </p:spTree>
    <p:extLst>
      <p:ext uri="{BB962C8B-B14F-4D97-AF65-F5344CB8AC3E}">
        <p14:creationId xmlns:p14="http://schemas.microsoft.com/office/powerpoint/2010/main" val="2321522703"/>
      </p:ext>
    </p:extLst>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hoto by Jen Osborne2.jpg"/>
          <p:cNvPicPr/>
          <p:nvPr/>
        </p:nvPicPr>
        <p:blipFill rotWithShape="1">
          <a:blip r:embed="rId3" cstate="print">
            <a:extLst/>
          </a:blip>
          <a:srcRect r="7096"/>
          <a:stretch/>
        </p:blipFill>
        <p:spPr>
          <a:xfrm>
            <a:off x="1524000" y="0"/>
            <a:ext cx="9620683" cy="6907378"/>
          </a:xfrm>
          <a:prstGeom prst="rect">
            <a:avLst/>
          </a:prstGeom>
          <a:ln w="12700">
            <a:miter lim="400000"/>
          </a:ln>
        </p:spPr>
      </p:pic>
      <p:sp>
        <p:nvSpPr>
          <p:cNvPr id="29" name="Shape 29"/>
          <p:cNvSpPr/>
          <p:nvPr/>
        </p:nvSpPr>
        <p:spPr>
          <a:xfrm>
            <a:off x="1752056" y="5166881"/>
            <a:ext cx="6276920" cy="1471785"/>
          </a:xfrm>
          <a:prstGeom prst="roundRect">
            <a:avLst>
              <a:gd name="adj" fmla="val 21131"/>
            </a:avLst>
          </a:prstGeom>
          <a:solidFill>
            <a:srgbClr val="FFFFFF">
              <a:alpha val="90000"/>
            </a:srgbClr>
          </a:solidFill>
          <a:ln w="12700">
            <a:miter lim="400000"/>
          </a:ln>
        </p:spPr>
        <p:txBody>
          <a:bodyPr lIns="0" tIns="0" rIns="0" bIns="0" anchor="ctr"/>
          <a:lstStyle/>
          <a:p>
            <a:pPr algn="ctr" defTabSz="410751">
              <a:defRPr sz="3000">
                <a:effectLst>
                  <a:outerShdw blurRad="38100" dist="12700" dir="5400000" rotWithShape="0">
                    <a:srgbClr val="000000">
                      <a:alpha val="50000"/>
                    </a:srgbClr>
                  </a:outerShdw>
                </a:effectLst>
              </a:defRPr>
            </a:pPr>
            <a:endParaRPr sz="2109"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2" name="Shape 32"/>
          <p:cNvSpPr/>
          <p:nvPr/>
        </p:nvSpPr>
        <p:spPr>
          <a:xfrm>
            <a:off x="1909763" y="5383400"/>
            <a:ext cx="6119213" cy="1081963"/>
          </a:xfrm>
          <a:prstGeom prst="rect">
            <a:avLst/>
          </a:prstGeom>
          <a:ln>
            <a:round/>
          </a:ln>
          <a:extLst>
            <a:ext uri="{C572A759-6A51-4108-AA02-DFA0A04FC94B}">
              <ma14:wrappingTextBoxFlag xmlns="" xmlns:ma14="http://schemas.microsoft.com/office/mac/drawingml/2011/main" val="1"/>
            </a:ext>
          </a:extLst>
        </p:spPr>
        <p:txBody>
          <a:bodyPr wrap="square" lIns="0" tIns="0" rIns="0" bIns="0">
            <a:spAutoFit/>
          </a:bodyPr>
          <a:lstStyle>
            <a:lvl1pPr algn="l" defTabSz="457200">
              <a:spcBef>
                <a:spcPts val="1200"/>
              </a:spcBef>
              <a:defRPr sz="2800">
                <a:solidFill>
                  <a:srgbClr val="000000"/>
                </a:solidFill>
                <a:latin typeface="Nexa Book"/>
                <a:ea typeface="Nexa Book"/>
                <a:cs typeface="Nexa Book"/>
                <a:sym typeface="Nexa Book"/>
              </a:defRPr>
            </a:lvl1pPr>
          </a:lstStyle>
          <a:p>
            <a:pPr defTabSz="321457">
              <a:spcBef>
                <a:spcPts val="844"/>
              </a:spcBef>
              <a:defRPr sz="1800"/>
            </a:pPr>
            <a:r>
              <a:rPr lang="en-US" sz="2531" b="1" kern="0" dirty="0">
                <a:solidFill>
                  <a:srgbClr val="4B3900"/>
                </a:solidFill>
                <a:latin typeface="Franklin Gothic Book" pitchFamily="34" charset="0"/>
                <a:ea typeface="+mn-ea"/>
                <a:cs typeface="+mn-cs"/>
                <a:sym typeface="Gill Sans"/>
              </a:rPr>
              <a:t>Pet Partners’ Promise</a:t>
            </a:r>
            <a:r>
              <a:rPr lang="en-US" sz="2250" b="1" kern="0" dirty="0">
                <a:solidFill>
                  <a:srgbClr val="4B3900"/>
                </a:solidFill>
                <a:latin typeface="Franklin Gothic Book" pitchFamily="34" charset="0"/>
                <a:ea typeface="+mn-ea"/>
                <a:cs typeface="+mn-cs"/>
                <a:sym typeface="Gill Sans"/>
              </a:rPr>
              <a:t>: Safe and effective visits through handler training, assessment, animal welfare focus and safety standards.</a:t>
            </a:r>
            <a:endParaRPr sz="2250" b="1" kern="0" dirty="0">
              <a:solidFill>
                <a:srgbClr val="4B3900"/>
              </a:solidFill>
              <a:latin typeface="Franklin Gothic Book" pitchFamily="34" charset="0"/>
              <a:ea typeface="+mn-ea"/>
              <a:cs typeface="+mn-cs"/>
              <a:sym typeface="Gill Sans"/>
            </a:endParaRPr>
          </a:p>
        </p:txBody>
      </p:sp>
    </p:spTree>
    <p:extLst>
      <p:ext uri="{BB962C8B-B14F-4D97-AF65-F5344CB8AC3E}">
        <p14:creationId xmlns:p14="http://schemas.microsoft.com/office/powerpoint/2010/main" val="2248174531"/>
      </p:ext>
    </p:extLst>
  </p:cSld>
  <p:clrMapOvr>
    <a:masterClrMapping/>
  </p:clrMapOvr>
  <p:transition spd="med"/>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C60651"/>
        </a:solidFill>
        <a:effectLst/>
      </p:bgPr>
    </p:bg>
    <p:spTree>
      <p:nvGrpSpPr>
        <p:cNvPr id="1" name=""/>
        <p:cNvGrpSpPr/>
        <p:nvPr/>
      </p:nvGrpSpPr>
      <p:grpSpPr>
        <a:xfrm>
          <a:off x="0" y="0"/>
          <a:ext cx="0" cy="0"/>
          <a:chOff x="0" y="0"/>
          <a:chExt cx="0" cy="0"/>
        </a:xfrm>
      </p:grpSpPr>
      <p:sp>
        <p:nvSpPr>
          <p:cNvPr id="183" name="Shape 183"/>
          <p:cNvSpPr/>
          <p:nvPr/>
        </p:nvSpPr>
        <p:spPr>
          <a:xfrm>
            <a:off x="1913627" y="2518172"/>
            <a:ext cx="2829177" cy="303032"/>
          </a:xfrm>
          <a:prstGeom prst="rect">
            <a:avLst/>
          </a:prstGeom>
          <a:ln>
            <a:round/>
          </a:ln>
          <a:extLst>
            <a:ext uri="{C572A759-6A51-4108-AA02-DFA0A04FC94B}">
              <ma14:wrappingTextBoxFlag xmlns="" xmlns:ma14="http://schemas.microsoft.com/office/mac/drawingml/2011/main" val="1"/>
            </a:ext>
          </a:extLst>
        </p:spPr>
        <p:txBody>
          <a:bodyPr lIns="0" tIns="0" rIns="0" bIns="0">
            <a:spAutoFit/>
          </a:bodyPr>
          <a:lstStyle>
            <a:lvl1pPr algn="l" defTabSz="457200">
              <a:spcBef>
                <a:spcPts val="1200"/>
              </a:spcBef>
              <a:defRPr sz="2800">
                <a:latin typeface="Nexa Book"/>
                <a:ea typeface="Nexa Book"/>
                <a:cs typeface="Nexa Book"/>
                <a:sym typeface="Nexa Book"/>
              </a:defRPr>
            </a:lvl1pPr>
          </a:lstStyle>
          <a:p>
            <a:pPr defTabSz="321457">
              <a:spcBef>
                <a:spcPts val="844"/>
              </a:spcBef>
              <a:defRPr sz="1800">
                <a:solidFill>
                  <a:srgbClr val="000000"/>
                </a:solidFill>
              </a:defRPr>
            </a:pPr>
            <a:endParaRPr sz="1969" kern="0" dirty="0">
              <a:solidFill>
                <a:srgbClr val="FFFFFF"/>
              </a:solidFill>
            </a:endParaRPr>
          </a:p>
        </p:txBody>
      </p:sp>
      <p:sp>
        <p:nvSpPr>
          <p:cNvPr id="184" name="Shape 184"/>
          <p:cNvSpPr/>
          <p:nvPr/>
        </p:nvSpPr>
        <p:spPr>
          <a:xfrm>
            <a:off x="1841353" y="1434323"/>
            <a:ext cx="3203700" cy="346249"/>
          </a:xfrm>
          <a:prstGeom prst="rect">
            <a:avLst/>
          </a:prstGeom>
          <a:ln>
            <a:round/>
          </a:ln>
          <a:extLst>
            <a:ext uri="{C572A759-6A51-4108-AA02-DFA0A04FC94B}">
              <ma14:wrappingTextBoxFlag xmlns="" xmlns:ma14="http://schemas.microsoft.com/office/mac/drawingml/2011/main" val="1"/>
            </a:ext>
          </a:extLst>
        </p:spPr>
        <p:txBody>
          <a:bodyPr lIns="0" tIns="0" rIns="0" bIns="0">
            <a:spAutoFit/>
          </a:bodyPr>
          <a:lstStyle>
            <a:lvl1pPr algn="l" defTabSz="457200">
              <a:spcBef>
                <a:spcPts val="1200"/>
              </a:spcBef>
              <a:defRPr sz="4000">
                <a:latin typeface="Nexa Heavy"/>
                <a:ea typeface="Nexa Heavy"/>
                <a:cs typeface="Nexa Heavy"/>
                <a:sym typeface="Nexa Heavy"/>
              </a:defRPr>
            </a:lvl1pPr>
          </a:lstStyle>
          <a:p>
            <a:pPr defTabSz="321457">
              <a:spcBef>
                <a:spcPts val="844"/>
              </a:spcBef>
              <a:defRPr sz="1800">
                <a:solidFill>
                  <a:srgbClr val="000000"/>
                </a:solidFill>
              </a:defRPr>
            </a:pPr>
            <a:endParaRPr sz="2250" kern="0" dirty="0">
              <a:solidFill>
                <a:srgbClr val="FFFFFF"/>
              </a:solidFill>
              <a:latin typeface="Franklin Gothic Book" pitchFamily="34" charset="0"/>
            </a:endParaRPr>
          </a:p>
        </p:txBody>
      </p:sp>
      <p:sp>
        <p:nvSpPr>
          <p:cNvPr id="8" name="Rectangle 7"/>
          <p:cNvSpPr/>
          <p:nvPr/>
        </p:nvSpPr>
        <p:spPr>
          <a:xfrm>
            <a:off x="1939438" y="763775"/>
            <a:ext cx="3380776" cy="5423792"/>
          </a:xfrm>
          <a:prstGeom prst="rect">
            <a:avLst/>
          </a:prstGeom>
          <a:solidFill>
            <a:srgbClr val="C60651"/>
          </a:solidFill>
        </p:spPr>
        <p:txBody>
          <a:bodyPr wrap="square">
            <a:spAutoFit/>
          </a:bodyPr>
          <a:lstStyle/>
          <a:p>
            <a:pPr defTabSz="410751">
              <a:defRPr sz="1800">
                <a:solidFill>
                  <a:srgbClr val="000000"/>
                </a:solidFill>
              </a:defRPr>
            </a:pPr>
            <a:r>
              <a:rPr lang="en-US" sz="2531" b="1" kern="0" dirty="0">
                <a:solidFill>
                  <a:srgbClr val="FFFFFF"/>
                </a:solidFill>
                <a:latin typeface="Franklin Gothic Book" pitchFamily="34" charset="0"/>
                <a:sym typeface="Gill Sans"/>
              </a:rPr>
              <a:t>Handler Training</a:t>
            </a:r>
            <a:endParaRPr lang="en-US" sz="2531" kern="0" dirty="0">
              <a:solidFill>
                <a:srgbClr val="000000"/>
              </a:solidFill>
              <a:latin typeface="Gill Sans"/>
              <a:sym typeface="Gill Sans"/>
            </a:endParaRPr>
          </a:p>
          <a:p>
            <a:pPr marL="321457" indent="-321457" defTabSz="410751">
              <a:spcBef>
                <a:spcPts val="844"/>
              </a:spcBef>
              <a:spcAft>
                <a:spcPts val="844"/>
              </a:spcAft>
              <a:buFont typeface="Arial" panose="020B0604020202020204" pitchFamily="34" charset="0"/>
              <a:buChar char="•"/>
              <a:defRPr sz="1800">
                <a:solidFill>
                  <a:srgbClr val="000000"/>
                </a:solidFill>
              </a:defRPr>
            </a:pPr>
            <a:r>
              <a:rPr lang="en-US" sz="2250" kern="0" dirty="0">
                <a:solidFill>
                  <a:srgbClr val="FFFFFF"/>
                </a:solidFill>
                <a:latin typeface="Franklin Gothic Book" pitchFamily="34" charset="0"/>
                <a:sym typeface="Gill Sans"/>
              </a:rPr>
              <a:t>Handler Responsibilities</a:t>
            </a:r>
          </a:p>
          <a:p>
            <a:pPr marL="321457" indent="-321457" defTabSz="410751">
              <a:spcBef>
                <a:spcPts val="844"/>
              </a:spcBef>
              <a:spcAft>
                <a:spcPts val="844"/>
              </a:spcAft>
              <a:buFont typeface="Arial" panose="020B0604020202020204" pitchFamily="34" charset="0"/>
              <a:buChar char="•"/>
              <a:defRPr sz="1800">
                <a:solidFill>
                  <a:srgbClr val="000000"/>
                </a:solidFill>
              </a:defRPr>
            </a:pPr>
            <a:r>
              <a:rPr lang="en-US" sz="2250" kern="0" dirty="0">
                <a:solidFill>
                  <a:srgbClr val="FFFFFF"/>
                </a:solidFill>
                <a:latin typeface="Franklin Gothic Book" pitchFamily="34" charset="0"/>
                <a:sym typeface="Gill Sans"/>
              </a:rPr>
              <a:t>Handling Best Practices</a:t>
            </a:r>
          </a:p>
          <a:p>
            <a:pPr marL="321457" indent="-321457" defTabSz="410751">
              <a:spcBef>
                <a:spcPts val="844"/>
              </a:spcBef>
              <a:spcAft>
                <a:spcPts val="844"/>
              </a:spcAft>
              <a:buFont typeface="Arial" panose="020B0604020202020204" pitchFamily="34" charset="0"/>
              <a:buChar char="•"/>
              <a:defRPr sz="1800">
                <a:solidFill>
                  <a:srgbClr val="000000"/>
                </a:solidFill>
              </a:defRPr>
            </a:pPr>
            <a:r>
              <a:rPr lang="en-US" sz="2250" kern="0" dirty="0">
                <a:solidFill>
                  <a:srgbClr val="FFFFFF"/>
                </a:solidFill>
                <a:latin typeface="Franklin Gothic Book" pitchFamily="34" charset="0"/>
                <a:sym typeface="Gill Sans"/>
              </a:rPr>
              <a:t>Professional Conduct</a:t>
            </a:r>
          </a:p>
          <a:p>
            <a:pPr marL="321457" indent="-321457" defTabSz="410751">
              <a:spcBef>
                <a:spcPts val="844"/>
              </a:spcBef>
              <a:spcAft>
                <a:spcPts val="844"/>
              </a:spcAft>
              <a:buFont typeface="Arial" panose="020B0604020202020204" pitchFamily="34" charset="0"/>
              <a:buChar char="•"/>
              <a:defRPr sz="1800">
                <a:solidFill>
                  <a:srgbClr val="000000"/>
                </a:solidFill>
              </a:defRPr>
            </a:pPr>
            <a:r>
              <a:rPr lang="en-US" sz="2250" kern="0" dirty="0">
                <a:solidFill>
                  <a:srgbClr val="FFFFFF"/>
                </a:solidFill>
                <a:latin typeface="Franklin Gothic Book" pitchFamily="34" charset="0"/>
                <a:sym typeface="Gill Sans"/>
              </a:rPr>
              <a:t>Infection Prevention</a:t>
            </a:r>
          </a:p>
          <a:p>
            <a:pPr marL="321457" indent="-321457" defTabSz="410751">
              <a:spcBef>
                <a:spcPts val="844"/>
              </a:spcBef>
              <a:spcAft>
                <a:spcPts val="844"/>
              </a:spcAft>
              <a:buFont typeface="Arial" panose="020B0604020202020204" pitchFamily="34" charset="0"/>
              <a:buChar char="•"/>
              <a:defRPr sz="1800">
                <a:solidFill>
                  <a:srgbClr val="000000"/>
                </a:solidFill>
              </a:defRPr>
            </a:pPr>
            <a:r>
              <a:rPr lang="en-US" sz="2250" kern="0" dirty="0">
                <a:solidFill>
                  <a:srgbClr val="FFFFFF"/>
                </a:solidFill>
                <a:latin typeface="Franklin Gothic Book" pitchFamily="34" charset="0"/>
                <a:sym typeface="Gill Sans"/>
              </a:rPr>
              <a:t>Best Practices Working with Clients</a:t>
            </a:r>
          </a:p>
          <a:p>
            <a:pPr marL="321457" indent="-321457" defTabSz="410751">
              <a:spcBef>
                <a:spcPts val="844"/>
              </a:spcBef>
              <a:spcAft>
                <a:spcPts val="844"/>
              </a:spcAft>
              <a:buFont typeface="Arial" panose="020B0604020202020204" pitchFamily="34" charset="0"/>
              <a:buChar char="•"/>
              <a:defRPr sz="1800">
                <a:solidFill>
                  <a:srgbClr val="000000"/>
                </a:solidFill>
              </a:defRPr>
            </a:pPr>
            <a:r>
              <a:rPr lang="en-US" sz="2250" kern="0" dirty="0">
                <a:solidFill>
                  <a:srgbClr val="FFFFFF"/>
                </a:solidFill>
                <a:latin typeface="Franklin Gothic Book" pitchFamily="34" charset="0"/>
                <a:sym typeface="Gill Sans"/>
              </a:rPr>
              <a:t>Self-Care</a:t>
            </a:r>
          </a:p>
          <a:p>
            <a:pPr marL="321457" indent="-321457" defTabSz="410751">
              <a:spcBef>
                <a:spcPts val="844"/>
              </a:spcBef>
              <a:spcAft>
                <a:spcPts val="844"/>
              </a:spcAft>
              <a:buFont typeface="Arial" panose="020B0604020202020204" pitchFamily="34" charset="0"/>
              <a:buChar char="•"/>
              <a:defRPr sz="1800">
                <a:solidFill>
                  <a:srgbClr val="000000"/>
                </a:solidFill>
              </a:defRPr>
            </a:pPr>
            <a:r>
              <a:rPr lang="en-US" sz="2250" kern="0" dirty="0">
                <a:solidFill>
                  <a:srgbClr val="FFFFFF"/>
                </a:solidFill>
                <a:latin typeface="Franklin Gothic Book" pitchFamily="34" charset="0"/>
                <a:sym typeface="Gill Sans"/>
              </a:rPr>
              <a:t>Continuing Education</a:t>
            </a:r>
          </a:p>
          <a:p>
            <a:pPr defTabSz="410751">
              <a:defRPr sz="1800">
                <a:solidFill>
                  <a:srgbClr val="000000"/>
                </a:solidFill>
              </a:defRPr>
            </a:pPr>
            <a:endParaRPr lang="en-US" sz="2531" kern="0" dirty="0">
              <a:solidFill>
                <a:srgbClr val="000000"/>
              </a:solidFill>
              <a:latin typeface="Gill Sans"/>
              <a:sym typeface="Gill Sans"/>
            </a:endParaRPr>
          </a:p>
        </p:txBody>
      </p:sp>
      <p:pic>
        <p:nvPicPr>
          <p:cNvPr id="6" name="Picture 5">
            <a:extLst>
              <a:ext uri="{FF2B5EF4-FFF2-40B4-BE49-F238E27FC236}">
                <a16:creationId xmlns:a16="http://schemas.microsoft.com/office/drawing/2014/main" id="{750C8C5A-63CD-48D5-8D39-CD92EBC090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4378" y="0"/>
            <a:ext cx="5486401" cy="6858000"/>
          </a:xfrm>
          <a:prstGeom prst="rect">
            <a:avLst/>
          </a:prstGeom>
        </p:spPr>
      </p:pic>
    </p:spTree>
    <p:extLst>
      <p:ext uri="{BB962C8B-B14F-4D97-AF65-F5344CB8AC3E}">
        <p14:creationId xmlns:p14="http://schemas.microsoft.com/office/powerpoint/2010/main" val="55062715"/>
      </p:ext>
    </p:extLst>
  </p:cSld>
  <p:clrMapOvr>
    <a:masterClrMapping/>
  </p:clrMapOvr>
  <p:transition spd="med"/>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7918"/>
          <a:stretch/>
        </p:blipFill>
        <p:spPr>
          <a:xfrm>
            <a:off x="1487205" y="-1105595"/>
            <a:ext cx="9180795" cy="8057114"/>
          </a:xfrm>
          <a:prstGeom prst="rect">
            <a:avLst/>
          </a:prstGeom>
        </p:spPr>
      </p:pic>
      <p:sp>
        <p:nvSpPr>
          <p:cNvPr id="17" name="Shape 17"/>
          <p:cNvSpPr/>
          <p:nvPr/>
        </p:nvSpPr>
        <p:spPr>
          <a:xfrm>
            <a:off x="1760986" y="5692676"/>
            <a:ext cx="4670436" cy="519373"/>
          </a:xfrm>
          <a:prstGeom prst="rect">
            <a:avLst/>
          </a:prstGeom>
          <a:ln>
            <a:round/>
          </a:ln>
          <a:extLst>
            <a:ext uri="{C572A759-6A51-4108-AA02-DFA0A04FC94B}">
              <ma14:wrappingTextBoxFlag xmlns="" xmlns:ma14="http://schemas.microsoft.com/office/mac/drawingml/2011/main" val="1"/>
            </a:ext>
          </a:extLst>
        </p:spPr>
        <p:txBody>
          <a:bodyPr lIns="0" tIns="0" rIns="0" bIns="0">
            <a:spAutoFit/>
          </a:bodyPr>
          <a:lstStyle>
            <a:lvl1pPr algn="l" defTabSz="914400">
              <a:buClr>
                <a:srgbClr val="FFFFFF"/>
              </a:buClr>
              <a:defRPr sz="4800" cap="all" spc="-144">
                <a:solidFill>
                  <a:srgbClr val="000000"/>
                </a:solidFill>
                <a:uFill>
                  <a:solidFill>
                    <a:srgbClr val="FFFFFF"/>
                  </a:solidFill>
                </a:uFill>
                <a:latin typeface="Nexa Black"/>
                <a:ea typeface="Nexa Black"/>
                <a:cs typeface="Nexa Black"/>
                <a:sym typeface="Nexa Black"/>
              </a:defRPr>
            </a:lvl1pPr>
          </a:lstStyle>
          <a:p>
            <a:pPr defTabSz="642915">
              <a:defRPr sz="1800" cap="none" spc="0">
                <a:uFillTx/>
              </a:defRPr>
            </a:pPr>
            <a:endParaRPr sz="3375" kern="0" spc="-101" dirty="0">
              <a:solidFill>
                <a:srgbClr val="C60651"/>
              </a:solidFill>
              <a:latin typeface="Franklin Gothic Demi" pitchFamily="34" charset="0"/>
            </a:endParaRPr>
          </a:p>
        </p:txBody>
      </p:sp>
      <p:sp>
        <p:nvSpPr>
          <p:cNvPr id="18" name="Shape 18"/>
          <p:cNvSpPr/>
          <p:nvPr/>
        </p:nvSpPr>
        <p:spPr>
          <a:xfrm>
            <a:off x="1760985" y="6144630"/>
            <a:ext cx="5873084" cy="346249"/>
          </a:xfrm>
          <a:prstGeom prst="rect">
            <a:avLst/>
          </a:prstGeom>
          <a:ln>
            <a:round/>
          </a:ln>
          <a:extLst>
            <a:ext uri="{C572A759-6A51-4108-AA02-DFA0A04FC94B}">
              <ma14:wrappingTextBoxFlag xmlns="" xmlns:ma14="http://schemas.microsoft.com/office/mac/drawingml/2011/main" val="1"/>
            </a:ext>
          </a:extLst>
        </p:spPr>
        <p:txBody>
          <a:bodyPr lIns="0" tIns="0" rIns="0" bIns="0" anchor="ctr">
            <a:spAutoFit/>
          </a:bodyPr>
          <a:lstStyle>
            <a:lvl1pPr algn="l" defTabSz="914400">
              <a:buClr>
                <a:srgbClr val="FFFFFF"/>
              </a:buClr>
              <a:defRPr sz="3000" cap="all" spc="-90">
                <a:solidFill>
                  <a:srgbClr val="53585F"/>
                </a:solidFill>
                <a:uFill>
                  <a:solidFill>
                    <a:srgbClr val="FFFFFF"/>
                  </a:solidFill>
                </a:uFill>
                <a:latin typeface="Nexa Black"/>
                <a:ea typeface="Nexa Black"/>
                <a:cs typeface="Nexa Black"/>
                <a:sym typeface="Nexa Black"/>
              </a:defRPr>
            </a:lvl1pPr>
          </a:lstStyle>
          <a:p>
            <a:pPr defTabSz="642915">
              <a:defRPr sz="1800" cap="none" spc="0">
                <a:solidFill>
                  <a:srgbClr val="000000"/>
                </a:solidFill>
                <a:uFillTx/>
              </a:defRPr>
            </a:pPr>
            <a:endParaRPr sz="2250" b="1" kern="0" spc="-63" dirty="0">
              <a:solidFill>
                <a:srgbClr val="C60651"/>
              </a:solidFill>
              <a:latin typeface="Franklin Gothic Book" pitchFamily="34" charset="0"/>
            </a:endParaRPr>
          </a:p>
        </p:txBody>
      </p:sp>
      <p:sp>
        <p:nvSpPr>
          <p:cNvPr id="9" name="Shape 29">
            <a:extLst>
              <a:ext uri="{FF2B5EF4-FFF2-40B4-BE49-F238E27FC236}">
                <a16:creationId xmlns:a16="http://schemas.microsoft.com/office/drawing/2014/main" id="{F628EFEB-66C3-47F1-9A27-D44C63B78757}"/>
              </a:ext>
            </a:extLst>
          </p:cNvPr>
          <p:cNvSpPr/>
          <p:nvPr/>
        </p:nvSpPr>
        <p:spPr>
          <a:xfrm>
            <a:off x="6096000" y="3292619"/>
            <a:ext cx="4502725" cy="3315999"/>
          </a:xfrm>
          <a:prstGeom prst="roundRect">
            <a:avLst>
              <a:gd name="adj" fmla="val 21131"/>
            </a:avLst>
          </a:prstGeom>
          <a:solidFill>
            <a:srgbClr val="FFFFFF">
              <a:alpha val="90000"/>
            </a:srgbClr>
          </a:solidFill>
          <a:ln w="12700">
            <a:miter lim="400000"/>
          </a:ln>
        </p:spPr>
        <p:txBody>
          <a:bodyPr lIns="0" tIns="0" rIns="0" bIns="0" anchor="ctr"/>
          <a:lstStyle/>
          <a:p>
            <a:pPr defTabSz="410751" latinLnBrk="1" hangingPunct="0"/>
            <a:r>
              <a:rPr lang="en-US" sz="2250" b="1" kern="0" dirty="0">
                <a:solidFill>
                  <a:srgbClr val="4B3900"/>
                </a:solidFill>
                <a:latin typeface="Franklin Gothic Book" panose="020B0503020102020204" pitchFamily="34" charset="0"/>
                <a:sym typeface="Gill Sans"/>
              </a:rPr>
              <a:t>Handlers are assessed on </a:t>
            </a:r>
          </a:p>
          <a:p>
            <a:pPr defTabSz="410751" latinLnBrk="1" hangingPunct="0"/>
            <a:r>
              <a:rPr lang="en-US" sz="2250" b="1" kern="0" dirty="0">
                <a:solidFill>
                  <a:srgbClr val="4B3900"/>
                </a:solidFill>
                <a:latin typeface="Franklin Gothic Book" panose="020B0503020102020204" pitchFamily="34" charset="0"/>
                <a:sym typeface="Gill Sans"/>
              </a:rPr>
              <a:t>factual and applied knowledge </a:t>
            </a:r>
          </a:p>
          <a:p>
            <a:pPr defTabSz="410751" latinLnBrk="1" hangingPunct="0"/>
            <a:r>
              <a:rPr lang="en-US" sz="2250" b="1" kern="0" dirty="0">
                <a:solidFill>
                  <a:srgbClr val="4B3900"/>
                </a:solidFill>
                <a:latin typeface="Franklin Gothic Book" panose="020B0503020102020204" pitchFamily="34" charset="0"/>
                <a:sym typeface="Gill Sans"/>
              </a:rPr>
              <a:t>of best practices. </a:t>
            </a:r>
          </a:p>
          <a:p>
            <a:pPr defTabSz="410751" latinLnBrk="1" hangingPunct="0"/>
            <a:endParaRPr lang="en-US" sz="2250" b="1" kern="0" dirty="0">
              <a:solidFill>
                <a:srgbClr val="4B3900"/>
              </a:solidFill>
              <a:latin typeface="Franklin Gothic Book" panose="020B0503020102020204" pitchFamily="34" charset="0"/>
              <a:sym typeface="Gill Sans"/>
            </a:endParaRPr>
          </a:p>
          <a:p>
            <a:pPr defTabSz="410751" latinLnBrk="1" hangingPunct="0"/>
            <a:r>
              <a:rPr lang="en-US" sz="2250" b="1" kern="0" dirty="0">
                <a:solidFill>
                  <a:srgbClr val="4B3900"/>
                </a:solidFill>
                <a:latin typeface="Franklin Gothic Book" panose="020B0503020102020204" pitchFamily="34" charset="0"/>
                <a:sym typeface="Gill Sans"/>
              </a:rPr>
              <a:t>Teams complete a practical </a:t>
            </a:r>
          </a:p>
          <a:p>
            <a:pPr defTabSz="410751" latinLnBrk="1" hangingPunct="0"/>
            <a:r>
              <a:rPr lang="en-US" sz="2250" b="1" kern="0" dirty="0">
                <a:solidFill>
                  <a:srgbClr val="4B3900"/>
                </a:solidFill>
                <a:latin typeface="Franklin Gothic Book" panose="020B0503020102020204" pitchFamily="34" charset="0"/>
                <a:sym typeface="Gill Sans"/>
              </a:rPr>
              <a:t>assessment of skills and aptitude that demonstrates their ability to </a:t>
            </a:r>
          </a:p>
          <a:p>
            <a:pPr defTabSz="410751" latinLnBrk="1" hangingPunct="0"/>
            <a:r>
              <a:rPr lang="en-US" sz="2250" b="1" kern="0" dirty="0">
                <a:solidFill>
                  <a:srgbClr val="4B3900"/>
                </a:solidFill>
                <a:latin typeface="Franklin Gothic Book" panose="020B0503020102020204" pitchFamily="34" charset="0"/>
                <a:sym typeface="Gill Sans"/>
              </a:rPr>
              <a:t>interact safely and effectively.</a:t>
            </a:r>
          </a:p>
        </p:txBody>
      </p:sp>
    </p:spTree>
    <p:extLst>
      <p:ext uri="{BB962C8B-B14F-4D97-AF65-F5344CB8AC3E}">
        <p14:creationId xmlns:p14="http://schemas.microsoft.com/office/powerpoint/2010/main" val="3660310185"/>
      </p:ext>
    </p:extLst>
  </p:cSld>
  <p:clrMapOvr>
    <a:masterClrMapping/>
  </p:clrMapOvr>
  <p:transition spd="med"/>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955" b="16458"/>
          <a:stretch/>
        </p:blipFill>
        <p:spPr>
          <a:xfrm>
            <a:off x="1524000" y="-1663251"/>
            <a:ext cx="9165976" cy="9462363"/>
          </a:xfrm>
          <a:prstGeom prst="rect">
            <a:avLst/>
          </a:prstGeom>
        </p:spPr>
      </p:pic>
      <p:sp>
        <p:nvSpPr>
          <p:cNvPr id="17" name="Shape 17"/>
          <p:cNvSpPr/>
          <p:nvPr/>
        </p:nvSpPr>
        <p:spPr>
          <a:xfrm>
            <a:off x="1760986" y="5692676"/>
            <a:ext cx="4670436" cy="519373"/>
          </a:xfrm>
          <a:prstGeom prst="rect">
            <a:avLst/>
          </a:prstGeom>
          <a:ln>
            <a:round/>
          </a:ln>
          <a:extLst>
            <a:ext uri="{C572A759-6A51-4108-AA02-DFA0A04FC94B}">
              <ma14:wrappingTextBoxFlag xmlns="" xmlns:ma14="http://schemas.microsoft.com/office/mac/drawingml/2011/main" val="1"/>
            </a:ext>
          </a:extLst>
        </p:spPr>
        <p:txBody>
          <a:bodyPr lIns="0" tIns="0" rIns="0" bIns="0">
            <a:spAutoFit/>
          </a:bodyPr>
          <a:lstStyle>
            <a:lvl1pPr algn="l" defTabSz="914400">
              <a:buClr>
                <a:srgbClr val="FFFFFF"/>
              </a:buClr>
              <a:defRPr sz="4800" cap="all" spc="-144">
                <a:solidFill>
                  <a:srgbClr val="000000"/>
                </a:solidFill>
                <a:uFill>
                  <a:solidFill>
                    <a:srgbClr val="FFFFFF"/>
                  </a:solidFill>
                </a:uFill>
                <a:latin typeface="Nexa Black"/>
                <a:ea typeface="Nexa Black"/>
                <a:cs typeface="Nexa Black"/>
                <a:sym typeface="Nexa Black"/>
              </a:defRPr>
            </a:lvl1pPr>
          </a:lstStyle>
          <a:p>
            <a:pPr defTabSz="642915">
              <a:defRPr sz="1800" cap="none" spc="0">
                <a:uFillTx/>
              </a:defRPr>
            </a:pPr>
            <a:endParaRPr sz="3375" kern="0" spc="-101" dirty="0">
              <a:solidFill>
                <a:srgbClr val="C60651"/>
              </a:solidFill>
              <a:latin typeface="Franklin Gothic Demi" pitchFamily="34" charset="0"/>
            </a:endParaRPr>
          </a:p>
        </p:txBody>
      </p:sp>
      <p:sp>
        <p:nvSpPr>
          <p:cNvPr id="18" name="Shape 18"/>
          <p:cNvSpPr/>
          <p:nvPr/>
        </p:nvSpPr>
        <p:spPr>
          <a:xfrm>
            <a:off x="1760985" y="6144630"/>
            <a:ext cx="5873084" cy="346249"/>
          </a:xfrm>
          <a:prstGeom prst="rect">
            <a:avLst/>
          </a:prstGeom>
          <a:ln>
            <a:round/>
          </a:ln>
          <a:extLst>
            <a:ext uri="{C572A759-6A51-4108-AA02-DFA0A04FC94B}">
              <ma14:wrappingTextBoxFlag xmlns="" xmlns:ma14="http://schemas.microsoft.com/office/mac/drawingml/2011/main" val="1"/>
            </a:ext>
          </a:extLst>
        </p:spPr>
        <p:txBody>
          <a:bodyPr lIns="0" tIns="0" rIns="0" bIns="0" anchor="ctr">
            <a:spAutoFit/>
          </a:bodyPr>
          <a:lstStyle>
            <a:lvl1pPr algn="l" defTabSz="914400">
              <a:buClr>
                <a:srgbClr val="FFFFFF"/>
              </a:buClr>
              <a:defRPr sz="3000" cap="all" spc="-90">
                <a:solidFill>
                  <a:srgbClr val="53585F"/>
                </a:solidFill>
                <a:uFill>
                  <a:solidFill>
                    <a:srgbClr val="FFFFFF"/>
                  </a:solidFill>
                </a:uFill>
                <a:latin typeface="Nexa Black"/>
                <a:ea typeface="Nexa Black"/>
                <a:cs typeface="Nexa Black"/>
                <a:sym typeface="Nexa Black"/>
              </a:defRPr>
            </a:lvl1pPr>
          </a:lstStyle>
          <a:p>
            <a:pPr defTabSz="642915">
              <a:defRPr sz="1800" cap="none" spc="0">
                <a:solidFill>
                  <a:srgbClr val="000000"/>
                </a:solidFill>
                <a:uFillTx/>
              </a:defRPr>
            </a:pPr>
            <a:endParaRPr sz="2250" b="1" kern="0" spc="-63" dirty="0">
              <a:solidFill>
                <a:srgbClr val="C60651"/>
              </a:solidFill>
              <a:latin typeface="Franklin Gothic Book" pitchFamily="34" charset="0"/>
            </a:endParaRPr>
          </a:p>
        </p:txBody>
      </p:sp>
      <p:sp>
        <p:nvSpPr>
          <p:cNvPr id="9" name="Shape 29">
            <a:extLst>
              <a:ext uri="{FF2B5EF4-FFF2-40B4-BE49-F238E27FC236}">
                <a16:creationId xmlns:a16="http://schemas.microsoft.com/office/drawing/2014/main" id="{F628EFEB-66C3-47F1-9A27-D44C63B78757}"/>
              </a:ext>
            </a:extLst>
          </p:cNvPr>
          <p:cNvSpPr/>
          <p:nvPr/>
        </p:nvSpPr>
        <p:spPr>
          <a:xfrm>
            <a:off x="1760986" y="3175176"/>
            <a:ext cx="2995727" cy="3035422"/>
          </a:xfrm>
          <a:prstGeom prst="roundRect">
            <a:avLst>
              <a:gd name="adj" fmla="val 21131"/>
            </a:avLst>
          </a:prstGeom>
          <a:solidFill>
            <a:srgbClr val="FFFFFF">
              <a:alpha val="90000"/>
            </a:srgbClr>
          </a:solidFill>
          <a:ln w="12700">
            <a:miter lim="400000"/>
          </a:ln>
        </p:spPr>
        <p:txBody>
          <a:bodyPr lIns="0" tIns="0" rIns="0" bIns="0" anchor="ctr"/>
          <a:lstStyle/>
          <a:p>
            <a:pPr defTabSz="410751" latinLnBrk="1" hangingPunct="0"/>
            <a:r>
              <a:rPr lang="en-US" sz="2250" b="1" kern="0" dirty="0">
                <a:solidFill>
                  <a:srgbClr val="4B3900"/>
                </a:solidFill>
                <a:latin typeface="Franklin Gothic Book" pitchFamily="34" charset="0"/>
                <a:sym typeface="Nexa Book"/>
              </a:rPr>
              <a:t>Recognizing that we ask animals to </a:t>
            </a:r>
          </a:p>
          <a:p>
            <a:pPr defTabSz="410751" latinLnBrk="1" hangingPunct="0"/>
            <a:r>
              <a:rPr lang="en-US" sz="2250" b="1" kern="0" dirty="0">
                <a:solidFill>
                  <a:srgbClr val="4B3900"/>
                </a:solidFill>
                <a:latin typeface="Franklin Gothic Book" pitchFamily="34" charset="0"/>
                <a:sym typeface="Nexa Book"/>
              </a:rPr>
              <a:t>participate, their </a:t>
            </a:r>
          </a:p>
          <a:p>
            <a:pPr defTabSz="410751" latinLnBrk="1" hangingPunct="0"/>
            <a:r>
              <a:rPr lang="en-US" sz="2250" b="1" kern="0" dirty="0">
                <a:solidFill>
                  <a:srgbClr val="4B3900"/>
                </a:solidFill>
                <a:latin typeface="Franklin Gothic Book" pitchFamily="34" charset="0"/>
                <a:sym typeface="Nexa Book"/>
              </a:rPr>
              <a:t>welfare is prioritized; they should enjoy, </a:t>
            </a:r>
          </a:p>
          <a:p>
            <a:pPr defTabSz="410751" latinLnBrk="1" hangingPunct="0"/>
            <a:r>
              <a:rPr lang="en-US" sz="2250" b="1" kern="0" dirty="0">
                <a:solidFill>
                  <a:srgbClr val="4B3900"/>
                </a:solidFill>
                <a:latin typeface="Franklin Gothic Book" pitchFamily="34" charset="0"/>
                <a:sym typeface="Nexa Book"/>
              </a:rPr>
              <a:t>not simply tolerate, </a:t>
            </a:r>
          </a:p>
          <a:p>
            <a:pPr defTabSz="410751" latinLnBrk="1" hangingPunct="0"/>
            <a:r>
              <a:rPr lang="en-US" sz="2250" b="1" kern="0" dirty="0">
                <a:solidFill>
                  <a:srgbClr val="4B3900"/>
                </a:solidFill>
                <a:latin typeface="Franklin Gothic Book" pitchFamily="34" charset="0"/>
                <a:sym typeface="Nexa Book"/>
              </a:rPr>
              <a:t>therapy work.</a:t>
            </a:r>
          </a:p>
        </p:txBody>
      </p:sp>
    </p:spTree>
    <p:extLst>
      <p:ext uri="{BB962C8B-B14F-4D97-AF65-F5344CB8AC3E}">
        <p14:creationId xmlns:p14="http://schemas.microsoft.com/office/powerpoint/2010/main" val="3764150538"/>
      </p:ext>
    </p:extLst>
  </p:cSld>
  <p:clrMapOvr>
    <a:masterClrMapping/>
  </p:clrMapOvr>
  <p:transition spd="med"/>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C60651"/>
        </a:solidFill>
        <a:effectLst/>
      </p:bgPr>
    </p:bg>
    <p:spTree>
      <p:nvGrpSpPr>
        <p:cNvPr id="1" name=""/>
        <p:cNvGrpSpPr/>
        <p:nvPr/>
      </p:nvGrpSpPr>
      <p:grpSpPr>
        <a:xfrm>
          <a:off x="0" y="0"/>
          <a:ext cx="0" cy="0"/>
          <a:chOff x="0" y="0"/>
          <a:chExt cx="0" cy="0"/>
        </a:xfrm>
      </p:grpSpPr>
      <p:pic>
        <p:nvPicPr>
          <p:cNvPr id="97" name="Jeff Krausse-patient kissing dog.png"/>
          <p:cNvPicPr/>
          <p:nvPr/>
        </p:nvPicPr>
        <p:blipFill>
          <a:blip r:embed="rId3" cstate="print">
            <a:extLst>
              <a:ext uri="{28A0092B-C50C-407E-A947-70E740481C1C}">
                <a14:useLocalDpi xmlns:a14="http://schemas.microsoft.com/office/drawing/2010/main" val="0"/>
              </a:ext>
            </a:extLst>
          </a:blip>
          <a:stretch>
            <a:fillRect/>
          </a:stretch>
        </p:blipFill>
        <p:spPr>
          <a:xfrm>
            <a:off x="5535741" y="4530"/>
            <a:ext cx="5397821" cy="6853470"/>
          </a:xfrm>
          <a:prstGeom prst="rect">
            <a:avLst/>
          </a:prstGeom>
          <a:ln w="12700">
            <a:miter lim="400000"/>
          </a:ln>
        </p:spPr>
      </p:pic>
      <p:sp>
        <p:nvSpPr>
          <p:cNvPr id="100" name="Shape 100"/>
          <p:cNvSpPr/>
          <p:nvPr/>
        </p:nvSpPr>
        <p:spPr>
          <a:xfrm>
            <a:off x="1841352" y="1787856"/>
            <a:ext cx="2697929" cy="389466"/>
          </a:xfrm>
          <a:prstGeom prst="rect">
            <a:avLst/>
          </a:prstGeom>
          <a:ln>
            <a:round/>
          </a:ln>
          <a:extLst>
            <a:ext uri="{C572A759-6A51-4108-AA02-DFA0A04FC94B}">
              <ma14:wrappingTextBoxFlag xmlns="" xmlns:ma14="http://schemas.microsoft.com/office/mac/drawingml/2011/main" val="1"/>
            </a:ext>
          </a:extLst>
        </p:spPr>
        <p:txBody>
          <a:bodyPr lIns="0" tIns="0" rIns="0" bIns="0">
            <a:spAutoFit/>
          </a:bodyPr>
          <a:lstStyle/>
          <a:p>
            <a:pPr defTabSz="321457">
              <a:defRPr sz="1800">
                <a:solidFill>
                  <a:srgbClr val="000000"/>
                </a:solidFill>
              </a:defRPr>
            </a:pPr>
            <a:endParaRPr sz="2531" kern="0" dirty="0">
              <a:solidFill>
                <a:srgbClr val="FFFFFF"/>
              </a:solidFill>
              <a:latin typeface="Franklin Gothic Demi" pitchFamily="34" charset="0"/>
              <a:ea typeface="Nexa Book"/>
              <a:cs typeface="Nexa Book"/>
              <a:sym typeface="Nexa Book"/>
            </a:endParaRPr>
          </a:p>
        </p:txBody>
      </p:sp>
      <p:sp>
        <p:nvSpPr>
          <p:cNvPr id="2" name="TextBox 1"/>
          <p:cNvSpPr txBox="1"/>
          <p:nvPr/>
        </p:nvSpPr>
        <p:spPr>
          <a:xfrm>
            <a:off x="1837270" y="1046136"/>
            <a:ext cx="3407603" cy="47657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latinLnBrk="1" hangingPunct="0"/>
            <a:r>
              <a:rPr lang="en-US" sz="2531" b="1" kern="0" dirty="0">
                <a:solidFill>
                  <a:srgbClr val="FFFFFF"/>
                </a:solidFill>
                <a:latin typeface="Franklin Gothic Book" panose="020B0503020102020204" pitchFamily="34" charset="0"/>
                <a:sym typeface="Gill Sans"/>
              </a:rPr>
              <a:t>Safety Standards</a:t>
            </a:r>
            <a:endParaRPr lang="en-US" sz="2250" b="1" kern="0" dirty="0">
              <a:solidFill>
                <a:srgbClr val="FFFFFF"/>
              </a:solidFill>
              <a:latin typeface="Franklin Gothic Book" pitchFamily="34" charset="0"/>
              <a:sym typeface="Gill Sans"/>
            </a:endParaRPr>
          </a:p>
          <a:p>
            <a:pPr marL="321457" indent="-321457" defTabSz="410751">
              <a:spcBef>
                <a:spcPts val="844"/>
              </a:spcBef>
              <a:spcAft>
                <a:spcPts val="844"/>
              </a:spcAft>
              <a:buFont typeface="Arial" panose="020B0604020202020204" pitchFamily="34" charset="0"/>
              <a:buChar char="•"/>
              <a:defRPr sz="1800">
                <a:solidFill>
                  <a:srgbClr val="000000"/>
                </a:solidFill>
              </a:defRPr>
            </a:pPr>
            <a:r>
              <a:rPr lang="en-US" sz="2250" kern="0" dirty="0">
                <a:solidFill>
                  <a:srgbClr val="FFFFFF"/>
                </a:solidFill>
                <a:latin typeface="Franklin Gothic Book" pitchFamily="34" charset="0"/>
                <a:sym typeface="Gill Sans"/>
              </a:rPr>
              <a:t>Handler &amp; animal health requirements</a:t>
            </a:r>
          </a:p>
          <a:p>
            <a:pPr marL="321457" indent="-321457" defTabSz="410751">
              <a:spcBef>
                <a:spcPts val="844"/>
              </a:spcBef>
              <a:spcAft>
                <a:spcPts val="844"/>
              </a:spcAft>
              <a:buFont typeface="Arial" panose="020B0604020202020204" pitchFamily="34" charset="0"/>
              <a:buChar char="•"/>
              <a:defRPr sz="1800">
                <a:solidFill>
                  <a:srgbClr val="000000"/>
                </a:solidFill>
              </a:defRPr>
            </a:pPr>
            <a:r>
              <a:rPr lang="en-US" sz="2250" kern="0" dirty="0">
                <a:solidFill>
                  <a:srgbClr val="FFFFFF"/>
                </a:solidFill>
                <a:latin typeface="Franklin Gothic Book" pitchFamily="34" charset="0"/>
                <a:sym typeface="Gill Sans"/>
              </a:rPr>
              <a:t>Rabies vaccinations</a:t>
            </a:r>
          </a:p>
          <a:p>
            <a:pPr marL="321457" indent="-321457" defTabSz="410751">
              <a:spcBef>
                <a:spcPts val="844"/>
              </a:spcBef>
              <a:spcAft>
                <a:spcPts val="844"/>
              </a:spcAft>
              <a:buFont typeface="Arial" panose="020B0604020202020204" pitchFamily="34" charset="0"/>
              <a:buChar char="•"/>
              <a:defRPr sz="1800">
                <a:solidFill>
                  <a:srgbClr val="000000"/>
                </a:solidFill>
              </a:defRPr>
            </a:pPr>
            <a:r>
              <a:rPr lang="en-US" sz="2250" kern="0" dirty="0">
                <a:solidFill>
                  <a:srgbClr val="FFFFFF"/>
                </a:solidFill>
                <a:latin typeface="Franklin Gothic Book" pitchFamily="34" charset="0"/>
                <a:sym typeface="Gill Sans"/>
              </a:rPr>
              <a:t>No raw meat diets</a:t>
            </a:r>
          </a:p>
          <a:p>
            <a:pPr marL="321457" indent="-321457" defTabSz="410751">
              <a:spcBef>
                <a:spcPts val="844"/>
              </a:spcBef>
              <a:spcAft>
                <a:spcPts val="844"/>
              </a:spcAft>
              <a:buFont typeface="Arial" panose="020B0604020202020204" pitchFamily="34" charset="0"/>
              <a:buChar char="•"/>
              <a:defRPr sz="1800">
                <a:solidFill>
                  <a:srgbClr val="000000"/>
                </a:solidFill>
              </a:defRPr>
            </a:pPr>
            <a:r>
              <a:rPr lang="en-US" sz="2250" kern="0" dirty="0">
                <a:solidFill>
                  <a:srgbClr val="FFFFFF"/>
                </a:solidFill>
                <a:latin typeface="Franklin Gothic Book" pitchFamily="34" charset="0"/>
                <a:sym typeface="Gill Sans"/>
              </a:rPr>
              <a:t>Hand hygiene, grooming. barrier use</a:t>
            </a:r>
          </a:p>
          <a:p>
            <a:pPr marL="321457" indent="-321457" defTabSz="410751">
              <a:spcBef>
                <a:spcPts val="844"/>
              </a:spcBef>
              <a:spcAft>
                <a:spcPts val="844"/>
              </a:spcAft>
              <a:buFont typeface="Arial" panose="020B0604020202020204" pitchFamily="34" charset="0"/>
              <a:buChar char="•"/>
              <a:defRPr sz="1800">
                <a:solidFill>
                  <a:srgbClr val="000000"/>
                </a:solidFill>
              </a:defRPr>
            </a:pPr>
            <a:r>
              <a:rPr lang="en-US" sz="2250" kern="0" dirty="0">
                <a:solidFill>
                  <a:srgbClr val="FFFFFF"/>
                </a:solidFill>
                <a:latin typeface="Franklin Gothic Book" pitchFamily="34" charset="0"/>
                <a:sym typeface="Gill Sans"/>
              </a:rPr>
              <a:t>Insurance coverage </a:t>
            </a:r>
          </a:p>
          <a:p>
            <a:pPr marL="321457" indent="-321457" defTabSz="410751">
              <a:spcBef>
                <a:spcPts val="844"/>
              </a:spcBef>
              <a:spcAft>
                <a:spcPts val="844"/>
              </a:spcAft>
              <a:buFont typeface="Arial" panose="020B0604020202020204" pitchFamily="34" charset="0"/>
              <a:buChar char="•"/>
              <a:defRPr sz="1800">
                <a:solidFill>
                  <a:srgbClr val="000000"/>
                </a:solidFill>
              </a:defRPr>
            </a:pPr>
            <a:r>
              <a:rPr lang="en-US" sz="2250" kern="0" dirty="0">
                <a:solidFill>
                  <a:srgbClr val="FFFFFF"/>
                </a:solidFill>
                <a:latin typeface="Franklin Gothic Book" pitchFamily="34" charset="0"/>
                <a:sym typeface="Gill Sans"/>
              </a:rPr>
              <a:t>Incident management</a:t>
            </a:r>
          </a:p>
          <a:p>
            <a:pPr defTabSz="410751" latinLnBrk="1" hangingPunct="0"/>
            <a:endParaRPr lang="en-US" sz="1969" b="1" kern="0" dirty="0">
              <a:solidFill>
                <a:srgbClr val="FFFFFF"/>
              </a:solidFill>
              <a:latin typeface="Franklin Gothic Book" panose="020B0503020102020204" pitchFamily="34" charset="0"/>
              <a:sym typeface="Gill Sans"/>
            </a:endParaRPr>
          </a:p>
        </p:txBody>
      </p:sp>
    </p:spTree>
    <p:extLst>
      <p:ext uri="{BB962C8B-B14F-4D97-AF65-F5344CB8AC3E}">
        <p14:creationId xmlns:p14="http://schemas.microsoft.com/office/powerpoint/2010/main" val="690997841"/>
      </p:ext>
    </p:extLst>
  </p:cSld>
  <p:clrMapOvr>
    <a:masterClrMapping/>
  </p:clrMapOvr>
  <p:transition spd="med"/>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8CA2B8"/>
        </a:solidFill>
        <a:effectLst/>
      </p:bgPr>
    </p:bg>
    <p:spTree>
      <p:nvGrpSpPr>
        <p:cNvPr id="1" name=""/>
        <p:cNvGrpSpPr/>
        <p:nvPr/>
      </p:nvGrpSpPr>
      <p:grpSpPr>
        <a:xfrm>
          <a:off x="0" y="0"/>
          <a:ext cx="0" cy="0"/>
          <a:chOff x="0" y="0"/>
          <a:chExt cx="0" cy="0"/>
        </a:xfrm>
      </p:grpSpPr>
      <p:pic>
        <p:nvPicPr>
          <p:cNvPr id="187" name="Abilities Through Agility 2.jpg"/>
          <p:cNvPicPr/>
          <p:nvPr/>
        </p:nvPicPr>
        <p:blipFill>
          <a:blip r:embed="rId3">
            <a:extLst>
              <a:ext uri="{28A0092B-C50C-407E-A947-70E740481C1C}">
                <a14:useLocalDpi xmlns:a14="http://schemas.microsoft.com/office/drawing/2010/main" val="0"/>
              </a:ext>
            </a:extLst>
          </a:blip>
          <a:stretch>
            <a:fillRect/>
          </a:stretch>
        </p:blipFill>
        <p:spPr>
          <a:xfrm>
            <a:off x="1510023" y="-1763420"/>
            <a:ext cx="9368035" cy="10412793"/>
          </a:xfrm>
          <a:prstGeom prst="rect">
            <a:avLst/>
          </a:prstGeom>
          <a:ln w="12700">
            <a:miter lim="400000"/>
          </a:ln>
        </p:spPr>
      </p:pic>
      <p:sp>
        <p:nvSpPr>
          <p:cNvPr id="5" name="Shape 52">
            <a:extLst>
              <a:ext uri="{FF2B5EF4-FFF2-40B4-BE49-F238E27FC236}">
                <a16:creationId xmlns:a16="http://schemas.microsoft.com/office/drawing/2014/main" id="{C3F6641C-5B3B-4356-8E89-39643F32355E}"/>
              </a:ext>
            </a:extLst>
          </p:cNvPr>
          <p:cNvSpPr/>
          <p:nvPr/>
        </p:nvSpPr>
        <p:spPr>
          <a:xfrm>
            <a:off x="6305117" y="5470814"/>
            <a:ext cx="3413414" cy="818284"/>
          </a:xfrm>
          <a:prstGeom prst="roundRect">
            <a:avLst>
              <a:gd name="adj" fmla="val 31077"/>
            </a:avLst>
          </a:prstGeom>
          <a:solidFill>
            <a:srgbClr val="FFFFFF">
              <a:alpha val="85000"/>
            </a:srgbClr>
          </a:solidFill>
          <a:ln w="12700">
            <a:miter lim="400000"/>
          </a:ln>
        </p:spPr>
        <p:txBody>
          <a:bodyPr lIns="0" tIns="0" rIns="0" bIns="0" anchor="ctr"/>
          <a:lstStyle/>
          <a:p>
            <a:pPr marL="0" lvl="3" defTabSz="642915" fontAlgn="base">
              <a:spcBef>
                <a:spcPct val="0"/>
              </a:spcBef>
              <a:spcAft>
                <a:spcPct val="0"/>
              </a:spcAft>
            </a:pPr>
            <a:r>
              <a:rPr lang="en-US" sz="2812" b="1" kern="0" dirty="0">
                <a:solidFill>
                  <a:srgbClr val="4B3900"/>
                </a:solidFill>
                <a:latin typeface="Franklin Gothic Book" panose="020B0503020102020204" pitchFamily="34" charset="0"/>
                <a:ea typeface="Calibri" pitchFamily="34" charset="0"/>
                <a:cs typeface="Times New Roman" pitchFamily="18" charset="0"/>
                <a:sym typeface="Gill Sans"/>
              </a:rPr>
              <a:t> Finding the Right Fit</a:t>
            </a:r>
            <a:endParaRPr lang="en-US" sz="2812" kern="0" dirty="0">
              <a:solidFill>
                <a:srgbClr val="4B3900"/>
              </a:solidFill>
              <a:latin typeface="Franklin Gothic Book" panose="020B0503020102020204" pitchFamily="34" charset="0"/>
              <a:ea typeface="Calibri" pitchFamily="34" charset="0"/>
              <a:cs typeface="Times New Roman" pitchFamily="18" charset="0"/>
              <a:sym typeface="Gill Sans"/>
            </a:endParaRPr>
          </a:p>
        </p:txBody>
      </p:sp>
    </p:spTree>
    <p:extLst>
      <p:ext uri="{BB962C8B-B14F-4D97-AF65-F5344CB8AC3E}">
        <p14:creationId xmlns:p14="http://schemas.microsoft.com/office/powerpoint/2010/main" val="3117828980"/>
      </p:ext>
    </p:extLst>
  </p:cSld>
  <p:clrMapOvr>
    <a:masterClrMapping/>
  </p:clrMapOvr>
  <p:transition spd="med"/>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8" name="Shape 188"/>
          <p:cNvSpPr/>
          <p:nvPr/>
        </p:nvSpPr>
        <p:spPr>
          <a:xfrm>
            <a:off x="6096001" y="760204"/>
            <a:ext cx="3872031" cy="519373"/>
          </a:xfrm>
          <a:prstGeom prst="rect">
            <a:avLst/>
          </a:prstGeom>
          <a:ln>
            <a:round/>
          </a:ln>
          <a:effectLst>
            <a:outerShdw blurRad="127000" dist="76200" dir="2700000" rotWithShape="0">
              <a:srgbClr val="000000">
                <a:alpha val="40000"/>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algn="l" defTabSz="914400">
              <a:lnSpc>
                <a:spcPct val="60000"/>
              </a:lnSpc>
              <a:buClr>
                <a:srgbClr val="FFFFFF"/>
              </a:buClr>
              <a:defRPr sz="7200" cap="all" spc="-215">
                <a:uFill>
                  <a:solidFill>
                    <a:srgbClr val="FCD700"/>
                  </a:solidFill>
                </a:uFill>
                <a:latin typeface="Nexa Heavy"/>
                <a:ea typeface="Nexa Heavy"/>
                <a:cs typeface="Nexa Heavy"/>
                <a:sym typeface="Nexa Heavy"/>
              </a:defRPr>
            </a:lvl1pPr>
          </a:lstStyle>
          <a:p>
            <a:pPr defTabSz="642915">
              <a:defRPr sz="1800" cap="none" spc="0">
                <a:solidFill>
                  <a:srgbClr val="000000"/>
                </a:solidFill>
                <a:uFillTx/>
              </a:defRPr>
            </a:pPr>
            <a:r>
              <a:rPr sz="5625" kern="0" spc="-151" dirty="0">
                <a:solidFill>
                  <a:srgbClr val="C60651"/>
                </a:solidFill>
                <a:latin typeface="Franklin Gothic Demi" pitchFamily="34" charset="0"/>
              </a:rPr>
              <a:t>T</a:t>
            </a:r>
            <a:r>
              <a:rPr lang="en-US" sz="5625" kern="0" spc="-151" dirty="0">
                <a:solidFill>
                  <a:srgbClr val="C60651"/>
                </a:solidFill>
                <a:latin typeface="Franklin Gothic Demi" pitchFamily="34" charset="0"/>
              </a:rPr>
              <a:t>hank you</a:t>
            </a:r>
            <a:endParaRPr sz="5625" kern="0" spc="-151" dirty="0">
              <a:solidFill>
                <a:srgbClr val="C60651"/>
              </a:solidFill>
              <a:latin typeface="Franklin Gothic Demi" pitchFamily="34" charset="0"/>
            </a:endParaRPr>
          </a:p>
        </p:txBody>
      </p:sp>
      <p:sp>
        <p:nvSpPr>
          <p:cNvPr id="189" name="Shape 189"/>
          <p:cNvSpPr/>
          <p:nvPr/>
        </p:nvSpPr>
        <p:spPr>
          <a:xfrm>
            <a:off x="1733654" y="1754765"/>
            <a:ext cx="3684840" cy="42838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321457">
              <a:lnSpc>
                <a:spcPct val="110000"/>
              </a:lnSpc>
              <a:spcBef>
                <a:spcPts val="844"/>
              </a:spcBef>
              <a:defRPr sz="1800">
                <a:solidFill>
                  <a:srgbClr val="000000"/>
                </a:solidFill>
              </a:defRPr>
            </a:pPr>
            <a:r>
              <a:rPr lang="en-US" sz="2531" b="1" kern="0" dirty="0">
                <a:solidFill>
                  <a:srgbClr val="FFFFFF"/>
                </a:solidFill>
                <a:latin typeface="Franklin Gothic Book" pitchFamily="34" charset="0"/>
                <a:ea typeface="Nexa Book"/>
                <a:cs typeface="Nexa Book"/>
                <a:sym typeface="Nexa XBold"/>
              </a:rPr>
              <a:t>WWW.PETPARTNERS.ORG</a:t>
            </a:r>
            <a:endParaRPr sz="2531" b="1" kern="0" dirty="0">
              <a:solidFill>
                <a:srgbClr val="FFFFFF"/>
              </a:solidFill>
              <a:latin typeface="Franklin Gothic Book" pitchFamily="34" charset="0"/>
              <a:ea typeface="Nexa Book"/>
              <a:cs typeface="Nexa Book"/>
              <a:sym typeface="Nexa Book"/>
            </a:endParaRPr>
          </a:p>
        </p:txBody>
      </p:sp>
      <p:sp>
        <p:nvSpPr>
          <p:cNvPr id="5" name="Shape 52">
            <a:extLst>
              <a:ext uri="{FF2B5EF4-FFF2-40B4-BE49-F238E27FC236}">
                <a16:creationId xmlns:a16="http://schemas.microsoft.com/office/drawing/2014/main" id="{C3F6641C-5B3B-4356-8E89-39643F32355E}"/>
              </a:ext>
            </a:extLst>
          </p:cNvPr>
          <p:cNvSpPr/>
          <p:nvPr/>
        </p:nvSpPr>
        <p:spPr>
          <a:xfrm>
            <a:off x="2098754" y="4674754"/>
            <a:ext cx="4644966" cy="1798784"/>
          </a:xfrm>
          <a:prstGeom prst="roundRect">
            <a:avLst>
              <a:gd name="adj" fmla="val 7611"/>
            </a:avLst>
          </a:prstGeom>
          <a:solidFill>
            <a:srgbClr val="FFFFFF">
              <a:alpha val="85000"/>
            </a:srgbClr>
          </a:solidFill>
          <a:ln w="12700">
            <a:miter lim="400000"/>
          </a:ln>
        </p:spPr>
        <p:txBody>
          <a:bodyPr lIns="0" tIns="0" rIns="0" bIns="0" anchor="ctr"/>
          <a:lstStyle/>
          <a:p>
            <a:pPr marL="0" lvl="3" defTabSz="642915" fontAlgn="base">
              <a:spcBef>
                <a:spcPct val="0"/>
              </a:spcBef>
              <a:spcAft>
                <a:spcPct val="0"/>
              </a:spcAft>
            </a:pPr>
            <a:r>
              <a:rPr lang="en-US" sz="2531" b="1" kern="0" dirty="0">
                <a:solidFill>
                  <a:srgbClr val="C60651"/>
                </a:solidFill>
                <a:latin typeface="Nexa Black"/>
                <a:ea typeface="Calibri" pitchFamily="34" charset="0"/>
                <a:cs typeface="Times New Roman" pitchFamily="18" charset="0"/>
                <a:sym typeface="Gill Sans"/>
              </a:rPr>
              <a:t> </a:t>
            </a:r>
            <a:r>
              <a:rPr lang="en-US" sz="2531" b="1" kern="0" dirty="0">
                <a:solidFill>
                  <a:srgbClr val="4B3900"/>
                </a:solidFill>
                <a:latin typeface="Franklin Gothic Book" panose="020B0503020102020204" pitchFamily="34" charset="0"/>
                <a:ea typeface="Calibri" pitchFamily="34" charset="0"/>
                <a:cs typeface="Times New Roman" pitchFamily="18" charset="0"/>
                <a:sym typeface="Gill Sans"/>
              </a:rPr>
              <a:t>Mary Margaret Callahan</a:t>
            </a:r>
          </a:p>
          <a:p>
            <a:pPr marL="0" lvl="3" defTabSz="642915" fontAlgn="base">
              <a:spcBef>
                <a:spcPct val="0"/>
              </a:spcBef>
              <a:spcAft>
                <a:spcPct val="0"/>
              </a:spcAft>
            </a:pPr>
            <a:r>
              <a:rPr lang="en-US" sz="2250" kern="0" dirty="0">
                <a:solidFill>
                  <a:srgbClr val="4B3900"/>
                </a:solidFill>
                <a:latin typeface="Franklin Gothic Book" panose="020B0503020102020204" pitchFamily="34" charset="0"/>
                <a:ea typeface="Calibri" pitchFamily="34" charset="0"/>
                <a:cs typeface="Times New Roman" pitchFamily="18" charset="0"/>
                <a:sym typeface="Gill Sans"/>
              </a:rPr>
              <a:t> Chief Mission Officer</a:t>
            </a:r>
          </a:p>
          <a:p>
            <a:pPr marL="0" lvl="3" defTabSz="642915" fontAlgn="base">
              <a:spcBef>
                <a:spcPct val="0"/>
              </a:spcBef>
              <a:spcAft>
                <a:spcPct val="0"/>
              </a:spcAft>
            </a:pPr>
            <a:r>
              <a:rPr lang="en-US" sz="2250" kern="0" dirty="0">
                <a:solidFill>
                  <a:srgbClr val="4B3900"/>
                </a:solidFill>
                <a:latin typeface="Franklin Gothic Book" panose="020B0503020102020204" pitchFamily="34" charset="0"/>
                <a:ea typeface="Calibri" pitchFamily="34" charset="0"/>
                <a:cs typeface="Times New Roman" pitchFamily="18" charset="0"/>
                <a:sym typeface="Gill Sans"/>
              </a:rPr>
              <a:t> marymargaretc@petpartners.org </a:t>
            </a:r>
            <a:endParaRPr lang="en-US" sz="2250" kern="0" dirty="0">
              <a:solidFill>
                <a:srgbClr val="4B3900"/>
              </a:solidFill>
              <a:latin typeface="Franklin Gothic Book" panose="020B0503020102020204" pitchFamily="34" charset="0"/>
              <a:cs typeface="Arial" pitchFamily="34" charset="0"/>
              <a:sym typeface="Gill Sans"/>
            </a:endParaRPr>
          </a:p>
          <a:p>
            <a:pPr marL="0" lvl="3" indent="723279" defTabSz="642915" fontAlgn="base">
              <a:spcBef>
                <a:spcPct val="0"/>
              </a:spcBef>
              <a:spcAft>
                <a:spcPct val="0"/>
              </a:spcAft>
            </a:pPr>
            <a:endParaRPr lang="en-US" sz="1266" b="1" kern="0" dirty="0">
              <a:solidFill>
                <a:srgbClr val="4B3900"/>
              </a:solidFill>
              <a:latin typeface="Franklin Gothic Book" pitchFamily="34" charset="0"/>
              <a:cs typeface="Arial" pitchFamily="34" charset="0"/>
              <a:sym typeface="Gill Sans"/>
            </a:endParaRPr>
          </a:p>
        </p:txBody>
      </p:sp>
      <p:pic>
        <p:nvPicPr>
          <p:cNvPr id="6" name="Picture 5">
            <a:extLst>
              <a:ext uri="{FF2B5EF4-FFF2-40B4-BE49-F238E27FC236}">
                <a16:creationId xmlns:a16="http://schemas.microsoft.com/office/drawing/2014/main" id="{05DF9260-BF5E-4619-A336-7154B7A612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1313" y="2183247"/>
            <a:ext cx="6429375" cy="1630918"/>
          </a:xfrm>
          <a:prstGeom prst="rect">
            <a:avLst/>
          </a:prstGeom>
        </p:spPr>
      </p:pic>
    </p:spTree>
    <p:extLst>
      <p:ext uri="{BB962C8B-B14F-4D97-AF65-F5344CB8AC3E}">
        <p14:creationId xmlns:p14="http://schemas.microsoft.com/office/powerpoint/2010/main" val="441438071"/>
      </p:ext>
    </p:extLst>
  </p:cSld>
  <p:clrMapOvr>
    <a:masterClrMapping/>
  </p:clrMapOvr>
  <p:transition spd="med"/>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12.xml><?xml version="1.0" encoding="utf-8"?>
<a:theme xmlns:a="http://schemas.openxmlformats.org/drawingml/2006/main" name="8_Office Theme">
  <a:themeElements>
    <a:clrScheme name="NICHD Colors">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EC99A2D4-7C78-5F49-8E46-737D3E7D891F}" vid="{CCB73688-5F0E-3A48-9755-392389872CBC}"/>
    </a:ext>
  </a:extLst>
</a:theme>
</file>

<file path=ppt/theme/theme13.xml><?xml version="1.0" encoding="utf-8"?>
<a:theme xmlns:a="http://schemas.openxmlformats.org/drawingml/2006/main" name="1_Content Slides">
  <a:themeElements>
    <a:clrScheme name="NCOA">
      <a:dk1>
        <a:sysClr val="windowText" lastClr="000000"/>
      </a:dk1>
      <a:lt1>
        <a:sysClr val="window" lastClr="FFFFFF"/>
      </a:lt1>
      <a:dk2>
        <a:srgbClr val="1F3D7C"/>
      </a:dk2>
      <a:lt2>
        <a:srgbClr val="F6F5EE"/>
      </a:lt2>
      <a:accent1>
        <a:srgbClr val="F9BF12"/>
      </a:accent1>
      <a:accent2>
        <a:srgbClr val="6EBF49"/>
      </a:accent2>
      <a:accent3>
        <a:srgbClr val="F47735"/>
      </a:accent3>
      <a:accent4>
        <a:srgbClr val="74489D"/>
      </a:accent4>
      <a:accent5>
        <a:srgbClr val="B3373C"/>
      </a:accent5>
      <a:accent6>
        <a:srgbClr val="4BACC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marL="173038" indent="-173038" eaLnBrk="0" hangingPunct="0">
          <a:spcBef>
            <a:spcPct val="20000"/>
          </a:spcBef>
          <a:buClr>
            <a:srgbClr val="003767"/>
          </a:buClr>
          <a:buSzPct val="80000"/>
          <a:buFont typeface="Wingdings" charset="2"/>
          <a:buChar char="§"/>
          <a:defRPr sz="1600" dirty="0" smtClean="0">
            <a:solidFill>
              <a:srgbClr val="003767"/>
            </a:solidFill>
            <a:latin typeface="Franklin Gothic Book"/>
            <a:ea typeface="ヒラギノ角ゴ Pro W3" charset="-128"/>
            <a:cs typeface="Franklin Gothic Book"/>
          </a:defRPr>
        </a:defPPr>
      </a:lstStyle>
    </a:txDef>
  </a:objectDefaults>
  <a:extraClrSchemeLst/>
</a:theme>
</file>

<file path=ppt/theme/theme14.xml><?xml version="1.0" encoding="utf-8"?>
<a:theme xmlns:a="http://schemas.openxmlformats.org/drawingml/2006/main" name="Content Slides">
  <a:themeElements>
    <a:clrScheme name="NCOA">
      <a:dk1>
        <a:sysClr val="windowText" lastClr="000000"/>
      </a:dk1>
      <a:lt1>
        <a:sysClr val="window" lastClr="FFFFFF"/>
      </a:lt1>
      <a:dk2>
        <a:srgbClr val="1F3D7C"/>
      </a:dk2>
      <a:lt2>
        <a:srgbClr val="F6F5EE"/>
      </a:lt2>
      <a:accent1>
        <a:srgbClr val="F9BF12"/>
      </a:accent1>
      <a:accent2>
        <a:srgbClr val="6EBF49"/>
      </a:accent2>
      <a:accent3>
        <a:srgbClr val="F47735"/>
      </a:accent3>
      <a:accent4>
        <a:srgbClr val="74489D"/>
      </a:accent4>
      <a:accent5>
        <a:srgbClr val="B3373C"/>
      </a:accent5>
      <a:accent6>
        <a:srgbClr val="4BACC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marL="173038" indent="-173038" eaLnBrk="0" hangingPunct="0">
          <a:spcBef>
            <a:spcPct val="20000"/>
          </a:spcBef>
          <a:buClr>
            <a:srgbClr val="003767"/>
          </a:buClr>
          <a:buSzPct val="80000"/>
          <a:buFont typeface="Wingdings" charset="2"/>
          <a:buChar char="§"/>
          <a:defRPr sz="1600" dirty="0" smtClean="0">
            <a:solidFill>
              <a:srgbClr val="003767"/>
            </a:solidFill>
            <a:latin typeface="Franklin Gothic Book"/>
            <a:ea typeface="ヒラギノ角ゴ Pro W3" charset="-128"/>
            <a:cs typeface="Franklin Gothic Book"/>
          </a:defRPr>
        </a:defPPr>
      </a:lstStyle>
    </a:txDef>
  </a:objectDefaults>
  <a:extraClrSchemeLst/>
</a:theme>
</file>

<file path=ppt/theme/theme15.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algn="r">
          <a:defRPr sz="4400" dirty="0" smtClean="0">
            <a:solidFill>
              <a:srgbClr val="F1BE48"/>
            </a:solidFill>
            <a:latin typeface="Amatic" panose="02000803000000000000" pitchFamily="2" charset="0"/>
          </a:defRPr>
        </a:defPPr>
      </a:lstStyle>
    </a:spDef>
  </a:objectDefaults>
  <a:extraClrSchemeLst/>
  <a:extLst>
    <a:ext uri="{05A4C25C-085E-4340-85A3-A5531E510DB2}">
      <thm15:themeFamily xmlns:thm15="http://schemas.microsoft.com/office/thememl/2012/main" name="March2016.potx" id="{C9787038-DE2A-4299-9649-4D3DE1D625F8}" vid="{DB32D0A2-6504-4535-8BD3-CC76BAC56D17}"/>
    </a:ext>
  </a:extLst>
</a:theme>
</file>

<file path=ppt/theme/theme16.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ack">
  <a:themeElements>
    <a:clrScheme name="Black">
      <a:dk1>
        <a:srgbClr val="FFFFFF"/>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Klavika Basic Light"/>
        <a:ea typeface="Klavika Basic Light"/>
        <a:cs typeface="Klavika Basic Light"/>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WALTHAM2013Slides16_9">
  <a:themeElements>
    <a:clrScheme name="WINSS2013Slides">
      <a:dk1>
        <a:srgbClr val="00337F"/>
      </a:dk1>
      <a:lt1>
        <a:srgbClr val="FFFFFF"/>
      </a:lt1>
      <a:dk2>
        <a:srgbClr val="000000"/>
      </a:dk2>
      <a:lt2>
        <a:srgbClr val="CCDAE7"/>
      </a:lt2>
      <a:accent1>
        <a:srgbClr val="00337F"/>
      </a:accent1>
      <a:accent2>
        <a:srgbClr val="1975FF"/>
      </a:accent2>
      <a:accent3>
        <a:srgbClr val="696969"/>
      </a:accent3>
      <a:accent4>
        <a:srgbClr val="939BA1"/>
      </a:accent4>
      <a:accent5>
        <a:srgbClr val="B35638"/>
      </a:accent5>
      <a:accent6>
        <a:srgbClr val="CFA75D"/>
      </a:accent6>
      <a:hlink>
        <a:srgbClr val="80612E"/>
      </a:hlink>
      <a:folHlink>
        <a:srgbClr val="9F221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12991</TotalTime>
  <Words>8139</Words>
  <Application>Microsoft Office PowerPoint</Application>
  <PresentationFormat>Widescreen</PresentationFormat>
  <Paragraphs>1048</Paragraphs>
  <Slides>169</Slides>
  <Notes>39</Notes>
  <HiddenSlides>0</HiddenSlides>
  <MMClips>1</MMClips>
  <ScaleCrop>false</ScaleCrop>
  <HeadingPairs>
    <vt:vector size="8" baseType="variant">
      <vt:variant>
        <vt:lpstr>Fonts Used</vt:lpstr>
      </vt:variant>
      <vt:variant>
        <vt:i4>31</vt:i4>
      </vt:variant>
      <vt:variant>
        <vt:lpstr>Theme</vt:lpstr>
      </vt:variant>
      <vt:variant>
        <vt:i4>16</vt:i4>
      </vt:variant>
      <vt:variant>
        <vt:lpstr>Embedded OLE Servers</vt:lpstr>
      </vt:variant>
      <vt:variant>
        <vt:i4>2</vt:i4>
      </vt:variant>
      <vt:variant>
        <vt:lpstr>Slide Titles</vt:lpstr>
      </vt:variant>
      <vt:variant>
        <vt:i4>169</vt:i4>
      </vt:variant>
    </vt:vector>
  </HeadingPairs>
  <TitlesOfParts>
    <vt:vector size="218" baseType="lpstr">
      <vt:lpstr>Malgun Gothic</vt:lpstr>
      <vt:lpstr>Malgun Gothic</vt:lpstr>
      <vt:lpstr>Microsoft YaHei</vt:lpstr>
      <vt:lpstr>ＭＳ Ｐゴシック</vt:lpstr>
      <vt:lpstr>ＭＳ Ｐゴシック</vt:lpstr>
      <vt:lpstr>Arial</vt:lpstr>
      <vt:lpstr>Batang</vt:lpstr>
      <vt:lpstr>Calibri</vt:lpstr>
      <vt:lpstr>Calibri Light</vt:lpstr>
      <vt:lpstr>Chalkduster</vt:lpstr>
      <vt:lpstr>Comic Sans MS</vt:lpstr>
      <vt:lpstr>Courier New</vt:lpstr>
      <vt:lpstr>Franklin Gothic Book</vt:lpstr>
      <vt:lpstr>Franklin Gothic Demi</vt:lpstr>
      <vt:lpstr>Franklin Gothic Medium</vt:lpstr>
      <vt:lpstr>Gill Sans</vt:lpstr>
      <vt:lpstr>Guardian TextSans Web</vt:lpstr>
      <vt:lpstr>Helvetica</vt:lpstr>
      <vt:lpstr>Klavika Basic Bold</vt:lpstr>
      <vt:lpstr>Lucida Grande</vt:lpstr>
      <vt:lpstr>Marker Felt Thin</vt:lpstr>
      <vt:lpstr>Nexa Black</vt:lpstr>
      <vt:lpstr>Nexa Book</vt:lpstr>
      <vt:lpstr>Nexa Heavy</vt:lpstr>
      <vt:lpstr>Nexa XBold</vt:lpstr>
      <vt:lpstr>Times New Roman</vt:lpstr>
      <vt:lpstr>Tw Cen MT</vt:lpstr>
      <vt:lpstr>Verdana</vt:lpstr>
      <vt:lpstr>Wingdings</vt:lpstr>
      <vt:lpstr>Wingdings 2</vt:lpstr>
      <vt:lpstr>ヒラギノ角ゴ Pro W3</vt:lpstr>
      <vt:lpstr>Office Theme</vt:lpstr>
      <vt:lpstr>1_Office Theme</vt:lpstr>
      <vt:lpstr>2_Office Theme</vt:lpstr>
      <vt:lpstr>Black</vt:lpstr>
      <vt:lpstr>3_Office Theme</vt:lpstr>
      <vt:lpstr>4_Office Theme</vt:lpstr>
      <vt:lpstr>5_Office Theme</vt:lpstr>
      <vt:lpstr>6_Office Theme</vt:lpstr>
      <vt:lpstr>WALTHAM2013Slides16_9</vt:lpstr>
      <vt:lpstr>7_Office Theme</vt:lpstr>
      <vt:lpstr>Droplet</vt:lpstr>
      <vt:lpstr>8_Office Theme</vt:lpstr>
      <vt:lpstr>1_Content Slides</vt:lpstr>
      <vt:lpstr>Content Slides</vt:lpstr>
      <vt:lpstr>9_Office Theme</vt:lpstr>
      <vt:lpstr>10_Office Theme</vt:lpstr>
      <vt:lpstr>Bitmap Image</vt:lpstr>
      <vt:lpstr>Chart</vt:lpstr>
      <vt:lpstr>PowerPoint Presentation</vt:lpstr>
      <vt:lpstr>PowerPoint Presentation</vt:lpstr>
      <vt:lpstr>Rena Crumplen, Mars Petcare</vt:lpstr>
      <vt:lpstr>PowerPoint Presentation</vt:lpstr>
      <vt:lpstr>Pamela Mars Wright</vt:lpstr>
      <vt:lpstr>Collette Bunton, Whistle</vt:lpstr>
      <vt:lpstr>PowerPoint Presentation</vt:lpstr>
      <vt:lpstr>Steven Feldman, HABRI</vt:lpstr>
      <vt:lpstr>Purpose &amp; Vision for the  Social Isolation &amp; Companion Animals Summit</vt:lpstr>
      <vt:lpstr>Loneliness and Social Isolation</vt:lpstr>
      <vt:lpstr>Loneliness and Social Isolation in Society</vt:lpstr>
      <vt:lpstr>Health Impacts of Social Isolation and Loneliness</vt:lpstr>
      <vt:lpstr>Pet Ownership and Human-Animal Interaction</vt:lpstr>
      <vt:lpstr>Pet Ownership and Human-Animal Interaction</vt:lpstr>
      <vt:lpstr>Shared Mission</vt:lpstr>
      <vt:lpstr>Summit Framework</vt:lpstr>
      <vt:lpstr>Summit Format</vt:lpstr>
      <vt:lpstr>Thank you to our Sponsors</vt:lpstr>
      <vt:lpstr>PowerPoint Presentation</vt:lpstr>
      <vt:lpstr>Dr. Vivek H. Murthy, MD, MBA 19th Surgeon General of the United States </vt:lpstr>
      <vt:lpstr>Social Isolation, Loneliness  and Public Health </vt:lpstr>
      <vt:lpstr>PowerPoint Presentation</vt:lpstr>
      <vt:lpstr>PowerPoint Presentation</vt:lpstr>
      <vt:lpstr>PowerPoint Presentation</vt:lpstr>
      <vt:lpstr>Layla Esposito, PhD Eunice Kennedy Shriver National Institute of Child Health &amp; Development, National Institutes of Health</vt:lpstr>
      <vt:lpstr>HAI Research and the NICHD-Mars/Waltham Public-Private Partnership</vt:lpstr>
      <vt:lpstr>  NIH/Mars-Waltham Public Private Partnership (PPP)  </vt:lpstr>
      <vt:lpstr>NIH/Mars-WALTHAM Public-Private Partnership</vt:lpstr>
      <vt:lpstr>Partnership workshops</vt:lpstr>
      <vt:lpstr>HAI grants </vt:lpstr>
      <vt:lpstr>Growth and progress in the field</vt:lpstr>
      <vt:lpstr>Growth and progress in the field</vt:lpstr>
      <vt:lpstr>PowerPoint Presentation</vt:lpstr>
      <vt:lpstr>Frontiers Research Topic:  Human-Animal Interaction (HAI) Research:  A Decade of Progress</vt:lpstr>
      <vt:lpstr>Thank you for your attention!</vt:lpstr>
      <vt:lpstr>PowerPoint Presentation</vt:lpstr>
      <vt:lpstr>Nancy Gee, PhD State University of New York at Fredonia HAI Research Manager, Mars – WALTHAM Centre for Pet Nutrition </vt:lpstr>
      <vt:lpstr>Loneliness – The Potential for Pets</vt:lpstr>
      <vt:lpstr>WALTHAM: fundamental research for Mars Petcare </vt:lpstr>
      <vt:lpstr>PowerPoint Presentation</vt:lpstr>
      <vt:lpstr>We are social creatures</vt:lpstr>
      <vt:lpstr>We need to connect with attachment figures…</vt:lpstr>
      <vt:lpstr>We need someone to talk to…</vt:lpstr>
      <vt:lpstr>We need someone to talk to…</vt:lpstr>
      <vt:lpstr>Social Competence and Adjustment</vt:lpstr>
      <vt:lpstr>Pets as social “icebreakers”</vt:lpstr>
      <vt:lpstr>Social Capital</vt:lpstr>
      <vt:lpstr>Social Capital</vt:lpstr>
      <vt:lpstr>Consortium Steering Committee Meeting</vt:lpstr>
      <vt:lpstr>Topic #1 - Older Adults</vt:lpstr>
      <vt:lpstr>PowerPoint Presentation</vt:lpstr>
      <vt:lpstr>Findings for Pet Ownership (N=13 studies)</vt:lpstr>
      <vt:lpstr>Does pet ownership fail to ameliorate loneliness?</vt:lpstr>
      <vt:lpstr>Findings for AAI (N=32 studies) </vt:lpstr>
      <vt:lpstr>Topic #2 – Mental Health</vt:lpstr>
      <vt:lpstr>Depression - Older Adults</vt:lpstr>
      <vt:lpstr>Depression – Older Adults</vt:lpstr>
      <vt:lpstr>Other Mental Health Topics</vt:lpstr>
      <vt:lpstr>Pets and Mental Health</vt:lpstr>
      <vt:lpstr>Where does all of this leave us?</vt:lpstr>
      <vt:lpstr>The future is bright!</vt:lpstr>
      <vt:lpstr>Thank You</vt:lpstr>
      <vt:lpstr>PowerPoint Presentation</vt:lpstr>
      <vt:lpstr>PowerPoint Presentation</vt:lpstr>
      <vt:lpstr>Pets and Older Adults</vt:lpstr>
      <vt:lpstr>Why are Social Isolation &amp; Loneliness Particularly Problematic for Older Adults?</vt:lpstr>
      <vt:lpstr>Chelsea Gilchrist, MGS National Council on Aging (NCOA)</vt:lpstr>
      <vt:lpstr>PowerPoint Presentation</vt:lpstr>
      <vt:lpstr>Social Isolation and Loneliness Among Older Adults  May 7, 2019  Chelsea Gilchrist, MGS Senior Program Manager, Center for Healthy Aging National Council on Aging</vt:lpstr>
      <vt:lpstr>About NCOA</vt:lpstr>
      <vt:lpstr>How We Accomplish Our Mission</vt:lpstr>
      <vt:lpstr>NCOA’s Center for Healthy Aging </vt:lpstr>
      <vt:lpstr>PowerPoint Presentation</vt:lpstr>
      <vt:lpstr>Overview</vt:lpstr>
      <vt:lpstr>International Recognition of Social Isolation &amp; Loneliness</vt:lpstr>
      <vt:lpstr>PowerPoint Presentation</vt:lpstr>
      <vt:lpstr>PowerPoint Presentation</vt:lpstr>
      <vt:lpstr>Intersection of Social Isolation and Loneliness</vt:lpstr>
      <vt:lpstr>PowerPoint Presentation</vt:lpstr>
      <vt:lpstr>Negative Impact on Health</vt:lpstr>
      <vt:lpstr>Financial Impact of Social Isolation</vt:lpstr>
      <vt:lpstr>Framework for Addressing Social Connectedness: Social-Ecological Model</vt:lpstr>
      <vt:lpstr> Promising Practices and Interventions for Social Connectedness</vt:lpstr>
      <vt:lpstr> Promising Practices and Interventions for Social Connectedness</vt:lpstr>
      <vt:lpstr>Looking Ahead</vt:lpstr>
      <vt:lpstr>References</vt:lpstr>
      <vt:lpstr>References Continued</vt:lpstr>
      <vt:lpstr>Thank You</vt:lpstr>
      <vt:lpstr>PowerPoint Presentation</vt:lpstr>
      <vt:lpstr>Mary Margaret Callahan Pet Partners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Panel on Older Adults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Pets and Mental Health</vt:lpstr>
      <vt:lpstr>PowerPoint Presentation</vt:lpstr>
      <vt:lpstr>Why are Social Isolation &amp; Loneliness Particularly Problematic for People with Mental Health Challenges?</vt:lpstr>
      <vt:lpstr>Aubrey Fine, EdD California State Polytechnic University</vt:lpstr>
      <vt:lpstr>The Impact of Social Isolation and Children with DisabiLities: The Role of Animal CompanioNship </vt:lpstr>
      <vt:lpstr>social isolation and loneliness: Working Definitions</vt:lpstr>
      <vt:lpstr>Understanding the real Human Casualty of Isolation and loneliness</vt:lpstr>
      <vt:lpstr>Consequences of Childhood and Adolescent Isolation and Loneliness</vt:lpstr>
      <vt:lpstr>Depression and Loneliness: How do they Correlate </vt:lpstr>
      <vt:lpstr>The effect of loneliness and the development of depression </vt:lpstr>
      <vt:lpstr>NIH and the Pathway Project  </vt:lpstr>
      <vt:lpstr>Social Isolation in Adulthood and  Depression  The Findings are similar!</vt:lpstr>
      <vt:lpstr>Bill and his cats: A face of Loneliness</vt:lpstr>
      <vt:lpstr>PowerPoint Presentation</vt:lpstr>
      <vt:lpstr>How might Pet Companionship be supportive?</vt:lpstr>
      <vt:lpstr>PowerPoint Presentation</vt:lpstr>
      <vt:lpstr>  High Functioning ASD  and Social Isolation   </vt:lpstr>
      <vt:lpstr> Social Isolation and ADHD    </vt:lpstr>
      <vt:lpstr>Thanks for Inviting Me</vt:lpstr>
      <vt:lpstr>PowerPoint Presentation</vt:lpstr>
      <vt:lpstr>EVERYONE needs that champion</vt:lpstr>
      <vt:lpstr> “That Champion Can be an animal!”  </vt:lpstr>
      <vt:lpstr>PowerPoint Presentation</vt:lpstr>
      <vt:lpstr>   References    </vt:lpstr>
      <vt:lpstr>PowerPoint Presentation</vt:lpstr>
      <vt:lpstr>PowerPoint Presentation</vt:lpstr>
      <vt:lpstr>Dogs on Call: A best practices hospital-based AAI program</vt:lpstr>
      <vt:lpstr>Sandra Barker, PhD, NCC, LPC  Virginia Commonwealth University</vt:lpstr>
      <vt:lpstr>PowerPoint Presentation</vt:lpstr>
      <vt:lpstr>Dogs On Call</vt:lpstr>
      <vt:lpstr>What is Best Practice?</vt:lpstr>
      <vt:lpstr>PowerPoint Presentation</vt:lpstr>
      <vt:lpstr>Best Practice: Policies and procedures to maximize human and canine safety</vt:lpstr>
      <vt:lpstr>Dogs On Call: Best Practice</vt:lpstr>
      <vt:lpstr>Dogs On Call Requirements</vt:lpstr>
      <vt:lpstr>Dogs On Call: Best Practice</vt:lpstr>
      <vt:lpstr>407 patients surveyed after a Dogs On Call Visit</vt:lpstr>
      <vt:lpstr>PowerPoint Presentation</vt:lpstr>
      <vt:lpstr>Dogs On Call Efficacy</vt:lpstr>
      <vt:lpstr>Dogs On Call efficacy with patients with mental health challenges </vt:lpstr>
      <vt:lpstr>Other evidence of AAI for those with mental health disorders</vt:lpstr>
      <vt:lpstr>PowerPoint Presentation</vt:lpstr>
      <vt:lpstr>PowerPoint Presentation</vt:lpstr>
      <vt:lpstr>James Griffin, Ph.D. Eunice Kennedy Shriver National Institute of Child Health &amp; Development, National Institutes of Health </vt:lpstr>
      <vt:lpstr>Panel on People with Mental Health Challenges</vt:lpstr>
      <vt:lpstr>PowerPoint Presentation</vt:lpstr>
      <vt:lpstr>PowerPoint Presentation</vt:lpstr>
      <vt:lpstr>PowerPoint Presentation</vt:lpstr>
      <vt:lpstr>People Support Pet-Friendly Policies</vt:lpstr>
      <vt:lpstr>PowerPoint Presentation</vt:lpstr>
      <vt:lpstr>Supporting High-Quality Research</vt:lpstr>
      <vt:lpstr>Sharing Best Practices</vt:lpstr>
      <vt:lpstr>Addressing Barriers &amp; Solutions</vt:lpstr>
      <vt:lpstr>Conclusions</vt:lpstr>
      <vt:lpstr>Next Steps</vt:lpstr>
      <vt:lpstr>Thank you to our Sponsors</vt:lpstr>
      <vt:lpstr>Reception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May 7, 2019</dc:title>
  <dc:creator>Lindsey</dc:creator>
  <cp:lastModifiedBy>Windows User</cp:lastModifiedBy>
  <cp:revision>111</cp:revision>
  <dcterms:created xsi:type="dcterms:W3CDTF">2019-04-04T19:52:52Z</dcterms:created>
  <dcterms:modified xsi:type="dcterms:W3CDTF">2019-05-07T19:50:18Z</dcterms:modified>
</cp:coreProperties>
</file>